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Roboto"/>
      <p:regular r:id="rId14"/>
      <p:bold r:id="rId15"/>
      <p:italic r:id="rId16"/>
      <p:boldItalic r:id="rId17"/>
    </p:embeddedFont>
    <p:embeddedFont>
      <p:font typeface="Pacifico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9" roundtripDataSignature="AMtx7mjszSq3uNCLT/P1oncHniZieWQm2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font" Target="fonts/Pacific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0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784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0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10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9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1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1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0" name="Google Shape;20;p11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" name="Google Shape;21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2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2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6" name="Google Shape;26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9" name="Google Shape;29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1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4" name="Google Shape;34;p1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5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5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15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6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17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1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8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8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8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/>
          <p:nvPr>
            <p:ph type="ctrTitle"/>
          </p:nvPr>
        </p:nvSpPr>
        <p:spPr>
          <a:xfrm>
            <a:off x="112067" y="893624"/>
            <a:ext cx="8222100" cy="205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ru" sz="6100">
                <a:solidFill>
                  <a:srgbClr val="CC0000"/>
                </a:solidFill>
                <a:latin typeface="Pacifico"/>
                <a:ea typeface="Pacifico"/>
                <a:cs typeface="Pacifico"/>
                <a:sym typeface="Pacifico"/>
              </a:rPr>
              <a:t>Считаем до 10.</a:t>
            </a:r>
            <a:endParaRPr sz="6100">
              <a:solidFill>
                <a:srgbClr val="CC0000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ru" sz="3100">
                <a:solidFill>
                  <a:srgbClr val="CC0000"/>
                </a:solidFill>
                <a:latin typeface="Pacifico"/>
                <a:ea typeface="Pacifico"/>
                <a:cs typeface="Pacifico"/>
                <a:sym typeface="Pacifico"/>
              </a:rPr>
              <a:t>Старшая группа</a:t>
            </a:r>
            <a:endParaRPr sz="6100">
              <a:solidFill>
                <a:srgbClr val="CC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68" name="Google Shape;68;p1"/>
          <p:cNvSpPr txBox="1"/>
          <p:nvPr>
            <p:ph idx="1" type="subTitle"/>
          </p:nvPr>
        </p:nvSpPr>
        <p:spPr>
          <a:xfrm>
            <a:off x="390525" y="4372103"/>
            <a:ext cx="8222100" cy="5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ru"/>
              <a:t>Иванова Алина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ru"/>
              <a:t>ГБДОУ 80</a:t>
            </a:r>
            <a:endParaRPr/>
          </a:p>
        </p:txBody>
      </p:sp>
      <p:pic>
        <p:nvPicPr>
          <p:cNvPr id="69" name="Google Shape;6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89350" y="0"/>
            <a:ext cx="33546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"/>
          <p:cNvSpPr txBox="1"/>
          <p:nvPr>
            <p:ph type="title"/>
          </p:nvPr>
        </p:nvSpPr>
        <p:spPr>
          <a:xfrm>
            <a:off x="1645653" y="385061"/>
            <a:ext cx="7795500" cy="65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ru" sz="315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Сколько изображено героев?</a:t>
            </a:r>
            <a:endParaRPr sz="315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5" name="Google Shape;75;p2"/>
          <p:cNvSpPr txBox="1"/>
          <p:nvPr>
            <p:ph idx="1" type="body"/>
          </p:nvPr>
        </p:nvSpPr>
        <p:spPr>
          <a:xfrm>
            <a:off x="225876" y="2028300"/>
            <a:ext cx="1183500" cy="10869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ru" sz="65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3</a:t>
            </a:r>
            <a:endParaRPr sz="65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6" name="Google Shape;76;p2"/>
          <p:cNvSpPr txBox="1"/>
          <p:nvPr>
            <p:ph idx="2" type="body"/>
          </p:nvPr>
        </p:nvSpPr>
        <p:spPr>
          <a:xfrm>
            <a:off x="7515380" y="2117400"/>
            <a:ext cx="1183500" cy="908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ru" sz="51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5</a:t>
            </a:r>
            <a:endParaRPr sz="51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77" name="Google Shape;7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4272" y="1597878"/>
            <a:ext cx="6011199" cy="34444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2"/>
          <p:cNvSpPr txBox="1"/>
          <p:nvPr/>
        </p:nvSpPr>
        <p:spPr>
          <a:xfrm>
            <a:off x="225871" y="3709600"/>
            <a:ext cx="1078500" cy="908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ru" sz="60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7</a:t>
            </a:r>
            <a:endParaRPr b="0" i="0" sz="60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9" name="Google Shape;79;p2"/>
          <p:cNvSpPr txBox="1"/>
          <p:nvPr/>
        </p:nvSpPr>
        <p:spPr>
          <a:xfrm>
            <a:off x="7515375" y="3709600"/>
            <a:ext cx="1183500" cy="908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Arial"/>
              <a:buNone/>
            </a:pPr>
            <a:r>
              <a:rPr b="0" i="0" lang="ru" sz="55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9</a:t>
            </a:r>
            <a:endParaRPr b="0" i="0" sz="55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/>
          <p:nvPr>
            <p:ph type="title"/>
          </p:nvPr>
        </p:nvSpPr>
        <p:spPr>
          <a:xfrm>
            <a:off x="1917308" y="441443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ru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Сколько конфет на картинке?</a:t>
            </a:r>
            <a:endParaRPr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5" name="Google Shape;85;p3"/>
          <p:cNvSpPr txBox="1"/>
          <p:nvPr>
            <p:ph idx="1" type="body"/>
          </p:nvPr>
        </p:nvSpPr>
        <p:spPr>
          <a:xfrm>
            <a:off x="471900" y="1919075"/>
            <a:ext cx="1202100" cy="930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ru" sz="49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4</a:t>
            </a:r>
            <a:endParaRPr sz="49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6" name="Google Shape;86;p3"/>
          <p:cNvSpPr txBox="1"/>
          <p:nvPr>
            <p:ph idx="2" type="body"/>
          </p:nvPr>
        </p:nvSpPr>
        <p:spPr>
          <a:xfrm>
            <a:off x="7336775" y="1919075"/>
            <a:ext cx="1140900" cy="767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ru" sz="51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2</a:t>
            </a:r>
            <a:endParaRPr sz="51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7" name="Google Shape;87;p3"/>
          <p:cNvSpPr txBox="1"/>
          <p:nvPr/>
        </p:nvSpPr>
        <p:spPr>
          <a:xfrm>
            <a:off x="413850" y="3822358"/>
            <a:ext cx="1140900" cy="8535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ru" sz="44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10</a:t>
            </a:r>
            <a:endParaRPr b="0" i="0" sz="44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8" name="Google Shape;88;p3"/>
          <p:cNvSpPr txBox="1"/>
          <p:nvPr/>
        </p:nvSpPr>
        <p:spPr>
          <a:xfrm>
            <a:off x="7278725" y="3822350"/>
            <a:ext cx="1140900" cy="8535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0" i="0" lang="ru" sz="45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6</a:t>
            </a:r>
            <a:endParaRPr b="0" i="0" sz="45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9212" y="1763875"/>
            <a:ext cx="4892350" cy="337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Какие игрушки изображены на картинке?</a:t>
            </a:r>
            <a:endParaRPr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Сколько их?</a:t>
            </a:r>
            <a:endParaRPr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95" name="Google Shape;95;p4"/>
          <p:cNvSpPr txBox="1"/>
          <p:nvPr>
            <p:ph idx="1" type="body"/>
          </p:nvPr>
        </p:nvSpPr>
        <p:spPr>
          <a:xfrm>
            <a:off x="471900" y="1919075"/>
            <a:ext cx="1050300" cy="99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ru" sz="39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7</a:t>
            </a:r>
            <a:endParaRPr sz="39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96" name="Google Shape;96;p4"/>
          <p:cNvSpPr txBox="1"/>
          <p:nvPr>
            <p:ph idx="2" type="body"/>
          </p:nvPr>
        </p:nvSpPr>
        <p:spPr>
          <a:xfrm>
            <a:off x="7252675" y="1919075"/>
            <a:ext cx="1112100" cy="99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ru" sz="45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10</a:t>
            </a:r>
            <a:endParaRPr sz="45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97" name="Google Shape;9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39975" y="1701675"/>
            <a:ext cx="4572000" cy="344182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4"/>
          <p:cNvSpPr txBox="1"/>
          <p:nvPr/>
        </p:nvSpPr>
        <p:spPr>
          <a:xfrm>
            <a:off x="471900" y="3781354"/>
            <a:ext cx="1050300" cy="8535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0" i="0" lang="ru" sz="41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8</a:t>
            </a:r>
            <a:endParaRPr b="0" i="0" sz="41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99" name="Google Shape;99;p4"/>
          <p:cNvSpPr txBox="1"/>
          <p:nvPr/>
        </p:nvSpPr>
        <p:spPr>
          <a:xfrm>
            <a:off x="7283575" y="3781349"/>
            <a:ext cx="1050300" cy="767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ru" sz="40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5</a:t>
            </a:r>
            <a:endParaRPr b="0" i="0" sz="40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"/>
          <p:cNvSpPr txBox="1"/>
          <p:nvPr>
            <p:ph type="title"/>
          </p:nvPr>
        </p:nvSpPr>
        <p:spPr>
          <a:xfrm>
            <a:off x="1148990" y="867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" sz="25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Сколько лепестков изображено на картинке?</a:t>
            </a:r>
            <a:endParaRPr sz="25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05" name="Google Shape;10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51162" y="689441"/>
            <a:ext cx="3704504" cy="421965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5"/>
          <p:cNvSpPr txBox="1"/>
          <p:nvPr/>
        </p:nvSpPr>
        <p:spPr>
          <a:xfrm>
            <a:off x="232700" y="1028925"/>
            <a:ext cx="1465800" cy="954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0" i="0" lang="ru" sz="35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2</a:t>
            </a:r>
            <a:endParaRPr b="0" i="0" sz="35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7" name="Google Shape;107;p5"/>
          <p:cNvSpPr txBox="1"/>
          <p:nvPr/>
        </p:nvSpPr>
        <p:spPr>
          <a:xfrm>
            <a:off x="7124525" y="3659650"/>
            <a:ext cx="1465800" cy="10521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b="0" i="0" lang="ru" sz="34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8</a:t>
            </a:r>
            <a:endParaRPr b="0" i="0" sz="34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8" name="Google Shape;108;p5"/>
          <p:cNvSpPr txBox="1"/>
          <p:nvPr/>
        </p:nvSpPr>
        <p:spPr>
          <a:xfrm>
            <a:off x="216500" y="3708400"/>
            <a:ext cx="1465800" cy="954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" sz="32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10</a:t>
            </a:r>
            <a:endParaRPr b="0" i="0" sz="32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9" name="Google Shape;109;p5"/>
          <p:cNvSpPr txBox="1"/>
          <p:nvPr/>
        </p:nvSpPr>
        <p:spPr>
          <a:xfrm>
            <a:off x="7181825" y="1028925"/>
            <a:ext cx="1351200" cy="954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0" i="0" lang="ru" sz="42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6</a:t>
            </a:r>
            <a:endParaRPr b="0" i="0" sz="42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/>
          <p:nvPr>
            <p:ph type="title"/>
          </p:nvPr>
        </p:nvSpPr>
        <p:spPr>
          <a:xfrm>
            <a:off x="1393802" y="268133"/>
            <a:ext cx="8222100" cy="1079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Кто изображён на картинке?</a:t>
            </a:r>
            <a:endParaRPr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Сколько лап у гусеницы?</a:t>
            </a:r>
            <a:endParaRPr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5" name="Google Shape;115;p6"/>
          <p:cNvSpPr txBox="1"/>
          <p:nvPr>
            <p:ph idx="1" type="body"/>
          </p:nvPr>
        </p:nvSpPr>
        <p:spPr>
          <a:xfrm>
            <a:off x="564149" y="1919075"/>
            <a:ext cx="1128900" cy="1079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ru" sz="34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1</a:t>
            </a:r>
            <a:endParaRPr sz="34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6" name="Google Shape;116;p6"/>
          <p:cNvSpPr txBox="1"/>
          <p:nvPr>
            <p:ph idx="2" type="body"/>
          </p:nvPr>
        </p:nvSpPr>
        <p:spPr>
          <a:xfrm>
            <a:off x="7519201" y="1821700"/>
            <a:ext cx="1323600" cy="8949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ru" sz="33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3</a:t>
            </a:r>
            <a:endParaRPr sz="33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17" name="Google Shape;11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01275" y="1742700"/>
            <a:ext cx="4448974" cy="377889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6"/>
          <p:cNvSpPr txBox="1"/>
          <p:nvPr/>
        </p:nvSpPr>
        <p:spPr>
          <a:xfrm>
            <a:off x="564155" y="3702777"/>
            <a:ext cx="1323600" cy="1079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ru" sz="25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5</a:t>
            </a:r>
            <a:endParaRPr b="0" i="0" sz="25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9" name="Google Shape;119;p6"/>
          <p:cNvSpPr txBox="1"/>
          <p:nvPr/>
        </p:nvSpPr>
        <p:spPr>
          <a:xfrm>
            <a:off x="7633725" y="3569325"/>
            <a:ext cx="1128900" cy="1079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b="0" i="0" lang="ru" sz="31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6</a:t>
            </a:r>
            <a:endParaRPr b="0" i="0" sz="31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"/>
          <p:cNvSpPr txBox="1"/>
          <p:nvPr>
            <p:ph type="title"/>
          </p:nvPr>
        </p:nvSpPr>
        <p:spPr>
          <a:xfrm>
            <a:off x="471900" y="333150"/>
            <a:ext cx="8222100" cy="11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Кто изображён на картинке?</a:t>
            </a:r>
            <a:endParaRPr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Сколько воздушных  шариков на картинке?</a:t>
            </a:r>
            <a:endParaRPr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5" name="Google Shape;125;p7"/>
          <p:cNvSpPr txBox="1"/>
          <p:nvPr>
            <p:ph idx="1" type="body"/>
          </p:nvPr>
        </p:nvSpPr>
        <p:spPr>
          <a:xfrm>
            <a:off x="471900" y="1919075"/>
            <a:ext cx="1178400" cy="1023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ru" sz="28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3</a:t>
            </a:r>
            <a:endParaRPr sz="28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6" name="Google Shape;126;p7"/>
          <p:cNvSpPr txBox="1"/>
          <p:nvPr>
            <p:ph idx="2" type="body"/>
          </p:nvPr>
        </p:nvSpPr>
        <p:spPr>
          <a:xfrm>
            <a:off x="7437200" y="1919075"/>
            <a:ext cx="1257000" cy="900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ru" sz="2800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2</a:t>
            </a:r>
            <a:endParaRPr sz="2800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7" name="Google Shape;127;p7"/>
          <p:cNvSpPr txBox="1"/>
          <p:nvPr/>
        </p:nvSpPr>
        <p:spPr>
          <a:xfrm>
            <a:off x="409925" y="3653225"/>
            <a:ext cx="1257000" cy="1023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ru" sz="25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5</a:t>
            </a:r>
            <a:endParaRPr b="0" i="0" sz="25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8" name="Google Shape;128;p7"/>
          <p:cNvSpPr txBox="1"/>
          <p:nvPr/>
        </p:nvSpPr>
        <p:spPr>
          <a:xfrm>
            <a:off x="7384575" y="3453325"/>
            <a:ext cx="1178400" cy="1023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ru" sz="3300" u="none" cap="none" strike="noStrike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8</a:t>
            </a:r>
            <a:endParaRPr b="0" i="0" sz="3300" u="none" cap="none" strike="noStrike"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9" name="Google Shape;129;p7"/>
          <p:cNvSpPr txBox="1"/>
          <p:nvPr/>
        </p:nvSpPr>
        <p:spPr>
          <a:xfrm flipH="1">
            <a:off x="92100" y="2146300"/>
            <a:ext cx="1866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0" name="Google Shape;13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6163" y="1811226"/>
            <a:ext cx="2599175" cy="333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"/>
          <p:cNvSpPr txBox="1"/>
          <p:nvPr>
            <p:ph type="title"/>
          </p:nvPr>
        </p:nvSpPr>
        <p:spPr>
          <a:xfrm>
            <a:off x="91909" y="1829574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Молодец!</a:t>
            </a:r>
            <a:endParaRPr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>
                <a:solidFill>
                  <a:srgbClr val="FF0000"/>
                </a:solidFill>
                <a:latin typeface="Pacifico"/>
                <a:ea typeface="Pacifico"/>
                <a:cs typeface="Pacifico"/>
                <a:sym typeface="Pacifico"/>
              </a:rPr>
              <a:t>Спасибо за внимание!</a:t>
            </a:r>
            <a:endParaRPr>
              <a:solidFill>
                <a:srgbClr val="FF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