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71" r:id="rId4"/>
    <p:sldId id="268" r:id="rId5"/>
    <p:sldId id="269" r:id="rId6"/>
    <p:sldId id="270" r:id="rId7"/>
    <p:sldId id="259" r:id="rId8"/>
    <p:sldId id="261" r:id="rId9"/>
    <p:sldId id="262" r:id="rId10"/>
    <p:sldId id="26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93"/>
    <p:restoredTop sz="94674"/>
  </p:normalViewPr>
  <p:slideViewPr>
    <p:cSldViewPr>
      <p:cViewPr varScale="1">
        <p:scale>
          <a:sx n="86" d="100"/>
          <a:sy n="86" d="100"/>
        </p:scale>
        <p:origin x="200" y="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039906-A52F-4097-BB50-18D169BF041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59D937-D9A3-448F-B283-D405F79E112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conet.ru/articles/tagged?tag=%D0%BC%D0%B0%D0%BC%D0%B0" TargetMode="External"/><Relationship Id="rId2" Type="http://schemas.openxmlformats.org/officeDocument/2006/relationships/hyperlink" Target="https://econet.ru/articles/tagged?tag=%D0%B5%D0%B4%D0%B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conet.ru/articles/tagged?tag=%D0%B3%D0%BE%D0%BB%D0%BE%D0%B4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992888" cy="1800199"/>
          </a:xfrm>
        </p:spPr>
        <p:txBody>
          <a:bodyPr/>
          <a:lstStyle/>
          <a:p>
            <a:pPr marL="182880" indent="0">
              <a:buNone/>
            </a:pPr>
            <a:r>
              <a:rPr lang="ru-RU" dirty="0"/>
              <a:t>«Можно ли заставлять</a:t>
            </a:r>
            <a:br>
              <a:rPr lang="ru-RU" dirty="0"/>
            </a:br>
            <a:r>
              <a:rPr lang="ru-RU" dirty="0"/>
              <a:t> ребенка есть?»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805263"/>
            <a:ext cx="289894" cy="12940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Ð ÐµÐ±ÐµÐ½Ð¾Ðº Ð¿Ð»Ð¾ÑÐ¾ ÐµÑ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3343"/>
            <a:ext cx="7024549" cy="468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932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12984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Когда нужно обратиться к врачу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/>
              <a:t>При изменении поведения родителей проблема с питанием, скорее всего, сама сойдет на нет. Но есть несколько случаев, когда требуется срочное вмешательство врача.</a:t>
            </a:r>
          </a:p>
          <a:p>
            <a:pPr fontAlgn="base"/>
            <a:r>
              <a:rPr lang="ru-RU" dirty="0"/>
              <a:t>Если резко пропал аппетит, ребенок стремительно худеет.</a:t>
            </a:r>
          </a:p>
          <a:p>
            <a:pPr fontAlgn="base"/>
            <a:r>
              <a:rPr lang="ru-RU" dirty="0"/>
              <a:t>Ребенок бледный, вялый, малоподвижный.</a:t>
            </a:r>
          </a:p>
          <a:p>
            <a:pPr fontAlgn="base"/>
            <a:r>
              <a:rPr lang="ru-RU" dirty="0"/>
              <a:t>Он стал отказываться от своей любимой еды и лакомства.</a:t>
            </a:r>
          </a:p>
          <a:p>
            <a:pPr fontAlgn="base"/>
            <a:r>
              <a:rPr lang="ru-RU" dirty="0"/>
              <a:t>Имеет измученный или изможденный вид.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023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7687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Есть и пить нужно столько, чтобы наши силы этим восстанавливались, а не подавлялись.</a:t>
            </a:r>
          </a:p>
          <a:p>
            <a:r>
              <a:rPr lang="ru-RU" sz="3200" i="1" dirty="0"/>
              <a:t> </a:t>
            </a:r>
          </a:p>
          <a:p>
            <a:r>
              <a:rPr lang="ru-RU" sz="2400" i="1" dirty="0">
                <a:effectLst/>
              </a:rPr>
              <a:t>                                                                      Цицерон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8571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1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Мы все хотим, чтобы наш ребёнок получал все самое лучшее. И вопрос детского питания в этом огромном списке родительских забот и тревог уверенно занимает первые строки. Надо, чтобы ребенок ел много, часто, по расписанию и только то, что дают ему знающие родители.</a:t>
            </a:r>
          </a:p>
        </p:txBody>
      </p:sp>
      <p:pic>
        <p:nvPicPr>
          <p:cNvPr id="4098" name="Picture 2" descr="https://www.psychologos.ru/images/articles/showcases/49a5nv0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823" y="2924944"/>
            <a:ext cx="6040933" cy="380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72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3438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    Еда является одной из основных потребностей человека. По этой причине каждого родителя постоянно волнует тема питания: что ребенок ел, когда и сколько? Истоки этих волнений берут начало с того памятного времени, когда ребенок был совсем крошкой и от того как он ел, как набирал вес, зависело самое главное — его здоровье и развитие. Поэтому наше родительское сознание транслирует нам: тема еды чрезвычайно важна, ведь мы хотим для своих детей самого лучшего.</a:t>
            </a:r>
          </a:p>
          <a:p>
            <a:pPr marL="0" indent="0">
              <a:buNone/>
            </a:pPr>
            <a:r>
              <a:rPr lang="ru-RU" dirty="0"/>
              <a:t>Современные дети, как оказалось, обладают необычной природной чувствительностью к разным вещам, в том числе к продуктам, их количеству и режиму еды. Если эти настройки не сбиты в младенческом возрасте, то ребенок сам чувствует, что именно надо ему есть, а также когда и сколько.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09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9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hlinkClick r:id="rId2"/>
              </a:rPr>
              <a:t>  Еда</a:t>
            </a:r>
            <a:r>
              <a:rPr lang="ru-RU" sz="2400" b="1" dirty="0"/>
              <a:t> перестает быть просто едой, если появляется</a:t>
            </a:r>
            <a:endParaRPr lang="ru-RU" sz="2400" dirty="0"/>
          </a:p>
          <a:p>
            <a:r>
              <a:rPr lang="ru-RU" sz="2400" dirty="0"/>
              <a:t>Шантаж («Не будешь есть, не пойдёшь гулять!»).</a:t>
            </a:r>
          </a:p>
          <a:p>
            <a:r>
              <a:rPr lang="ru-RU" sz="2400" dirty="0"/>
              <a:t>Угрозы («Не съешь суп, будешь в углу стоять!»).</a:t>
            </a:r>
          </a:p>
          <a:p>
            <a:r>
              <a:rPr lang="ru-RU" sz="2400" dirty="0"/>
              <a:t>Спекуляция на чувствах («Ты почему кашу не ешь? </a:t>
            </a:r>
            <a:r>
              <a:rPr lang="ru-RU" sz="2400" dirty="0">
                <a:hlinkClick r:id="rId3"/>
              </a:rPr>
              <a:t>Мама</a:t>
            </a:r>
            <a:r>
              <a:rPr lang="ru-RU" sz="2400" dirty="0"/>
              <a:t> старалась, готовила кашу, а ты не ешь! Ты что, маму не любишь?!»).</a:t>
            </a:r>
          </a:p>
          <a:p>
            <a:r>
              <a:rPr lang="ru-RU" sz="2400" dirty="0"/>
              <a:t>Подкуп («Съешь этот морковный салат, и я поставлю тебе мультики!»).</a:t>
            </a:r>
          </a:p>
          <a:p>
            <a:r>
              <a:rPr lang="ru-RU" sz="2400" dirty="0"/>
              <a:t>Запугивания («Кто не ест, тот никогда не вырастет! Так и останешься маленьким!»). </a:t>
            </a:r>
          </a:p>
          <a:p>
            <a:r>
              <a:rPr lang="ru-RU" sz="2800" b="1" dirty="0"/>
              <a:t>     Все это не работает даже в короткой   </a:t>
            </a:r>
          </a:p>
          <a:p>
            <a:r>
              <a:rPr lang="ru-RU" sz="2800" b="1" dirty="0"/>
              <a:t>              перспективе - упрямые дети </a:t>
            </a:r>
          </a:p>
          <a:p>
            <a:r>
              <a:rPr lang="ru-RU" sz="2800" b="1" dirty="0"/>
              <a:t>                         все равно не едят. </a:t>
            </a:r>
          </a:p>
        </p:txBody>
      </p:sp>
    </p:spTree>
    <p:extLst>
      <p:ext uri="{BB962C8B-B14F-4D97-AF65-F5344CB8AC3E}">
        <p14:creationId xmlns:p14="http://schemas.microsoft.com/office/powerpoint/2010/main" val="350225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38164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А в долгой перспективе и вовсе работают против ребёнка. Он начинает связывать свои страхи, слабости и отвержение со стороны близких – с едой. И тут начинаются различные пищевые расстройства - анорексия и булимия. Ведь еда это не просто еда, через еду или через отказ от неё ребёнок уже привык устанавливать свои отношения с миром. Точно так же, как родители через еду устанавливали отношения с ним. </a:t>
            </a:r>
          </a:p>
        </p:txBody>
      </p:sp>
      <p:pic>
        <p:nvPicPr>
          <p:cNvPr id="5122" name="Picture 2" descr="http://www.aginsk-pravda.ru/17foto/kaprizna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560342" cy="572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14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06489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             Нет контроля над чувством голода </a:t>
            </a:r>
            <a:br>
              <a:rPr lang="ru-RU" sz="2400" dirty="0"/>
            </a:br>
            <a:r>
              <a:rPr lang="ru-RU" dirty="0"/>
              <a:t> </a:t>
            </a:r>
          </a:p>
          <a:p>
            <a:r>
              <a:rPr lang="ru-RU" sz="2000" dirty="0"/>
              <a:t>Здоровые дети, в действительности, достаточно крепкие создания, в которых заложена программа выживания. И это программа не даст ребенку, который нуждается в том, чтобы поесть, остаться голодным.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40968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же приём пищи диктует не </a:t>
            </a:r>
            <a:r>
              <a:rPr lang="ru-RU" sz="2000" dirty="0">
                <a:hlinkClick r:id="rId2"/>
              </a:rPr>
              <a:t>голод</a:t>
            </a:r>
            <a:r>
              <a:rPr lang="ru-RU" sz="2000" dirty="0"/>
              <a:t>, а воля родителя, у ребёнка не развивается навык чувствовать своё тело, удовлетворять его нужды тогда, когда это необходимо.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293096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Впоследствии, это может отразиться на способности осознавать и распознавать свои потребности и желания, которые касаются не только еды, но и здоровья, реализации, отношений и т.п.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30120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Когда мы принуждаем ребёнка есть в отсутствии голода, мы сбиваем ему механизмы голода и насыщения. Это значит, что в будущем, даже когда он будет чувствовать себя сытым, он может продолжать объедаться. Ведь он привык есть, даже когда не голоден.</a:t>
            </a:r>
          </a:p>
        </p:txBody>
      </p:sp>
    </p:spTree>
    <p:extLst>
      <p:ext uri="{BB962C8B-B14F-4D97-AF65-F5344CB8AC3E}">
        <p14:creationId xmlns:p14="http://schemas.microsoft.com/office/powerpoint/2010/main" val="4191237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157192"/>
            <a:ext cx="7704856" cy="1004664"/>
          </a:xfrm>
        </p:spPr>
        <p:txBody>
          <a:bodyPr>
            <a:noAutofit/>
          </a:bodyPr>
          <a:lstStyle/>
          <a:p>
            <a:br>
              <a:rPr lang="ru-RU" sz="4000" dirty="0"/>
            </a:br>
            <a:r>
              <a:rPr lang="ru-RU" sz="4000" dirty="0"/>
              <a:t>Что делать, если ребенок </a:t>
            </a:r>
            <a:br>
              <a:rPr lang="ru-RU" sz="4000" dirty="0"/>
            </a:br>
            <a:r>
              <a:rPr lang="ru-RU" sz="4000" dirty="0"/>
              <a:t>             не хочет есть?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 flipV="1">
            <a:off x="7278687" y="6172200"/>
            <a:ext cx="45719" cy="651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ÐºÐ°Ðº Ð¾ÑÐ¾ÑÐ¼Ð¸ÑÑ Ð´ÐµÑÑÐºÐ¾Ðµ Ð±Ð»ÑÐ´Ð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 bwMode="auto">
          <a:xfrm rot="420000">
            <a:off x="3506492" y="825308"/>
            <a:ext cx="4789156" cy="407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2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1296144"/>
          </a:xfrm>
        </p:spPr>
        <p:txBody>
          <a:bodyPr>
            <a:noAutofit/>
          </a:bodyPr>
          <a:lstStyle/>
          <a:p>
            <a:r>
              <a:rPr lang="ru-RU" sz="2400" i="1" dirty="0"/>
              <a:t>Нет универсального способа, как накормить ребенка. Можно выделить несколько принципов, которые со временем помогут решить проблему.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Должен быть установлен четкий режим из нескольких приемов пищи: завтрак, обед, ужин, 1 или 2 полдника.</a:t>
            </a:r>
          </a:p>
          <a:p>
            <a:r>
              <a:rPr lang="ru-RU" sz="2400" dirty="0"/>
              <a:t>Между приемами пищи нужно исключить перекусы, убрать вне пределов досягаемости сладкое. Многие любят перехватывать хлебом, это тоже недопустимо.</a:t>
            </a:r>
          </a:p>
          <a:p>
            <a:r>
              <a:rPr lang="ru-RU" sz="2400" dirty="0"/>
              <a:t>Категорически НЕ ЗАСТАВЛЯТЬ, если ребенок не хочет есть. Первое время он может не просить еды и день, и два. Важно остаться верным новой стратегии, не уговаривать. Поверьте, ребенок с голоду не помрет.</a:t>
            </a:r>
          </a:p>
          <a:p>
            <a:r>
              <a:rPr lang="ru-RU" sz="2400" dirty="0"/>
              <a:t>Нелюбимые продукты покажутся вкуснее, если предлагать их голодному ребенку. Так можно приучить даже к тушеной капусте.</a:t>
            </a:r>
          </a:p>
        </p:txBody>
      </p:sp>
    </p:spTree>
    <p:extLst>
      <p:ext uri="{BB962C8B-B14F-4D97-AF65-F5344CB8AC3E}">
        <p14:creationId xmlns:p14="http://schemas.microsoft.com/office/powerpoint/2010/main" val="2124293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301608" cy="5390059"/>
          </a:xfrm>
        </p:spPr>
        <p:txBody>
          <a:bodyPr>
            <a:noAutofit/>
          </a:bodyPr>
          <a:lstStyle/>
          <a:p>
            <a:r>
              <a:rPr lang="ru-RU" sz="2000" dirty="0"/>
              <a:t>Всегда можно найти продукты, которые ребенок больше любит. Из вкусного можно выбрать то, что полезно, а полезное тоже бывает вкусным. Полезное можно сдобрить вкусным. Например, в суп положить мелко порезанную колбасу, сухарики, которые будет очень интересно вылавливать.</a:t>
            </a:r>
          </a:p>
          <a:p>
            <a:r>
              <a:rPr lang="ru-RU" sz="2000" dirty="0"/>
              <a:t>Интересно оформляйте блюда, предназначенные для ребенка. Для этого нужно потратить всего лишь пару минут да проявить немного фантазии.</a:t>
            </a:r>
          </a:p>
          <a:p>
            <a:r>
              <a:rPr lang="ru-RU" sz="2000" dirty="0"/>
              <a:t>Садитесь за стол все вместе, исключите просмотр телевизора во время еды. Многие дети во время мультиков забывают жевать.</a:t>
            </a:r>
          </a:p>
          <a:p>
            <a:r>
              <a:rPr lang="ru-RU" sz="2000" dirty="0"/>
              <a:t>Советуйтесь, что приготовить. Ребенка нужно привлекать к приготовлению обеда, давая посильные задания. В крайнем случае, пусть поможет накрыть на стол.</a:t>
            </a:r>
          </a:p>
          <a:p>
            <a:r>
              <a:rPr lang="ru-RU" sz="2000" dirty="0"/>
              <a:t>Учите есть самостоятельно с самого раннего возраста. Ребенка могут заинтересовать манипуляции с ложкой, вилкой, столовым ножом.</a:t>
            </a:r>
          </a:p>
          <a:p>
            <a:r>
              <a:rPr lang="ru-RU" sz="2000" dirty="0"/>
              <a:t>Важно объяснить доступным языком, почему необходимо есть и почему важно употреблять разные продукты.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70457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893</Words>
  <Application>Microsoft Macintosh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Поток</vt:lpstr>
      <vt:lpstr>«Можно ли заставлять  ребенка есть?»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Что делать, если ребенок               не хочет есть?</vt:lpstr>
      <vt:lpstr>Нет универсального способа, как накормить ребенка. Можно выделить несколько принципов, которые со временем помогут решить проблему.</vt:lpstr>
      <vt:lpstr>Презентация PowerPoint</vt:lpstr>
      <vt:lpstr>Когда нужно обратиться к врачу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Microsoft Office User</cp:lastModifiedBy>
  <cp:revision>17</cp:revision>
  <dcterms:created xsi:type="dcterms:W3CDTF">2019-04-21T13:00:26Z</dcterms:created>
  <dcterms:modified xsi:type="dcterms:W3CDTF">2020-04-03T09:38:21Z</dcterms:modified>
</cp:coreProperties>
</file>