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89" r:id="rId3"/>
    <p:sldId id="288" r:id="rId4"/>
    <p:sldId id="257" r:id="rId5"/>
    <p:sldId id="291" r:id="rId6"/>
    <p:sldId id="287" r:id="rId7"/>
    <p:sldId id="274" r:id="rId8"/>
    <p:sldId id="278" r:id="rId9"/>
    <p:sldId id="281" r:id="rId10"/>
    <p:sldId id="275" r:id="rId11"/>
    <p:sldId id="279" r:id="rId12"/>
    <p:sldId id="276" r:id="rId13"/>
    <p:sldId id="286" r:id="rId14"/>
    <p:sldId id="280" r:id="rId15"/>
    <p:sldId id="282" r:id="rId16"/>
    <p:sldId id="290" r:id="rId17"/>
    <p:sldId id="28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A6270-19A9-4CDB-A0FB-8C3A59521414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7EA5E-7C04-4A9F-A0B3-C6E666BCB7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923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2C909A-DC2A-4B4B-9194-288ECC5AA23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646F20-6BD4-4D74-9914-EBAB04F5BB6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646F20-6BD4-4D74-9914-EBAB04F5BB6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646F20-6BD4-4D74-9914-EBAB04F5BB6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646F20-6BD4-4D74-9914-EBAB04F5BB6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646F20-6BD4-4D74-9914-EBAB04F5BB6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646F20-6BD4-4D74-9914-EBAB04F5BB6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646F20-6BD4-4D74-9914-EBAB04F5BB6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646F20-6BD4-4D74-9914-EBAB04F5BB6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646F20-6BD4-4D74-9914-EBAB04F5BB6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646F20-6BD4-4D74-9914-EBAB04F5BB6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646F20-6BD4-4D74-9914-EBAB04F5BB6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646F20-6BD4-4D74-9914-EBAB04F5BB6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646F20-6BD4-4D74-9914-EBAB04F5BB6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646F20-6BD4-4D74-9914-EBAB04F5BB6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646F20-6BD4-4D74-9914-EBAB04F5BB6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646F20-6BD4-4D74-9914-EBAB04F5BB6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3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4.jpeg"/><Relationship Id="rId9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.jpe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4.jpeg"/><Relationship Id="rId9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3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.jpeg"/><Relationship Id="rId9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6"/>
          <p:cNvGrpSpPr/>
          <p:nvPr/>
        </p:nvGrpSpPr>
        <p:grpSpPr>
          <a:xfrm>
            <a:off x="0" y="4293096"/>
            <a:ext cx="9144000" cy="2016223"/>
            <a:chOff x="-320683" y="4102165"/>
            <a:chExt cx="9806773" cy="2451992"/>
          </a:xfrm>
          <a:solidFill>
            <a:schemeClr val="bg1">
              <a:lumMod val="75000"/>
            </a:schemeClr>
          </a:solidFill>
        </p:grpSpPr>
        <p:sp>
          <p:nvSpPr>
            <p:cNvPr id="13" name="Трапеция 12"/>
            <p:cNvSpPr/>
            <p:nvPr/>
          </p:nvSpPr>
          <p:spPr>
            <a:xfrm rot="4531241">
              <a:off x="3813675" y="424774"/>
              <a:ext cx="1538057" cy="9806773"/>
            </a:xfrm>
            <a:prstGeom prst="trapezoid">
              <a:avLst>
                <a:gd name="adj" fmla="val 42970"/>
              </a:avLst>
            </a:prstGeom>
            <a:grp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6" name="Прямая соединительная линия 45"/>
            <p:cNvCxnSpPr>
              <a:stCxn id="13" idx="2"/>
              <a:endCxn id="13" idx="0"/>
            </p:cNvCxnSpPr>
            <p:nvPr/>
          </p:nvCxnSpPr>
          <p:spPr>
            <a:xfrm rot="10800000" flipH="1">
              <a:off x="-164941" y="4102165"/>
              <a:ext cx="9495290" cy="2451992"/>
            </a:xfrm>
            <a:prstGeom prst="line">
              <a:avLst/>
            </a:prstGeom>
            <a:grpFill/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1" name="Рисунок 47" descr="машина красна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 contrast="-70000"/>
          </a:blip>
          <a:srcRect/>
          <a:stretch>
            <a:fillRect/>
          </a:stretch>
        </p:blipFill>
        <p:spPr bwMode="auto">
          <a:xfrm rot="-638315">
            <a:off x="6235700" y="4192588"/>
            <a:ext cx="115411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Рисунок 48" descr="грузовик 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2000" contrast="-56000"/>
          </a:blip>
          <a:srcRect/>
          <a:stretch>
            <a:fillRect/>
          </a:stretch>
        </p:blipFill>
        <p:spPr bwMode="auto">
          <a:xfrm rot="20488542" flipH="1">
            <a:off x="1466874" y="5161312"/>
            <a:ext cx="2032000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Солнце 50"/>
          <p:cNvSpPr/>
          <p:nvPr/>
        </p:nvSpPr>
        <p:spPr>
          <a:xfrm>
            <a:off x="8072438" y="285750"/>
            <a:ext cx="628650" cy="714375"/>
          </a:xfrm>
          <a:prstGeom prst="sun">
            <a:avLst>
              <a:gd name="adj" fmla="val 34199"/>
            </a:avLst>
          </a:prstGeom>
          <a:solidFill>
            <a:srgbClr val="FFFF66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" name="Группа 58"/>
          <p:cNvGrpSpPr>
            <a:grpSpLocks/>
          </p:cNvGrpSpPr>
          <p:nvPr/>
        </p:nvGrpSpPr>
        <p:grpSpPr bwMode="auto">
          <a:xfrm>
            <a:off x="0" y="4071938"/>
            <a:ext cx="1214438" cy="1714500"/>
            <a:chOff x="0" y="2857496"/>
            <a:chExt cx="1643042" cy="2714644"/>
          </a:xfrm>
        </p:grpSpPr>
        <p:sp>
          <p:nvSpPr>
            <p:cNvPr id="52" name="Трапеция 51"/>
            <p:cNvSpPr/>
            <p:nvPr/>
          </p:nvSpPr>
          <p:spPr>
            <a:xfrm>
              <a:off x="285654" y="4428470"/>
              <a:ext cx="214777" cy="1143670"/>
            </a:xfrm>
            <a:prstGeom prst="trapezoid">
              <a:avLst/>
            </a:prstGeom>
            <a:solidFill>
              <a:srgbClr val="800000">
                <a:alpha val="57000"/>
              </a:srgbClr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Трапеция 52"/>
            <p:cNvSpPr/>
            <p:nvPr/>
          </p:nvSpPr>
          <p:spPr>
            <a:xfrm>
              <a:off x="927835" y="4285198"/>
              <a:ext cx="214777" cy="1143669"/>
            </a:xfrm>
            <a:prstGeom prst="trapezoid">
              <a:avLst/>
            </a:prstGeom>
            <a:solidFill>
              <a:srgbClr val="800000">
                <a:alpha val="58000"/>
              </a:srgbClr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Облако 53"/>
            <p:cNvSpPr/>
            <p:nvPr/>
          </p:nvSpPr>
          <p:spPr>
            <a:xfrm>
              <a:off x="0" y="2857496"/>
              <a:ext cx="786083" cy="178714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Облако 54"/>
            <p:cNvSpPr/>
            <p:nvPr/>
          </p:nvSpPr>
          <p:spPr>
            <a:xfrm>
              <a:off x="571306" y="2927876"/>
              <a:ext cx="1071736" cy="1573488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56" name="Облако 55"/>
          <p:cNvSpPr/>
          <p:nvPr/>
        </p:nvSpPr>
        <p:spPr>
          <a:xfrm>
            <a:off x="8215313" y="5715000"/>
            <a:ext cx="571500" cy="571500"/>
          </a:xfrm>
          <a:prstGeom prst="cloud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Облако 56"/>
          <p:cNvSpPr/>
          <p:nvPr/>
        </p:nvSpPr>
        <p:spPr>
          <a:xfrm>
            <a:off x="7786688" y="6072188"/>
            <a:ext cx="571500" cy="357187"/>
          </a:xfrm>
          <a:prstGeom prst="cloud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Облако 57"/>
          <p:cNvSpPr/>
          <p:nvPr/>
        </p:nvSpPr>
        <p:spPr>
          <a:xfrm>
            <a:off x="8429625" y="6143625"/>
            <a:ext cx="500063" cy="428625"/>
          </a:xfrm>
          <a:prstGeom prst="cloud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827584" y="476672"/>
            <a:ext cx="7705725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70587" y="181272"/>
            <a:ext cx="67553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2">
                    <a:lumMod val="25000"/>
                  </a:schemeClr>
                </a:solidFill>
              </a:rPr>
              <a:t>Муниципальное автономное дошкольное образовательное учреждение </a:t>
            </a:r>
            <a:endParaRPr lang="ru-RU" sz="16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"</a:t>
            </a:r>
            <a:r>
              <a:rPr lang="ru-RU" sz="1600" b="1" dirty="0">
                <a:solidFill>
                  <a:schemeClr val="bg2">
                    <a:lumMod val="25000"/>
                  </a:schemeClr>
                </a:solidFill>
              </a:rPr>
              <a:t>Детский сад комбинированного вида №10 "Аленький цветочек" </a:t>
            </a:r>
            <a:endParaRPr lang="ru-RU" sz="16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городского </a:t>
            </a:r>
            <a:r>
              <a:rPr lang="ru-RU" sz="1600" b="1" dirty="0">
                <a:solidFill>
                  <a:schemeClr val="bg2">
                    <a:lumMod val="25000"/>
                  </a:schemeClr>
                </a:solidFill>
              </a:rPr>
              <a:t>округа Ступино Московской области</a:t>
            </a:r>
            <a:endParaRPr lang="ru-RU" sz="1600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2275" y="1588455"/>
            <a:ext cx="85176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Педагогический проект в  младшей группе по ознакомлению 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детей с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правилами дорожного движения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82898" y="4973638"/>
            <a:ext cx="341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Авторы проекта: воспитатели</a:t>
            </a:r>
          </a:p>
          <a:p>
            <a:r>
              <a:rPr lang="ru-RU" dirty="0" err="1" smtClean="0"/>
              <a:t>Столбушкина</a:t>
            </a:r>
            <a:r>
              <a:rPr lang="ru-RU" dirty="0" smtClean="0"/>
              <a:t> О.В., </a:t>
            </a:r>
            <a:r>
              <a:rPr lang="ru-RU" dirty="0"/>
              <a:t>Краснова Н.Н.</a:t>
            </a:r>
          </a:p>
          <a:p>
            <a:endParaRPr lang="ru-RU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453256" y="6346463"/>
            <a:ext cx="21645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/>
              <a:t>г</a:t>
            </a:r>
            <a:r>
              <a:rPr lang="ru-RU" sz="1400" i="1" dirty="0" smtClean="0"/>
              <a:t>. Ступино – 2019 г.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9289" y="2564904"/>
            <a:ext cx="903228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«Осторожно, дорога!»</a:t>
            </a:r>
            <a:endParaRPr lang="ru-RU" sz="66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3933056"/>
            <a:ext cx="8964488" cy="2232248"/>
            <a:chOff x="0" y="4857759"/>
            <a:chExt cx="9327666" cy="2472834"/>
          </a:xfrm>
        </p:grpSpPr>
        <p:grpSp>
          <p:nvGrpSpPr>
            <p:cNvPr id="3" name="Группа 46"/>
            <p:cNvGrpSpPr/>
            <p:nvPr/>
          </p:nvGrpSpPr>
          <p:grpSpPr>
            <a:xfrm>
              <a:off x="57504" y="5795646"/>
              <a:ext cx="9270162" cy="1534947"/>
              <a:chOff x="57504" y="5759121"/>
              <a:chExt cx="9270162" cy="1608864"/>
            </a:xfrm>
            <a:solidFill>
              <a:schemeClr val="bg1">
                <a:lumMod val="75000"/>
              </a:schemeClr>
            </a:solidFill>
          </p:grpSpPr>
          <p:sp>
            <p:nvSpPr>
              <p:cNvPr id="13" name="Трапеция 12"/>
              <p:cNvSpPr/>
              <p:nvPr/>
            </p:nvSpPr>
            <p:spPr>
              <a:xfrm rot="4828147">
                <a:off x="3923556" y="1928470"/>
                <a:ext cx="1538057" cy="9270162"/>
              </a:xfrm>
              <a:prstGeom prst="trapezoid">
                <a:avLst>
                  <a:gd name="adj" fmla="val 42970"/>
                </a:avLst>
              </a:prstGeom>
              <a:grp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46" name="Прямая соединительная линия 45"/>
              <p:cNvCxnSpPr>
                <a:stCxn id="13" idx="2"/>
                <a:endCxn id="13" idx="0"/>
              </p:cNvCxnSpPr>
              <p:nvPr/>
            </p:nvCxnSpPr>
            <p:spPr>
              <a:xfrm rot="10800000" flipH="1">
                <a:off x="121483" y="5759121"/>
                <a:ext cx="9142201" cy="1608864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85" name="Рисунок 47" descr="машина красная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99909">
              <a:off x="6299685" y="5814693"/>
              <a:ext cx="662662" cy="331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Рисунок 48" descr="грузовик 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2000" contrast="-5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34785">
              <a:off x="2198068" y="6001662"/>
              <a:ext cx="1259587" cy="66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Группа 58"/>
            <p:cNvGrpSpPr>
              <a:grpSpLocks/>
            </p:cNvGrpSpPr>
            <p:nvPr/>
          </p:nvGrpSpPr>
          <p:grpSpPr bwMode="auto">
            <a:xfrm>
              <a:off x="0" y="4857759"/>
              <a:ext cx="9144000" cy="1793471"/>
              <a:chOff x="0" y="4101706"/>
              <a:chExt cx="12371381" cy="2839662"/>
            </a:xfrm>
          </p:grpSpPr>
          <p:sp>
            <p:nvSpPr>
              <p:cNvPr id="52" name="Трапеция 51"/>
              <p:cNvSpPr/>
              <p:nvPr/>
            </p:nvSpPr>
            <p:spPr>
              <a:xfrm>
                <a:off x="289940" y="5798009"/>
                <a:ext cx="214770" cy="1143435"/>
              </a:xfrm>
              <a:prstGeom prst="trapezoid">
                <a:avLst/>
              </a:prstGeom>
              <a:solidFill>
                <a:srgbClr val="800000">
                  <a:alpha val="57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Трапеция 52"/>
              <p:cNvSpPr/>
              <p:nvPr/>
            </p:nvSpPr>
            <p:spPr>
              <a:xfrm>
                <a:off x="11790861" y="5571835"/>
                <a:ext cx="214770" cy="1143435"/>
              </a:xfrm>
              <a:prstGeom prst="trapezoid">
                <a:avLst/>
              </a:prstGeom>
              <a:solidFill>
                <a:srgbClr val="800000">
                  <a:alpha val="58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Облако 53"/>
              <p:cNvSpPr/>
              <p:nvPr/>
            </p:nvSpPr>
            <p:spPr>
              <a:xfrm>
                <a:off x="0" y="4101706"/>
                <a:ext cx="786057" cy="1786772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Облако 54"/>
              <p:cNvSpPr/>
              <p:nvPr/>
            </p:nvSpPr>
            <p:spPr>
              <a:xfrm>
                <a:off x="11299039" y="4101706"/>
                <a:ext cx="1071701" cy="1570651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7" name="Облако 56"/>
            <p:cNvSpPr/>
            <p:nvPr/>
          </p:nvSpPr>
          <p:spPr>
            <a:xfrm>
              <a:off x="8000585" y="6429072"/>
              <a:ext cx="571470" cy="357116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блако 57"/>
            <p:cNvSpPr/>
            <p:nvPr/>
          </p:nvSpPr>
          <p:spPr>
            <a:xfrm>
              <a:off x="8429188" y="6143379"/>
              <a:ext cx="500037" cy="42854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20" name="Рисунок 19" descr="C:\Users\ххххх\Desktop\ВК\отправила\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83698"/>
            <a:ext cx="4499517" cy="2704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ххххх\Desktop\IMG-20190507-WA001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5111" y="2275552"/>
            <a:ext cx="4499992" cy="2726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3933056"/>
            <a:ext cx="8964488" cy="2232248"/>
            <a:chOff x="0" y="4857759"/>
            <a:chExt cx="9327666" cy="2472834"/>
          </a:xfrm>
        </p:grpSpPr>
        <p:grpSp>
          <p:nvGrpSpPr>
            <p:cNvPr id="3" name="Группа 46"/>
            <p:cNvGrpSpPr/>
            <p:nvPr/>
          </p:nvGrpSpPr>
          <p:grpSpPr>
            <a:xfrm>
              <a:off x="57504" y="5795646"/>
              <a:ext cx="9270162" cy="1534947"/>
              <a:chOff x="57504" y="5759121"/>
              <a:chExt cx="9270162" cy="1608864"/>
            </a:xfrm>
            <a:solidFill>
              <a:schemeClr val="bg1">
                <a:lumMod val="75000"/>
              </a:schemeClr>
            </a:solidFill>
          </p:grpSpPr>
          <p:sp>
            <p:nvSpPr>
              <p:cNvPr id="13" name="Трапеция 12"/>
              <p:cNvSpPr/>
              <p:nvPr/>
            </p:nvSpPr>
            <p:spPr>
              <a:xfrm rot="4828147">
                <a:off x="3923556" y="1928470"/>
                <a:ext cx="1538057" cy="9270162"/>
              </a:xfrm>
              <a:prstGeom prst="trapezoid">
                <a:avLst>
                  <a:gd name="adj" fmla="val 42970"/>
                </a:avLst>
              </a:prstGeom>
              <a:grp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46" name="Прямая соединительная линия 45"/>
              <p:cNvCxnSpPr>
                <a:stCxn id="13" idx="2"/>
                <a:endCxn id="13" idx="0"/>
              </p:cNvCxnSpPr>
              <p:nvPr/>
            </p:nvCxnSpPr>
            <p:spPr>
              <a:xfrm rot="10800000" flipH="1">
                <a:off x="121483" y="5759121"/>
                <a:ext cx="9142201" cy="1608864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85" name="Рисунок 47" descr="машина красная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99909">
              <a:off x="6299685" y="5814693"/>
              <a:ext cx="662662" cy="331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Рисунок 48" descr="грузовик 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2000" contrast="-5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34785">
              <a:off x="2198068" y="6001662"/>
              <a:ext cx="1259587" cy="66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Группа 58"/>
            <p:cNvGrpSpPr>
              <a:grpSpLocks/>
            </p:cNvGrpSpPr>
            <p:nvPr/>
          </p:nvGrpSpPr>
          <p:grpSpPr bwMode="auto">
            <a:xfrm>
              <a:off x="0" y="4857759"/>
              <a:ext cx="9144000" cy="1793471"/>
              <a:chOff x="0" y="4101706"/>
              <a:chExt cx="12371381" cy="2839662"/>
            </a:xfrm>
          </p:grpSpPr>
          <p:sp>
            <p:nvSpPr>
              <p:cNvPr id="52" name="Трапеция 51"/>
              <p:cNvSpPr/>
              <p:nvPr/>
            </p:nvSpPr>
            <p:spPr>
              <a:xfrm>
                <a:off x="289940" y="5798009"/>
                <a:ext cx="214770" cy="1143435"/>
              </a:xfrm>
              <a:prstGeom prst="trapezoid">
                <a:avLst/>
              </a:prstGeom>
              <a:solidFill>
                <a:srgbClr val="800000">
                  <a:alpha val="57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Трапеция 52"/>
              <p:cNvSpPr/>
              <p:nvPr/>
            </p:nvSpPr>
            <p:spPr>
              <a:xfrm>
                <a:off x="11790861" y="5571835"/>
                <a:ext cx="214770" cy="1143435"/>
              </a:xfrm>
              <a:prstGeom prst="trapezoid">
                <a:avLst/>
              </a:prstGeom>
              <a:solidFill>
                <a:srgbClr val="800000">
                  <a:alpha val="58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Облако 53"/>
              <p:cNvSpPr/>
              <p:nvPr/>
            </p:nvSpPr>
            <p:spPr>
              <a:xfrm>
                <a:off x="0" y="4101706"/>
                <a:ext cx="786057" cy="1786772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Облако 54"/>
              <p:cNvSpPr/>
              <p:nvPr/>
            </p:nvSpPr>
            <p:spPr>
              <a:xfrm>
                <a:off x="11299039" y="4101706"/>
                <a:ext cx="1071701" cy="1570651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7" name="Облако 56"/>
            <p:cNvSpPr/>
            <p:nvPr/>
          </p:nvSpPr>
          <p:spPr>
            <a:xfrm>
              <a:off x="8000585" y="6429072"/>
              <a:ext cx="571470" cy="357116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блако 57"/>
            <p:cNvSpPr/>
            <p:nvPr/>
          </p:nvSpPr>
          <p:spPr>
            <a:xfrm>
              <a:off x="8429188" y="6143379"/>
              <a:ext cx="500037" cy="42854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9" name="Рисунок 18" descr="C:\Users\ххххх\Desktop\ВК\2\20190410_073902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01" y="56430"/>
            <a:ext cx="2164335" cy="3876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C:\Users\ххххх\Desktop\ВК\2\20190410_074253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6923" y="56430"/>
            <a:ext cx="2170124" cy="3876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C:\Users\ххххх\Desktop\ВК\2\20190410_075432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5256" y="60978"/>
            <a:ext cx="2308225" cy="3905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C:\Users\ххххх\Desktop\ВК\2\20190410_080014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2714" y="72244"/>
            <a:ext cx="2127048" cy="387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C:\Users\ххххх\Desktop\ВК\2\20190405_092935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129" y="4080303"/>
            <a:ext cx="3653587" cy="25156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C:\Users\ххххх\Desktop\ВК\2\20190405_093030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081734"/>
            <a:ext cx="3855477" cy="25156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3933056"/>
            <a:ext cx="8964488" cy="2232248"/>
            <a:chOff x="0" y="4857759"/>
            <a:chExt cx="9327666" cy="2472834"/>
          </a:xfrm>
        </p:grpSpPr>
        <p:grpSp>
          <p:nvGrpSpPr>
            <p:cNvPr id="3" name="Группа 46"/>
            <p:cNvGrpSpPr/>
            <p:nvPr/>
          </p:nvGrpSpPr>
          <p:grpSpPr>
            <a:xfrm>
              <a:off x="57504" y="5795646"/>
              <a:ext cx="9270162" cy="1534947"/>
              <a:chOff x="57504" y="5759121"/>
              <a:chExt cx="9270162" cy="1608864"/>
            </a:xfrm>
            <a:solidFill>
              <a:schemeClr val="bg1">
                <a:lumMod val="75000"/>
              </a:schemeClr>
            </a:solidFill>
          </p:grpSpPr>
          <p:sp>
            <p:nvSpPr>
              <p:cNvPr id="13" name="Трапеция 12"/>
              <p:cNvSpPr/>
              <p:nvPr/>
            </p:nvSpPr>
            <p:spPr>
              <a:xfrm rot="4828147">
                <a:off x="3923556" y="1928470"/>
                <a:ext cx="1538057" cy="9270162"/>
              </a:xfrm>
              <a:prstGeom prst="trapezoid">
                <a:avLst>
                  <a:gd name="adj" fmla="val 42970"/>
                </a:avLst>
              </a:prstGeom>
              <a:grp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46" name="Прямая соединительная линия 45"/>
              <p:cNvCxnSpPr>
                <a:stCxn id="13" idx="2"/>
                <a:endCxn id="13" idx="0"/>
              </p:cNvCxnSpPr>
              <p:nvPr/>
            </p:nvCxnSpPr>
            <p:spPr>
              <a:xfrm rot="10800000" flipH="1">
                <a:off x="121483" y="5759121"/>
                <a:ext cx="9142201" cy="1608864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85" name="Рисунок 47" descr="машина красная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99909">
              <a:off x="6299685" y="5814693"/>
              <a:ext cx="662662" cy="331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Рисунок 48" descr="грузовик 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2000" contrast="-5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34785">
              <a:off x="2198068" y="6001662"/>
              <a:ext cx="1259587" cy="66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Группа 58"/>
            <p:cNvGrpSpPr>
              <a:grpSpLocks/>
            </p:cNvGrpSpPr>
            <p:nvPr/>
          </p:nvGrpSpPr>
          <p:grpSpPr bwMode="auto">
            <a:xfrm>
              <a:off x="0" y="4857759"/>
              <a:ext cx="9144000" cy="1793471"/>
              <a:chOff x="0" y="4101706"/>
              <a:chExt cx="12371381" cy="2839662"/>
            </a:xfrm>
          </p:grpSpPr>
          <p:sp>
            <p:nvSpPr>
              <p:cNvPr id="52" name="Трапеция 51"/>
              <p:cNvSpPr/>
              <p:nvPr/>
            </p:nvSpPr>
            <p:spPr>
              <a:xfrm>
                <a:off x="289940" y="5798009"/>
                <a:ext cx="214770" cy="1143435"/>
              </a:xfrm>
              <a:prstGeom prst="trapezoid">
                <a:avLst/>
              </a:prstGeom>
              <a:solidFill>
                <a:srgbClr val="800000">
                  <a:alpha val="57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Трапеция 52"/>
              <p:cNvSpPr/>
              <p:nvPr/>
            </p:nvSpPr>
            <p:spPr>
              <a:xfrm>
                <a:off x="11790861" y="5571835"/>
                <a:ext cx="214770" cy="1143435"/>
              </a:xfrm>
              <a:prstGeom prst="trapezoid">
                <a:avLst/>
              </a:prstGeom>
              <a:solidFill>
                <a:srgbClr val="800000">
                  <a:alpha val="58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Облако 53"/>
              <p:cNvSpPr/>
              <p:nvPr/>
            </p:nvSpPr>
            <p:spPr>
              <a:xfrm>
                <a:off x="0" y="4101706"/>
                <a:ext cx="786057" cy="1786772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Облако 54"/>
              <p:cNvSpPr/>
              <p:nvPr/>
            </p:nvSpPr>
            <p:spPr>
              <a:xfrm>
                <a:off x="11299039" y="4101706"/>
                <a:ext cx="1071701" cy="1570651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7" name="Облако 56"/>
            <p:cNvSpPr/>
            <p:nvPr/>
          </p:nvSpPr>
          <p:spPr>
            <a:xfrm>
              <a:off x="8000585" y="6429072"/>
              <a:ext cx="571470" cy="357116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блако 57"/>
            <p:cNvSpPr/>
            <p:nvPr/>
          </p:nvSpPr>
          <p:spPr>
            <a:xfrm>
              <a:off x="8429188" y="6143379"/>
              <a:ext cx="500037" cy="42854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7" name="Рисунок 16" descr="C:\Users\ххххх\Desktop\ВК\20190429_111624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6205" y="3336321"/>
            <a:ext cx="4786877" cy="3127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C:\Users\ххххх\Desktop\ВК\-oMsjSr9fEI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05" y="219767"/>
            <a:ext cx="4414470" cy="2921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C:\Users\ххххх\Desktop\ВК\pZoFT31T-XU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652" y="239738"/>
            <a:ext cx="4423013" cy="28814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3933056"/>
            <a:ext cx="8964488" cy="2232248"/>
            <a:chOff x="0" y="4857759"/>
            <a:chExt cx="9327666" cy="2472834"/>
          </a:xfrm>
        </p:grpSpPr>
        <p:grpSp>
          <p:nvGrpSpPr>
            <p:cNvPr id="3" name="Группа 46"/>
            <p:cNvGrpSpPr/>
            <p:nvPr/>
          </p:nvGrpSpPr>
          <p:grpSpPr>
            <a:xfrm>
              <a:off x="57504" y="5795646"/>
              <a:ext cx="9270162" cy="1534947"/>
              <a:chOff x="57504" y="5759121"/>
              <a:chExt cx="9270162" cy="1608864"/>
            </a:xfrm>
            <a:solidFill>
              <a:schemeClr val="bg1">
                <a:lumMod val="75000"/>
              </a:schemeClr>
            </a:solidFill>
          </p:grpSpPr>
          <p:sp>
            <p:nvSpPr>
              <p:cNvPr id="13" name="Трапеция 12"/>
              <p:cNvSpPr/>
              <p:nvPr/>
            </p:nvSpPr>
            <p:spPr>
              <a:xfrm rot="4828147">
                <a:off x="3923556" y="1928470"/>
                <a:ext cx="1538057" cy="9270162"/>
              </a:xfrm>
              <a:prstGeom prst="trapezoid">
                <a:avLst>
                  <a:gd name="adj" fmla="val 42970"/>
                </a:avLst>
              </a:prstGeom>
              <a:grp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46" name="Прямая соединительная линия 45"/>
              <p:cNvCxnSpPr>
                <a:stCxn id="13" idx="2"/>
                <a:endCxn id="13" idx="0"/>
              </p:cNvCxnSpPr>
              <p:nvPr/>
            </p:nvCxnSpPr>
            <p:spPr>
              <a:xfrm rot="10800000" flipH="1">
                <a:off x="121483" y="5759121"/>
                <a:ext cx="9142201" cy="1608864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85" name="Рисунок 47" descr="машина красная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99909">
              <a:off x="6299685" y="5814693"/>
              <a:ext cx="662662" cy="331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Рисунок 48" descr="грузовик 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2000" contrast="-5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34785">
              <a:off x="2198068" y="6001662"/>
              <a:ext cx="1259587" cy="66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Группа 58"/>
            <p:cNvGrpSpPr>
              <a:grpSpLocks/>
            </p:cNvGrpSpPr>
            <p:nvPr/>
          </p:nvGrpSpPr>
          <p:grpSpPr bwMode="auto">
            <a:xfrm>
              <a:off x="0" y="4857759"/>
              <a:ext cx="9144000" cy="1793471"/>
              <a:chOff x="0" y="4101706"/>
              <a:chExt cx="12371381" cy="2839662"/>
            </a:xfrm>
          </p:grpSpPr>
          <p:sp>
            <p:nvSpPr>
              <p:cNvPr id="52" name="Трапеция 51"/>
              <p:cNvSpPr/>
              <p:nvPr/>
            </p:nvSpPr>
            <p:spPr>
              <a:xfrm>
                <a:off x="289940" y="5798009"/>
                <a:ext cx="214770" cy="1143435"/>
              </a:xfrm>
              <a:prstGeom prst="trapezoid">
                <a:avLst/>
              </a:prstGeom>
              <a:solidFill>
                <a:srgbClr val="800000">
                  <a:alpha val="57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Трапеция 52"/>
              <p:cNvSpPr/>
              <p:nvPr/>
            </p:nvSpPr>
            <p:spPr>
              <a:xfrm>
                <a:off x="11790861" y="5571835"/>
                <a:ext cx="214770" cy="1143435"/>
              </a:xfrm>
              <a:prstGeom prst="trapezoid">
                <a:avLst/>
              </a:prstGeom>
              <a:solidFill>
                <a:srgbClr val="800000">
                  <a:alpha val="58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Облако 53"/>
              <p:cNvSpPr/>
              <p:nvPr/>
            </p:nvSpPr>
            <p:spPr>
              <a:xfrm>
                <a:off x="0" y="4101706"/>
                <a:ext cx="786057" cy="1786772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Облако 54"/>
              <p:cNvSpPr/>
              <p:nvPr/>
            </p:nvSpPr>
            <p:spPr>
              <a:xfrm>
                <a:off x="11299039" y="4101706"/>
                <a:ext cx="1071701" cy="1570651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7" name="Облако 56"/>
            <p:cNvSpPr/>
            <p:nvPr/>
          </p:nvSpPr>
          <p:spPr>
            <a:xfrm>
              <a:off x="8000585" y="6429072"/>
              <a:ext cx="571470" cy="357116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блако 57"/>
            <p:cNvSpPr/>
            <p:nvPr/>
          </p:nvSpPr>
          <p:spPr>
            <a:xfrm>
              <a:off x="8429188" y="6143379"/>
              <a:ext cx="500037" cy="42854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6" name="Рисунок 15" descr="C:\Users\ххххх\Desktop\ВК\G7iLW7wNSk8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58" y="0"/>
            <a:ext cx="4242809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C:\Users\ххххх\Desktop\ВК\20190429_112157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8157" y="3414002"/>
            <a:ext cx="4167214" cy="2686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C:\Users\ххххх\Desktop\ВК\yiocif4yoF8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6512"/>
            <a:ext cx="4115471" cy="27297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5316223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4007035"/>
            <a:ext cx="8964488" cy="2232248"/>
            <a:chOff x="0" y="4857759"/>
            <a:chExt cx="9327666" cy="2472834"/>
          </a:xfrm>
        </p:grpSpPr>
        <p:grpSp>
          <p:nvGrpSpPr>
            <p:cNvPr id="3" name="Группа 46"/>
            <p:cNvGrpSpPr/>
            <p:nvPr/>
          </p:nvGrpSpPr>
          <p:grpSpPr>
            <a:xfrm>
              <a:off x="57504" y="5795646"/>
              <a:ext cx="9270162" cy="1534947"/>
              <a:chOff x="57504" y="5759121"/>
              <a:chExt cx="9270162" cy="1608864"/>
            </a:xfrm>
            <a:solidFill>
              <a:schemeClr val="bg1">
                <a:lumMod val="75000"/>
              </a:schemeClr>
            </a:solidFill>
          </p:grpSpPr>
          <p:sp>
            <p:nvSpPr>
              <p:cNvPr id="13" name="Трапеция 12"/>
              <p:cNvSpPr/>
              <p:nvPr/>
            </p:nvSpPr>
            <p:spPr>
              <a:xfrm rot="4828147">
                <a:off x="3923556" y="1928470"/>
                <a:ext cx="1538057" cy="9270162"/>
              </a:xfrm>
              <a:prstGeom prst="trapezoid">
                <a:avLst>
                  <a:gd name="adj" fmla="val 42970"/>
                </a:avLst>
              </a:prstGeom>
              <a:grp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46" name="Прямая соединительная линия 45"/>
              <p:cNvCxnSpPr>
                <a:stCxn id="13" idx="2"/>
                <a:endCxn id="13" idx="0"/>
              </p:cNvCxnSpPr>
              <p:nvPr/>
            </p:nvCxnSpPr>
            <p:spPr>
              <a:xfrm rot="10800000" flipH="1">
                <a:off x="121483" y="5759121"/>
                <a:ext cx="9142201" cy="1608864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85" name="Рисунок 47" descr="машина красная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99909">
              <a:off x="6299685" y="5814693"/>
              <a:ext cx="662662" cy="331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Рисунок 48" descr="грузовик 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2000" contrast="-5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34785">
              <a:off x="2198068" y="6001662"/>
              <a:ext cx="1259587" cy="66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Группа 58"/>
            <p:cNvGrpSpPr>
              <a:grpSpLocks/>
            </p:cNvGrpSpPr>
            <p:nvPr/>
          </p:nvGrpSpPr>
          <p:grpSpPr bwMode="auto">
            <a:xfrm>
              <a:off x="0" y="4857759"/>
              <a:ext cx="9144000" cy="1793471"/>
              <a:chOff x="0" y="4101706"/>
              <a:chExt cx="12371381" cy="2839662"/>
            </a:xfrm>
          </p:grpSpPr>
          <p:sp>
            <p:nvSpPr>
              <p:cNvPr id="52" name="Трапеция 51"/>
              <p:cNvSpPr/>
              <p:nvPr/>
            </p:nvSpPr>
            <p:spPr>
              <a:xfrm>
                <a:off x="289940" y="5798009"/>
                <a:ext cx="214770" cy="1143435"/>
              </a:xfrm>
              <a:prstGeom prst="trapezoid">
                <a:avLst/>
              </a:prstGeom>
              <a:solidFill>
                <a:srgbClr val="800000">
                  <a:alpha val="57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Трапеция 52"/>
              <p:cNvSpPr/>
              <p:nvPr/>
            </p:nvSpPr>
            <p:spPr>
              <a:xfrm>
                <a:off x="11790861" y="5571835"/>
                <a:ext cx="214770" cy="1143435"/>
              </a:xfrm>
              <a:prstGeom prst="trapezoid">
                <a:avLst/>
              </a:prstGeom>
              <a:solidFill>
                <a:srgbClr val="800000">
                  <a:alpha val="58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Облако 53"/>
              <p:cNvSpPr/>
              <p:nvPr/>
            </p:nvSpPr>
            <p:spPr>
              <a:xfrm>
                <a:off x="0" y="4101706"/>
                <a:ext cx="786057" cy="1786772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Облако 54"/>
              <p:cNvSpPr/>
              <p:nvPr/>
            </p:nvSpPr>
            <p:spPr>
              <a:xfrm>
                <a:off x="11299039" y="4101706"/>
                <a:ext cx="1071701" cy="1570651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7" name="Облако 56"/>
            <p:cNvSpPr/>
            <p:nvPr/>
          </p:nvSpPr>
          <p:spPr>
            <a:xfrm>
              <a:off x="8000585" y="6429072"/>
              <a:ext cx="571470" cy="357116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блако 57"/>
            <p:cNvSpPr/>
            <p:nvPr/>
          </p:nvSpPr>
          <p:spPr>
            <a:xfrm>
              <a:off x="8429188" y="6143379"/>
              <a:ext cx="500037" cy="42854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6" name="Рисунок 15" descr="C:\Users\ххххх\Desktop\ВК\xDBJJVuYsro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857496"/>
            <a:ext cx="2348297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C:\Users\ххххх\Desktop\ВК\anZLww3EMqg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5512" y="21392"/>
            <a:ext cx="3339465" cy="1970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C:\Users\ххххх\Desktop\ВК\tUQoykAad0k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2584" y="21391"/>
            <a:ext cx="3101416" cy="1970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C:\Users\ххххх\Desktop\ВК\F3eav3wmXlY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4643446"/>
            <a:ext cx="2967456" cy="2008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C:\Users\ххххх\Desktop\ВК\4 дополнить\IMG-20190405-WA0003.jp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4643446"/>
            <a:ext cx="3140618" cy="2008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4" name="Picture 2" descr="https://mishroo.ucoz.ru/2016-2017/putnik/pdd2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2071678"/>
            <a:ext cx="3357586" cy="2518190"/>
          </a:xfrm>
          <a:prstGeom prst="rect">
            <a:avLst/>
          </a:prstGeom>
          <a:noFill/>
        </p:spPr>
      </p:pic>
      <p:pic>
        <p:nvPicPr>
          <p:cNvPr id="8196" name="Picture 4" descr="http://detsad88rzd.ru/wp-content/uploads/2015/03/IMG_6515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2071678"/>
            <a:ext cx="3143240" cy="2571768"/>
          </a:xfrm>
          <a:prstGeom prst="rect">
            <a:avLst/>
          </a:prstGeom>
          <a:noFill/>
        </p:spPr>
      </p:pic>
      <p:pic>
        <p:nvPicPr>
          <p:cNvPr id="8198" name="Picture 6" descr="http://sch1sev.ucoz.org/foto5/8b86c85cf82331ff646818102f0d08b8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1916095" cy="25606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3933056"/>
            <a:ext cx="8964488" cy="2232248"/>
            <a:chOff x="0" y="4857759"/>
            <a:chExt cx="9327666" cy="2472834"/>
          </a:xfrm>
        </p:grpSpPr>
        <p:grpSp>
          <p:nvGrpSpPr>
            <p:cNvPr id="3" name="Группа 46"/>
            <p:cNvGrpSpPr/>
            <p:nvPr/>
          </p:nvGrpSpPr>
          <p:grpSpPr>
            <a:xfrm>
              <a:off x="57504" y="5795646"/>
              <a:ext cx="9270162" cy="1534947"/>
              <a:chOff x="57504" y="5759121"/>
              <a:chExt cx="9270162" cy="1608864"/>
            </a:xfrm>
            <a:solidFill>
              <a:schemeClr val="bg1">
                <a:lumMod val="75000"/>
              </a:schemeClr>
            </a:solidFill>
          </p:grpSpPr>
          <p:sp>
            <p:nvSpPr>
              <p:cNvPr id="13" name="Трапеция 12"/>
              <p:cNvSpPr/>
              <p:nvPr/>
            </p:nvSpPr>
            <p:spPr>
              <a:xfrm rot="4828147">
                <a:off x="3923556" y="1928470"/>
                <a:ext cx="1538057" cy="9270162"/>
              </a:xfrm>
              <a:prstGeom prst="trapezoid">
                <a:avLst>
                  <a:gd name="adj" fmla="val 42970"/>
                </a:avLst>
              </a:prstGeom>
              <a:grp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46" name="Прямая соединительная линия 45"/>
              <p:cNvCxnSpPr>
                <a:stCxn id="13" idx="2"/>
                <a:endCxn id="13" idx="0"/>
              </p:cNvCxnSpPr>
              <p:nvPr/>
            </p:nvCxnSpPr>
            <p:spPr>
              <a:xfrm rot="10800000" flipH="1">
                <a:off x="121483" y="5759121"/>
                <a:ext cx="9142201" cy="1608864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85" name="Рисунок 47" descr="машина красная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99909">
              <a:off x="6299685" y="5814693"/>
              <a:ext cx="662662" cy="331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Рисунок 48" descr="грузовик 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2000" contrast="-5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34785">
              <a:off x="2198068" y="6001662"/>
              <a:ext cx="1259587" cy="66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Группа 58"/>
            <p:cNvGrpSpPr>
              <a:grpSpLocks/>
            </p:cNvGrpSpPr>
            <p:nvPr/>
          </p:nvGrpSpPr>
          <p:grpSpPr bwMode="auto">
            <a:xfrm>
              <a:off x="0" y="4857759"/>
              <a:ext cx="9144000" cy="1793471"/>
              <a:chOff x="0" y="4101706"/>
              <a:chExt cx="12371381" cy="2839662"/>
            </a:xfrm>
          </p:grpSpPr>
          <p:sp>
            <p:nvSpPr>
              <p:cNvPr id="52" name="Трапеция 51"/>
              <p:cNvSpPr/>
              <p:nvPr/>
            </p:nvSpPr>
            <p:spPr>
              <a:xfrm>
                <a:off x="289940" y="5798009"/>
                <a:ext cx="214770" cy="1143435"/>
              </a:xfrm>
              <a:prstGeom prst="trapezoid">
                <a:avLst/>
              </a:prstGeom>
              <a:solidFill>
                <a:srgbClr val="800000">
                  <a:alpha val="57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Трапеция 52"/>
              <p:cNvSpPr/>
              <p:nvPr/>
            </p:nvSpPr>
            <p:spPr>
              <a:xfrm>
                <a:off x="11790861" y="5571835"/>
                <a:ext cx="214770" cy="1143435"/>
              </a:xfrm>
              <a:prstGeom prst="trapezoid">
                <a:avLst/>
              </a:prstGeom>
              <a:solidFill>
                <a:srgbClr val="800000">
                  <a:alpha val="58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Облако 53"/>
              <p:cNvSpPr/>
              <p:nvPr/>
            </p:nvSpPr>
            <p:spPr>
              <a:xfrm>
                <a:off x="0" y="4101706"/>
                <a:ext cx="786057" cy="1786772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Облако 54"/>
              <p:cNvSpPr/>
              <p:nvPr/>
            </p:nvSpPr>
            <p:spPr>
              <a:xfrm>
                <a:off x="11299039" y="4101706"/>
                <a:ext cx="1071701" cy="1570651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7" name="Облако 56"/>
            <p:cNvSpPr/>
            <p:nvPr/>
          </p:nvSpPr>
          <p:spPr>
            <a:xfrm>
              <a:off x="8000585" y="6429072"/>
              <a:ext cx="571470" cy="357116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блако 57"/>
            <p:cNvSpPr/>
            <p:nvPr/>
          </p:nvSpPr>
          <p:spPr>
            <a:xfrm>
              <a:off x="8429188" y="6143379"/>
              <a:ext cx="500037" cy="42854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6" name="Рисунок 15" descr="C:\Users\ххххх\Desktop\ВК\IMG-fa607dbf14c6ca151708eaeb74d58e2f-V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8" y="3212976"/>
            <a:ext cx="2535506" cy="3645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C:\Users\ххххх\Desktop\ВК\MYQAMr2TzEY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7" y="19938"/>
            <a:ext cx="2574164" cy="3450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C:\Users\ххххх\Desktop\ВК\nx8H_DlBF-E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70694"/>
            <a:ext cx="2717756" cy="3398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C:\Users\ххххх\Desktop\ВК\AlbPO9hLn3E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7" y="19938"/>
            <a:ext cx="2710669" cy="3450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C:\Users\ххххх\Desktop\ВК\hWXkf0juMDg.jp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617044"/>
            <a:ext cx="2756468" cy="42831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3933056"/>
            <a:ext cx="8964488" cy="2232248"/>
            <a:chOff x="0" y="4857759"/>
            <a:chExt cx="9327666" cy="2472834"/>
          </a:xfrm>
        </p:grpSpPr>
        <p:grpSp>
          <p:nvGrpSpPr>
            <p:cNvPr id="3" name="Группа 46"/>
            <p:cNvGrpSpPr/>
            <p:nvPr/>
          </p:nvGrpSpPr>
          <p:grpSpPr>
            <a:xfrm>
              <a:off x="57504" y="5795646"/>
              <a:ext cx="9270162" cy="1534947"/>
              <a:chOff x="57504" y="5759121"/>
              <a:chExt cx="9270162" cy="1608864"/>
            </a:xfrm>
            <a:solidFill>
              <a:schemeClr val="bg1">
                <a:lumMod val="75000"/>
              </a:schemeClr>
            </a:solidFill>
          </p:grpSpPr>
          <p:sp>
            <p:nvSpPr>
              <p:cNvPr id="13" name="Трапеция 12"/>
              <p:cNvSpPr/>
              <p:nvPr/>
            </p:nvSpPr>
            <p:spPr>
              <a:xfrm rot="4828147">
                <a:off x="3923556" y="1928470"/>
                <a:ext cx="1538057" cy="9270162"/>
              </a:xfrm>
              <a:prstGeom prst="trapezoid">
                <a:avLst>
                  <a:gd name="adj" fmla="val 42970"/>
                </a:avLst>
              </a:prstGeom>
              <a:grp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46" name="Прямая соединительная линия 45"/>
              <p:cNvCxnSpPr>
                <a:stCxn id="13" idx="2"/>
                <a:endCxn id="13" idx="0"/>
              </p:cNvCxnSpPr>
              <p:nvPr/>
            </p:nvCxnSpPr>
            <p:spPr>
              <a:xfrm rot="10800000" flipH="1">
                <a:off x="121483" y="5759121"/>
                <a:ext cx="9142201" cy="1608864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85" name="Рисунок 47" descr="машина красная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99909">
              <a:off x="6299685" y="5814693"/>
              <a:ext cx="662662" cy="331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Рисунок 48" descr="грузовик 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2000" contrast="-5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34785">
              <a:off x="2198068" y="6001662"/>
              <a:ext cx="1259587" cy="66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Группа 58"/>
            <p:cNvGrpSpPr>
              <a:grpSpLocks/>
            </p:cNvGrpSpPr>
            <p:nvPr/>
          </p:nvGrpSpPr>
          <p:grpSpPr bwMode="auto">
            <a:xfrm>
              <a:off x="0" y="4857759"/>
              <a:ext cx="9144000" cy="1793471"/>
              <a:chOff x="0" y="4101706"/>
              <a:chExt cx="12371381" cy="2839662"/>
            </a:xfrm>
          </p:grpSpPr>
          <p:sp>
            <p:nvSpPr>
              <p:cNvPr id="52" name="Трапеция 51"/>
              <p:cNvSpPr/>
              <p:nvPr/>
            </p:nvSpPr>
            <p:spPr>
              <a:xfrm>
                <a:off x="289940" y="5798009"/>
                <a:ext cx="214770" cy="1143435"/>
              </a:xfrm>
              <a:prstGeom prst="trapezoid">
                <a:avLst/>
              </a:prstGeom>
              <a:solidFill>
                <a:srgbClr val="800000">
                  <a:alpha val="57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Трапеция 52"/>
              <p:cNvSpPr/>
              <p:nvPr/>
            </p:nvSpPr>
            <p:spPr>
              <a:xfrm>
                <a:off x="11790861" y="5571835"/>
                <a:ext cx="214770" cy="1143435"/>
              </a:xfrm>
              <a:prstGeom prst="trapezoid">
                <a:avLst/>
              </a:prstGeom>
              <a:solidFill>
                <a:srgbClr val="800000">
                  <a:alpha val="58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Облако 53"/>
              <p:cNvSpPr/>
              <p:nvPr/>
            </p:nvSpPr>
            <p:spPr>
              <a:xfrm>
                <a:off x="0" y="4101706"/>
                <a:ext cx="786057" cy="1786772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Облако 54"/>
              <p:cNvSpPr/>
              <p:nvPr/>
            </p:nvSpPr>
            <p:spPr>
              <a:xfrm>
                <a:off x="11299039" y="4101706"/>
                <a:ext cx="1071701" cy="1570651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7" name="Облако 56"/>
            <p:cNvSpPr/>
            <p:nvPr/>
          </p:nvSpPr>
          <p:spPr>
            <a:xfrm>
              <a:off x="8000585" y="6429072"/>
              <a:ext cx="571470" cy="357116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блако 57"/>
            <p:cNvSpPr/>
            <p:nvPr/>
          </p:nvSpPr>
          <p:spPr>
            <a:xfrm>
              <a:off x="8429188" y="6143379"/>
              <a:ext cx="500037" cy="42854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026" name="Picture 2" descr="C:\Users\ххххх\Desktop\IMG-20190429-WA000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8" y="10959"/>
            <a:ext cx="3052744" cy="407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ххххх\Desktop\IMG-20190429-WA000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4208" y="79593"/>
            <a:ext cx="2949792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Рисунок 22" descr="C:\Users\ххххх\Desktop\ВК\kN4d_703bGM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7218" y="36352"/>
            <a:ext cx="2729361" cy="40449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4439353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3933056"/>
            <a:ext cx="8964488" cy="2232248"/>
            <a:chOff x="0" y="4857759"/>
            <a:chExt cx="9327666" cy="2472834"/>
          </a:xfrm>
        </p:grpSpPr>
        <p:grpSp>
          <p:nvGrpSpPr>
            <p:cNvPr id="3" name="Группа 46"/>
            <p:cNvGrpSpPr/>
            <p:nvPr/>
          </p:nvGrpSpPr>
          <p:grpSpPr>
            <a:xfrm>
              <a:off x="57504" y="5795646"/>
              <a:ext cx="9270162" cy="1534947"/>
              <a:chOff x="57504" y="5759121"/>
              <a:chExt cx="9270162" cy="1608864"/>
            </a:xfrm>
            <a:solidFill>
              <a:schemeClr val="bg1">
                <a:lumMod val="75000"/>
              </a:schemeClr>
            </a:solidFill>
          </p:grpSpPr>
          <p:sp>
            <p:nvSpPr>
              <p:cNvPr id="13" name="Трапеция 12"/>
              <p:cNvSpPr/>
              <p:nvPr/>
            </p:nvSpPr>
            <p:spPr>
              <a:xfrm rot="4828147">
                <a:off x="3923556" y="1928470"/>
                <a:ext cx="1538057" cy="9270162"/>
              </a:xfrm>
              <a:prstGeom prst="trapezoid">
                <a:avLst>
                  <a:gd name="adj" fmla="val 42970"/>
                </a:avLst>
              </a:prstGeom>
              <a:grp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46" name="Прямая соединительная линия 45"/>
              <p:cNvCxnSpPr>
                <a:stCxn id="13" idx="2"/>
                <a:endCxn id="13" idx="0"/>
              </p:cNvCxnSpPr>
              <p:nvPr/>
            </p:nvCxnSpPr>
            <p:spPr>
              <a:xfrm rot="10800000" flipH="1">
                <a:off x="121483" y="5759121"/>
                <a:ext cx="9142201" cy="1608864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85" name="Рисунок 47" descr="машина красная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99909">
              <a:off x="6299685" y="5814693"/>
              <a:ext cx="662662" cy="331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Рисунок 48" descr="грузовик 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2000" contrast="-5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34785">
              <a:off x="2198068" y="6001662"/>
              <a:ext cx="1259587" cy="66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Группа 58"/>
            <p:cNvGrpSpPr>
              <a:grpSpLocks/>
            </p:cNvGrpSpPr>
            <p:nvPr/>
          </p:nvGrpSpPr>
          <p:grpSpPr bwMode="auto">
            <a:xfrm>
              <a:off x="0" y="4857759"/>
              <a:ext cx="9144000" cy="1793471"/>
              <a:chOff x="0" y="4101706"/>
              <a:chExt cx="12371381" cy="2839662"/>
            </a:xfrm>
          </p:grpSpPr>
          <p:sp>
            <p:nvSpPr>
              <p:cNvPr id="52" name="Трапеция 51"/>
              <p:cNvSpPr/>
              <p:nvPr/>
            </p:nvSpPr>
            <p:spPr>
              <a:xfrm>
                <a:off x="289940" y="5798009"/>
                <a:ext cx="214770" cy="1143435"/>
              </a:xfrm>
              <a:prstGeom prst="trapezoid">
                <a:avLst/>
              </a:prstGeom>
              <a:solidFill>
                <a:srgbClr val="800000">
                  <a:alpha val="57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Трапеция 52"/>
              <p:cNvSpPr/>
              <p:nvPr/>
            </p:nvSpPr>
            <p:spPr>
              <a:xfrm>
                <a:off x="11790861" y="5571835"/>
                <a:ext cx="214770" cy="1143435"/>
              </a:xfrm>
              <a:prstGeom prst="trapezoid">
                <a:avLst/>
              </a:prstGeom>
              <a:solidFill>
                <a:srgbClr val="800000">
                  <a:alpha val="58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Облако 53"/>
              <p:cNvSpPr/>
              <p:nvPr/>
            </p:nvSpPr>
            <p:spPr>
              <a:xfrm>
                <a:off x="0" y="4101706"/>
                <a:ext cx="786057" cy="1786772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Облако 54"/>
              <p:cNvSpPr/>
              <p:nvPr/>
            </p:nvSpPr>
            <p:spPr>
              <a:xfrm>
                <a:off x="11299039" y="4101706"/>
                <a:ext cx="1071701" cy="1570651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7" name="Облако 56"/>
            <p:cNvSpPr/>
            <p:nvPr/>
          </p:nvSpPr>
          <p:spPr>
            <a:xfrm>
              <a:off x="8000585" y="6429072"/>
              <a:ext cx="571470" cy="357116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блако 57"/>
            <p:cNvSpPr/>
            <p:nvPr/>
          </p:nvSpPr>
          <p:spPr>
            <a:xfrm>
              <a:off x="8429188" y="6143379"/>
              <a:ext cx="500037" cy="42854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4317516" y="548680"/>
            <a:ext cx="477887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kumimoji="0" lang="ru-RU" sz="7200" b="1" i="0" u="none" strike="noStrike" kern="1200" normalizeH="0" baseline="0" noProof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</a:rPr>
              <a:t>Спасибо за </a:t>
            </a:r>
          </a:p>
          <a:p>
            <a:pPr algn="ctr"/>
            <a:r>
              <a:rPr kumimoji="0" lang="ru-RU" sz="7200" b="1" i="0" u="none" strike="noStrike" kern="1200" normalizeH="0" baseline="0" noProof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</a:rPr>
              <a:t>внимание!</a:t>
            </a:r>
            <a:endParaRPr lang="ru-RU" sz="7200" b="1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098" name="Picture 2" descr="http://uprovorcuta.ru/images/2016/06/banner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07" y="142852"/>
            <a:ext cx="3714856" cy="3214710"/>
          </a:xfrm>
          <a:prstGeom prst="rect">
            <a:avLst/>
          </a:prstGeom>
          <a:noFill/>
        </p:spPr>
      </p:pic>
      <p:pic>
        <p:nvPicPr>
          <p:cNvPr id="4100" name="Picture 4" descr="https://images.golos.io/DQmUzhqEJnYC7fKLEb399RM3AygqzgNLYo5573n9Cgoa5Eu/42feb32933dbfa615725d4e6ebebac8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952619"/>
            <a:ext cx="3361479" cy="2398874"/>
          </a:xfrm>
          <a:prstGeom prst="rect">
            <a:avLst/>
          </a:prstGeom>
          <a:noFill/>
        </p:spPr>
      </p:pic>
      <p:pic>
        <p:nvPicPr>
          <p:cNvPr id="4102" name="Picture 6" descr="http://tomatoz.ru/uploads/posts/2011-09/1315822416_1315774432_1315684444_1315376325_035_resiz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5989" y="4040993"/>
            <a:ext cx="3501527" cy="237026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3933056"/>
            <a:ext cx="8964488" cy="2232248"/>
            <a:chOff x="0" y="4857759"/>
            <a:chExt cx="9327666" cy="2472834"/>
          </a:xfrm>
        </p:grpSpPr>
        <p:grpSp>
          <p:nvGrpSpPr>
            <p:cNvPr id="3" name="Группа 46"/>
            <p:cNvGrpSpPr/>
            <p:nvPr/>
          </p:nvGrpSpPr>
          <p:grpSpPr>
            <a:xfrm>
              <a:off x="57504" y="5795646"/>
              <a:ext cx="9270162" cy="1534947"/>
              <a:chOff x="57504" y="5759121"/>
              <a:chExt cx="9270162" cy="1608864"/>
            </a:xfrm>
            <a:solidFill>
              <a:schemeClr val="bg1">
                <a:lumMod val="75000"/>
              </a:schemeClr>
            </a:solidFill>
          </p:grpSpPr>
          <p:sp>
            <p:nvSpPr>
              <p:cNvPr id="13" name="Трапеция 12"/>
              <p:cNvSpPr/>
              <p:nvPr/>
            </p:nvSpPr>
            <p:spPr>
              <a:xfrm rot="4828147">
                <a:off x="3923556" y="1928470"/>
                <a:ext cx="1538057" cy="9270162"/>
              </a:xfrm>
              <a:prstGeom prst="trapezoid">
                <a:avLst>
                  <a:gd name="adj" fmla="val 42970"/>
                </a:avLst>
              </a:prstGeom>
              <a:grp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46" name="Прямая соединительная линия 45"/>
              <p:cNvCxnSpPr>
                <a:stCxn id="13" idx="2"/>
                <a:endCxn id="13" idx="0"/>
              </p:cNvCxnSpPr>
              <p:nvPr/>
            </p:nvCxnSpPr>
            <p:spPr>
              <a:xfrm rot="10800000" flipH="1">
                <a:off x="121483" y="5759121"/>
                <a:ext cx="9142201" cy="1608864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85" name="Рисунок 47" descr="машина красная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99909">
              <a:off x="6299685" y="5814693"/>
              <a:ext cx="662662" cy="331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Рисунок 48" descr="грузовик 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2000" contrast="-5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34785">
              <a:off x="2198068" y="6001662"/>
              <a:ext cx="1259587" cy="66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Группа 58"/>
            <p:cNvGrpSpPr>
              <a:grpSpLocks/>
            </p:cNvGrpSpPr>
            <p:nvPr/>
          </p:nvGrpSpPr>
          <p:grpSpPr bwMode="auto">
            <a:xfrm>
              <a:off x="0" y="4857759"/>
              <a:ext cx="9144000" cy="1793471"/>
              <a:chOff x="0" y="4101706"/>
              <a:chExt cx="12371381" cy="2839662"/>
            </a:xfrm>
          </p:grpSpPr>
          <p:sp>
            <p:nvSpPr>
              <p:cNvPr id="52" name="Трапеция 51"/>
              <p:cNvSpPr/>
              <p:nvPr/>
            </p:nvSpPr>
            <p:spPr>
              <a:xfrm>
                <a:off x="289940" y="5798009"/>
                <a:ext cx="214770" cy="1143435"/>
              </a:xfrm>
              <a:prstGeom prst="trapezoid">
                <a:avLst/>
              </a:prstGeom>
              <a:solidFill>
                <a:srgbClr val="800000">
                  <a:alpha val="57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Трапеция 52"/>
              <p:cNvSpPr/>
              <p:nvPr/>
            </p:nvSpPr>
            <p:spPr>
              <a:xfrm>
                <a:off x="11790861" y="5571835"/>
                <a:ext cx="214770" cy="1143435"/>
              </a:xfrm>
              <a:prstGeom prst="trapezoid">
                <a:avLst/>
              </a:prstGeom>
              <a:solidFill>
                <a:srgbClr val="800000">
                  <a:alpha val="58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Облако 53"/>
              <p:cNvSpPr/>
              <p:nvPr/>
            </p:nvSpPr>
            <p:spPr>
              <a:xfrm>
                <a:off x="0" y="4101706"/>
                <a:ext cx="786057" cy="1786772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Облако 54"/>
              <p:cNvSpPr/>
              <p:nvPr/>
            </p:nvSpPr>
            <p:spPr>
              <a:xfrm>
                <a:off x="11299039" y="4101706"/>
                <a:ext cx="1071701" cy="1570651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7" name="Облако 56"/>
            <p:cNvSpPr/>
            <p:nvPr/>
          </p:nvSpPr>
          <p:spPr>
            <a:xfrm>
              <a:off x="8000585" y="6429072"/>
              <a:ext cx="571470" cy="357116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блако 57"/>
            <p:cNvSpPr/>
            <p:nvPr/>
          </p:nvSpPr>
          <p:spPr>
            <a:xfrm>
              <a:off x="8429188" y="6143379"/>
              <a:ext cx="500037" cy="42854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5" name="Овал 4"/>
          <p:cNvSpPr/>
          <p:nvPr/>
        </p:nvSpPr>
        <p:spPr>
          <a:xfrm>
            <a:off x="2483768" y="332656"/>
            <a:ext cx="4219315" cy="2056140"/>
          </a:xfrm>
          <a:prstGeom prst="ellipse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08135" y="856525"/>
            <a:ext cx="36222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Взаимодействие  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участников проекта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162400" y="2772394"/>
            <a:ext cx="2702177" cy="2056140"/>
          </a:xfrm>
          <a:prstGeom prst="ellipse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bg1"/>
                </a:solidFill>
              </a:rPr>
              <a:t>дети младшей группы</a:t>
            </a:r>
          </a:p>
        </p:txBody>
      </p:sp>
      <p:sp>
        <p:nvSpPr>
          <p:cNvPr id="21" name="Овал 20"/>
          <p:cNvSpPr/>
          <p:nvPr/>
        </p:nvSpPr>
        <p:spPr>
          <a:xfrm>
            <a:off x="6218898" y="2204864"/>
            <a:ext cx="2702177" cy="2056140"/>
          </a:xfrm>
          <a:prstGeom prst="ellipse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bg1"/>
                </a:solidFill>
              </a:rPr>
              <a:t>родители</a:t>
            </a:r>
          </a:p>
        </p:txBody>
      </p:sp>
      <p:sp>
        <p:nvSpPr>
          <p:cNvPr id="24" name="Стрелка вправо 23"/>
          <p:cNvSpPr/>
          <p:nvPr/>
        </p:nvSpPr>
        <p:spPr>
          <a:xfrm rot="5566422">
            <a:off x="4281063" y="2390887"/>
            <a:ext cx="488485" cy="484632"/>
          </a:xfrm>
          <a:prstGeom prst="rightArrow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2521350">
            <a:off x="6290277" y="1863124"/>
            <a:ext cx="706547" cy="484632"/>
          </a:xfrm>
          <a:prstGeom prst="rightArrow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7432798">
            <a:off x="2164907" y="1874994"/>
            <a:ext cx="706547" cy="484632"/>
          </a:xfrm>
          <a:prstGeom prst="rightArrow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86399" y="2270840"/>
            <a:ext cx="2701425" cy="2056140"/>
          </a:xfrm>
          <a:prstGeom prst="ellipse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err="1">
                <a:solidFill>
                  <a:schemeClr val="bg1"/>
                </a:solidFill>
              </a:rPr>
              <a:t>в</a:t>
            </a:r>
            <a:r>
              <a:rPr lang="ru-RU" sz="2800" b="1" i="1" dirty="0" err="1" smtClean="0">
                <a:solidFill>
                  <a:schemeClr val="bg1"/>
                </a:solidFill>
              </a:rPr>
              <a:t>оспита</a:t>
            </a:r>
            <a:r>
              <a:rPr lang="ru-RU" sz="2800" b="1" i="1" dirty="0" smtClean="0">
                <a:solidFill>
                  <a:schemeClr val="bg1"/>
                </a:solidFill>
              </a:rPr>
              <a:t>-</a:t>
            </a:r>
          </a:p>
          <a:p>
            <a:pPr algn="ctr"/>
            <a:r>
              <a:rPr lang="ru-RU" sz="2800" b="1" i="1" dirty="0" err="1" smtClean="0">
                <a:solidFill>
                  <a:schemeClr val="bg1"/>
                </a:solidFill>
              </a:rPr>
              <a:t>тели</a:t>
            </a:r>
            <a:endParaRPr lang="ru-RU" sz="2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10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 animBg="1"/>
      <p:bldP spid="21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3933056"/>
            <a:ext cx="8964488" cy="2232248"/>
            <a:chOff x="0" y="4857759"/>
            <a:chExt cx="9327666" cy="2472834"/>
          </a:xfrm>
        </p:grpSpPr>
        <p:grpSp>
          <p:nvGrpSpPr>
            <p:cNvPr id="3" name="Группа 46"/>
            <p:cNvGrpSpPr/>
            <p:nvPr/>
          </p:nvGrpSpPr>
          <p:grpSpPr>
            <a:xfrm>
              <a:off x="57504" y="5795646"/>
              <a:ext cx="9270162" cy="1534947"/>
              <a:chOff x="57504" y="5759121"/>
              <a:chExt cx="9270162" cy="1608864"/>
            </a:xfrm>
            <a:solidFill>
              <a:schemeClr val="bg1">
                <a:lumMod val="75000"/>
              </a:schemeClr>
            </a:solidFill>
          </p:grpSpPr>
          <p:sp>
            <p:nvSpPr>
              <p:cNvPr id="13" name="Трапеция 12"/>
              <p:cNvSpPr/>
              <p:nvPr/>
            </p:nvSpPr>
            <p:spPr>
              <a:xfrm rot="4828147">
                <a:off x="3923556" y="1928470"/>
                <a:ext cx="1538057" cy="9270162"/>
              </a:xfrm>
              <a:prstGeom prst="trapezoid">
                <a:avLst>
                  <a:gd name="adj" fmla="val 42970"/>
                </a:avLst>
              </a:prstGeom>
              <a:grp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46" name="Прямая соединительная линия 45"/>
              <p:cNvCxnSpPr>
                <a:stCxn id="13" idx="2"/>
                <a:endCxn id="13" idx="0"/>
              </p:cNvCxnSpPr>
              <p:nvPr/>
            </p:nvCxnSpPr>
            <p:spPr>
              <a:xfrm rot="10800000" flipH="1">
                <a:off x="121483" y="5759121"/>
                <a:ext cx="9142201" cy="1608864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85" name="Рисунок 47" descr="машина красная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99909">
              <a:off x="6299685" y="5814693"/>
              <a:ext cx="662662" cy="331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Рисунок 48" descr="грузовик 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2000" contrast="-5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34785">
              <a:off x="2198068" y="6001662"/>
              <a:ext cx="1259587" cy="66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Группа 58"/>
            <p:cNvGrpSpPr>
              <a:grpSpLocks/>
            </p:cNvGrpSpPr>
            <p:nvPr/>
          </p:nvGrpSpPr>
          <p:grpSpPr bwMode="auto">
            <a:xfrm>
              <a:off x="0" y="4857759"/>
              <a:ext cx="9144000" cy="1793471"/>
              <a:chOff x="0" y="4101706"/>
              <a:chExt cx="12371381" cy="2839662"/>
            </a:xfrm>
          </p:grpSpPr>
          <p:sp>
            <p:nvSpPr>
              <p:cNvPr id="52" name="Трапеция 51"/>
              <p:cNvSpPr/>
              <p:nvPr/>
            </p:nvSpPr>
            <p:spPr>
              <a:xfrm>
                <a:off x="289940" y="5798009"/>
                <a:ext cx="214770" cy="1143435"/>
              </a:xfrm>
              <a:prstGeom prst="trapezoid">
                <a:avLst/>
              </a:prstGeom>
              <a:solidFill>
                <a:srgbClr val="800000">
                  <a:alpha val="57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Трапеция 52"/>
              <p:cNvSpPr/>
              <p:nvPr/>
            </p:nvSpPr>
            <p:spPr>
              <a:xfrm>
                <a:off x="11790861" y="5571835"/>
                <a:ext cx="214770" cy="1143435"/>
              </a:xfrm>
              <a:prstGeom prst="trapezoid">
                <a:avLst/>
              </a:prstGeom>
              <a:solidFill>
                <a:srgbClr val="800000">
                  <a:alpha val="58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Облако 53"/>
              <p:cNvSpPr/>
              <p:nvPr/>
            </p:nvSpPr>
            <p:spPr>
              <a:xfrm>
                <a:off x="0" y="4101706"/>
                <a:ext cx="786057" cy="1786772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Облако 54"/>
              <p:cNvSpPr/>
              <p:nvPr/>
            </p:nvSpPr>
            <p:spPr>
              <a:xfrm>
                <a:off x="11299039" y="4101706"/>
                <a:ext cx="1071701" cy="1570651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7" name="Облако 56"/>
            <p:cNvSpPr/>
            <p:nvPr/>
          </p:nvSpPr>
          <p:spPr>
            <a:xfrm>
              <a:off x="8000585" y="6429072"/>
              <a:ext cx="571470" cy="357116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блако 57"/>
            <p:cNvSpPr/>
            <p:nvPr/>
          </p:nvSpPr>
          <p:spPr>
            <a:xfrm>
              <a:off x="8429188" y="6143379"/>
              <a:ext cx="500037" cy="42854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1785918" y="428604"/>
            <a:ext cx="491121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Печатная статистика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1472" y="1285860"/>
            <a:ext cx="80724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Ежегодно в ДТП в мире погибает 1 млн. 200 тыс. человек. На долю дорожных аварий приходится четверть всех смертей, вызванных травмами и увечьями.</a:t>
            </a:r>
          </a:p>
          <a:p>
            <a:r>
              <a:rPr lang="ru-RU" sz="2400" dirty="0" smtClean="0"/>
              <a:t> Только за один год в Российской Федерации погибло 1405 детей в возрасте до 16 лет, более 24 тысяч детей были покалечены.</a:t>
            </a:r>
            <a:endParaRPr lang="ru-RU" sz="2400" dirty="0"/>
          </a:p>
        </p:txBody>
      </p:sp>
      <p:pic>
        <p:nvPicPr>
          <p:cNvPr id="2052" name="Picture 4" descr="https://static-eu.insales.ru/images/products/1/3321/74050809/PDD_pole-0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86190"/>
            <a:ext cx="4048290" cy="2843924"/>
          </a:xfrm>
          <a:prstGeom prst="rect">
            <a:avLst/>
          </a:prstGeom>
          <a:noFill/>
        </p:spPr>
      </p:pic>
      <p:pic>
        <p:nvPicPr>
          <p:cNvPr id="2056" name="Picture 8" descr="https://yourbrakes.com/wp-content/uploads/2016/06/slamming-your-brakes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3714752"/>
            <a:ext cx="3943813" cy="226374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3933056"/>
            <a:ext cx="8964488" cy="2232248"/>
            <a:chOff x="0" y="4857759"/>
            <a:chExt cx="9327666" cy="2472834"/>
          </a:xfrm>
        </p:grpSpPr>
        <p:grpSp>
          <p:nvGrpSpPr>
            <p:cNvPr id="3" name="Группа 46"/>
            <p:cNvGrpSpPr/>
            <p:nvPr/>
          </p:nvGrpSpPr>
          <p:grpSpPr>
            <a:xfrm>
              <a:off x="57504" y="5795646"/>
              <a:ext cx="9270162" cy="1534947"/>
              <a:chOff x="57504" y="5759121"/>
              <a:chExt cx="9270162" cy="1608864"/>
            </a:xfrm>
            <a:solidFill>
              <a:schemeClr val="bg1">
                <a:lumMod val="75000"/>
              </a:schemeClr>
            </a:solidFill>
          </p:grpSpPr>
          <p:sp>
            <p:nvSpPr>
              <p:cNvPr id="13" name="Трапеция 12"/>
              <p:cNvSpPr/>
              <p:nvPr/>
            </p:nvSpPr>
            <p:spPr>
              <a:xfrm rot="4828147">
                <a:off x="3923556" y="1928470"/>
                <a:ext cx="1538057" cy="9270162"/>
              </a:xfrm>
              <a:prstGeom prst="trapezoid">
                <a:avLst>
                  <a:gd name="adj" fmla="val 42970"/>
                </a:avLst>
              </a:prstGeom>
              <a:grp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46" name="Прямая соединительная линия 45"/>
              <p:cNvCxnSpPr>
                <a:stCxn id="13" idx="2"/>
                <a:endCxn id="13" idx="0"/>
              </p:cNvCxnSpPr>
              <p:nvPr/>
            </p:nvCxnSpPr>
            <p:spPr>
              <a:xfrm rot="10800000" flipH="1">
                <a:off x="121483" y="5759121"/>
                <a:ext cx="9142201" cy="1608864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85" name="Рисунок 47" descr="машина красная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99909">
              <a:off x="6299685" y="5814693"/>
              <a:ext cx="662662" cy="331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Рисунок 48" descr="грузовик 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2000" contrast="-5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34785">
              <a:off x="2198068" y="6001662"/>
              <a:ext cx="1259587" cy="66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Группа 58"/>
            <p:cNvGrpSpPr>
              <a:grpSpLocks/>
            </p:cNvGrpSpPr>
            <p:nvPr/>
          </p:nvGrpSpPr>
          <p:grpSpPr bwMode="auto">
            <a:xfrm>
              <a:off x="0" y="4857759"/>
              <a:ext cx="9144000" cy="1793471"/>
              <a:chOff x="0" y="4101706"/>
              <a:chExt cx="12371381" cy="2839662"/>
            </a:xfrm>
          </p:grpSpPr>
          <p:sp>
            <p:nvSpPr>
              <p:cNvPr id="52" name="Трапеция 51"/>
              <p:cNvSpPr/>
              <p:nvPr/>
            </p:nvSpPr>
            <p:spPr>
              <a:xfrm>
                <a:off x="289940" y="5798009"/>
                <a:ext cx="214770" cy="1143435"/>
              </a:xfrm>
              <a:prstGeom prst="trapezoid">
                <a:avLst/>
              </a:prstGeom>
              <a:solidFill>
                <a:srgbClr val="800000">
                  <a:alpha val="57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Трапеция 52"/>
              <p:cNvSpPr/>
              <p:nvPr/>
            </p:nvSpPr>
            <p:spPr>
              <a:xfrm>
                <a:off x="11790861" y="5571835"/>
                <a:ext cx="214770" cy="1143435"/>
              </a:xfrm>
              <a:prstGeom prst="trapezoid">
                <a:avLst/>
              </a:prstGeom>
              <a:solidFill>
                <a:srgbClr val="800000">
                  <a:alpha val="58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Облако 53"/>
              <p:cNvSpPr/>
              <p:nvPr/>
            </p:nvSpPr>
            <p:spPr>
              <a:xfrm>
                <a:off x="0" y="4101706"/>
                <a:ext cx="786057" cy="1786772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Облако 54"/>
              <p:cNvSpPr/>
              <p:nvPr/>
            </p:nvSpPr>
            <p:spPr>
              <a:xfrm>
                <a:off x="11299039" y="4101706"/>
                <a:ext cx="1071701" cy="1570651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7" name="Облако 56"/>
            <p:cNvSpPr/>
            <p:nvPr/>
          </p:nvSpPr>
          <p:spPr>
            <a:xfrm>
              <a:off x="8000585" y="6429072"/>
              <a:ext cx="571470" cy="357116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блако 57"/>
            <p:cNvSpPr/>
            <p:nvPr/>
          </p:nvSpPr>
          <p:spPr>
            <a:xfrm>
              <a:off x="8429188" y="6143379"/>
              <a:ext cx="500037" cy="42854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8184" y="1483934"/>
            <a:ext cx="3240087" cy="3330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403646" y="178977"/>
            <a:ext cx="74993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формирование </a:t>
            </a:r>
            <a:r>
              <a:rPr lang="ru-RU" sz="2400" i="1" dirty="0">
                <a:solidFill>
                  <a:schemeClr val="accent6">
                    <a:lumMod val="50000"/>
                  </a:schemeClr>
                </a:solidFill>
              </a:rPr>
              <a:t>у детей  основ безопасного поведения на улицах и дорогах города через ознакомление </a:t>
            </a:r>
            <a:r>
              <a:rPr lang="en-US" sz="2400" i="1" dirty="0">
                <a:solidFill>
                  <a:schemeClr val="accent6">
                    <a:lumMod val="50000"/>
                  </a:schemeClr>
                </a:solidFill>
              </a:rPr>
              <a:t>c </a:t>
            </a:r>
            <a:r>
              <a:rPr lang="ru-RU" sz="2400" i="1" dirty="0">
                <a:solidFill>
                  <a:schemeClr val="accent6">
                    <a:lumMod val="50000"/>
                  </a:schemeClr>
                </a:solidFill>
              </a:rPr>
              <a:t>разновидностями транспорта.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5923" y="178977"/>
            <a:ext cx="119128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118" y="1169987"/>
            <a:ext cx="1645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0581" y="1881131"/>
            <a:ext cx="723487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1. Расширять представления детей об окружающей дорожной среде и правилах безопасного дорожного поведения.</a:t>
            </a:r>
            <a:b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2. Дать детям представление о разновидностях транспорта, о правилах поведения в транспорте</a:t>
            </a:r>
          </a:p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3. Развивать психические процессы (внимание, память, мышление. воображение, сенсорные способности), развивать речь детей.</a:t>
            </a:r>
          </a:p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4.Развивать двигательную активность детей, координацию движений, умение ориентироваться в пространстве</a:t>
            </a:r>
          </a:p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5. Активизировать работу по пропаганде правил дорожного движения и безопасного образа жизни среди родителей (законных представителей).</a:t>
            </a: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660"/>
                            </p:stCondLst>
                            <p:childTnLst>
                              <p:par>
                                <p:cTn id="8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3933056"/>
            <a:ext cx="8964488" cy="2232248"/>
            <a:chOff x="0" y="4857759"/>
            <a:chExt cx="9327666" cy="2472834"/>
          </a:xfrm>
        </p:grpSpPr>
        <p:grpSp>
          <p:nvGrpSpPr>
            <p:cNvPr id="3" name="Группа 46"/>
            <p:cNvGrpSpPr/>
            <p:nvPr/>
          </p:nvGrpSpPr>
          <p:grpSpPr>
            <a:xfrm>
              <a:off x="57504" y="5795646"/>
              <a:ext cx="9270162" cy="1534947"/>
              <a:chOff x="57504" y="5759121"/>
              <a:chExt cx="9270162" cy="1608864"/>
            </a:xfrm>
            <a:solidFill>
              <a:schemeClr val="bg1">
                <a:lumMod val="75000"/>
              </a:schemeClr>
            </a:solidFill>
          </p:grpSpPr>
          <p:sp>
            <p:nvSpPr>
              <p:cNvPr id="13" name="Трапеция 12"/>
              <p:cNvSpPr/>
              <p:nvPr/>
            </p:nvSpPr>
            <p:spPr>
              <a:xfrm rot="4828147">
                <a:off x="3923556" y="1928470"/>
                <a:ext cx="1538057" cy="9270162"/>
              </a:xfrm>
              <a:prstGeom prst="trapezoid">
                <a:avLst>
                  <a:gd name="adj" fmla="val 42970"/>
                </a:avLst>
              </a:prstGeom>
              <a:grp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46" name="Прямая соединительная линия 45"/>
              <p:cNvCxnSpPr>
                <a:stCxn id="13" idx="2"/>
                <a:endCxn id="13" idx="0"/>
              </p:cNvCxnSpPr>
              <p:nvPr/>
            </p:nvCxnSpPr>
            <p:spPr>
              <a:xfrm rot="10800000" flipH="1">
                <a:off x="121483" y="5759121"/>
                <a:ext cx="9142201" cy="1608864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85" name="Рисунок 47" descr="машина красная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99909">
              <a:off x="6299685" y="5814693"/>
              <a:ext cx="662662" cy="331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Рисунок 48" descr="грузовик 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2000" contrast="-5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34785">
              <a:off x="2198068" y="6001662"/>
              <a:ext cx="1259587" cy="66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Группа 58"/>
            <p:cNvGrpSpPr>
              <a:grpSpLocks/>
            </p:cNvGrpSpPr>
            <p:nvPr/>
          </p:nvGrpSpPr>
          <p:grpSpPr bwMode="auto">
            <a:xfrm>
              <a:off x="0" y="4857759"/>
              <a:ext cx="9144000" cy="1793471"/>
              <a:chOff x="0" y="4101706"/>
              <a:chExt cx="12371381" cy="2839662"/>
            </a:xfrm>
          </p:grpSpPr>
          <p:sp>
            <p:nvSpPr>
              <p:cNvPr id="52" name="Трапеция 51"/>
              <p:cNvSpPr/>
              <p:nvPr/>
            </p:nvSpPr>
            <p:spPr>
              <a:xfrm>
                <a:off x="289940" y="5798009"/>
                <a:ext cx="214770" cy="1143435"/>
              </a:xfrm>
              <a:prstGeom prst="trapezoid">
                <a:avLst/>
              </a:prstGeom>
              <a:solidFill>
                <a:srgbClr val="800000">
                  <a:alpha val="57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Трапеция 52"/>
              <p:cNvSpPr/>
              <p:nvPr/>
            </p:nvSpPr>
            <p:spPr>
              <a:xfrm>
                <a:off x="11790861" y="5571835"/>
                <a:ext cx="214770" cy="1143435"/>
              </a:xfrm>
              <a:prstGeom prst="trapezoid">
                <a:avLst/>
              </a:prstGeom>
              <a:solidFill>
                <a:srgbClr val="800000">
                  <a:alpha val="58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Облако 53"/>
              <p:cNvSpPr/>
              <p:nvPr/>
            </p:nvSpPr>
            <p:spPr>
              <a:xfrm>
                <a:off x="0" y="4101706"/>
                <a:ext cx="786057" cy="1786772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Облако 54"/>
              <p:cNvSpPr/>
              <p:nvPr/>
            </p:nvSpPr>
            <p:spPr>
              <a:xfrm>
                <a:off x="11299039" y="4101706"/>
                <a:ext cx="1071701" cy="1570651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7" name="Облако 56"/>
            <p:cNvSpPr/>
            <p:nvPr/>
          </p:nvSpPr>
          <p:spPr>
            <a:xfrm>
              <a:off x="8000585" y="6429072"/>
              <a:ext cx="571470" cy="357116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блако 57"/>
            <p:cNvSpPr/>
            <p:nvPr/>
          </p:nvSpPr>
          <p:spPr>
            <a:xfrm>
              <a:off x="8429188" y="6143379"/>
              <a:ext cx="500037" cy="42854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2291849" y="116632"/>
            <a:ext cx="4403385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i="1" dirty="0"/>
              <a:t>Ожидаемые результаты:</a:t>
            </a:r>
            <a:endParaRPr lang="ru-RU" sz="2800" i="1" dirty="0"/>
          </a:p>
        </p:txBody>
      </p:sp>
      <p:sp>
        <p:nvSpPr>
          <p:cNvPr id="6" name="Горизонтальный свиток 5"/>
          <p:cNvSpPr/>
          <p:nvPr/>
        </p:nvSpPr>
        <p:spPr>
          <a:xfrm rot="10800000" flipH="1" flipV="1">
            <a:off x="558368" y="116632"/>
            <a:ext cx="8023193" cy="5688632"/>
          </a:xfrm>
          <a:prstGeom prst="horizontalScroll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ru-RU" b="1" i="1" dirty="0">
                <a:solidFill>
                  <a:srgbClr val="002060"/>
                </a:solidFill>
              </a:rPr>
              <a:t>1. С</a:t>
            </a:r>
            <a:r>
              <a:rPr lang="ru-RU" b="1" i="1" dirty="0" smtClean="0">
                <a:solidFill>
                  <a:srgbClr val="002060"/>
                </a:solidFill>
              </a:rPr>
              <a:t>формировать </a:t>
            </a:r>
            <a:r>
              <a:rPr lang="ru-RU" b="1" i="1" dirty="0">
                <a:solidFill>
                  <a:srgbClr val="002060"/>
                </a:solidFill>
              </a:rPr>
              <a:t>у детей знания о разновидностях транспорта   и навыков безопасного поведения на дороге.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2. Создать необходимые условия для организации деятельности ДОУ по обучению детей дошкольного возраста </a:t>
            </a:r>
            <a:r>
              <a:rPr lang="ru-RU" b="1" i="1" dirty="0" smtClean="0">
                <a:solidFill>
                  <a:srgbClr val="002060"/>
                </a:solidFill>
              </a:rPr>
              <a:t>ПДД.</a:t>
            </a:r>
            <a:r>
              <a:rPr lang="ru-RU" b="1" i="1" dirty="0">
                <a:solidFill>
                  <a:srgbClr val="002060"/>
                </a:solidFill>
              </a:rPr>
              <a:t/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3. Вызвать интерес у родителей к проблеме обучения детей дорожной грамоте, и безопасному поведению на дороге.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4. Координировать деятельность по обучению родителями детей ПДД.</a:t>
            </a:r>
          </a:p>
        </p:txBody>
      </p:sp>
    </p:spTree>
    <p:extLst>
      <p:ext uri="{BB962C8B-B14F-4D97-AF65-F5344CB8AC3E}">
        <p14:creationId xmlns:p14="http://schemas.microsoft.com/office/powerpoint/2010/main" val="3537329007"/>
      </p:ext>
    </p:extLst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3933056"/>
            <a:ext cx="8964488" cy="2232248"/>
            <a:chOff x="0" y="4857759"/>
            <a:chExt cx="9327666" cy="2472834"/>
          </a:xfrm>
        </p:grpSpPr>
        <p:grpSp>
          <p:nvGrpSpPr>
            <p:cNvPr id="3" name="Группа 46"/>
            <p:cNvGrpSpPr/>
            <p:nvPr/>
          </p:nvGrpSpPr>
          <p:grpSpPr>
            <a:xfrm>
              <a:off x="57504" y="5795646"/>
              <a:ext cx="9270162" cy="1534947"/>
              <a:chOff x="57504" y="5759121"/>
              <a:chExt cx="9270162" cy="1608864"/>
            </a:xfrm>
            <a:solidFill>
              <a:schemeClr val="bg1">
                <a:lumMod val="75000"/>
              </a:schemeClr>
            </a:solidFill>
          </p:grpSpPr>
          <p:sp>
            <p:nvSpPr>
              <p:cNvPr id="13" name="Трапеция 12"/>
              <p:cNvSpPr/>
              <p:nvPr/>
            </p:nvSpPr>
            <p:spPr>
              <a:xfrm rot="4828147">
                <a:off x="3923556" y="1928470"/>
                <a:ext cx="1538057" cy="9270162"/>
              </a:xfrm>
              <a:prstGeom prst="trapezoid">
                <a:avLst>
                  <a:gd name="adj" fmla="val 42970"/>
                </a:avLst>
              </a:prstGeom>
              <a:grp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46" name="Прямая соединительная линия 45"/>
              <p:cNvCxnSpPr>
                <a:stCxn id="13" idx="2"/>
                <a:endCxn id="13" idx="0"/>
              </p:cNvCxnSpPr>
              <p:nvPr/>
            </p:nvCxnSpPr>
            <p:spPr>
              <a:xfrm rot="10800000" flipH="1">
                <a:off x="121483" y="5759121"/>
                <a:ext cx="9142201" cy="1608864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85" name="Рисунок 47" descr="машина красная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99909">
              <a:off x="6299685" y="5814693"/>
              <a:ext cx="662662" cy="331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Рисунок 48" descr="грузовик 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2000" contrast="-5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34785">
              <a:off x="2198068" y="6001662"/>
              <a:ext cx="1259587" cy="66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Группа 58"/>
            <p:cNvGrpSpPr>
              <a:grpSpLocks/>
            </p:cNvGrpSpPr>
            <p:nvPr/>
          </p:nvGrpSpPr>
          <p:grpSpPr bwMode="auto">
            <a:xfrm>
              <a:off x="0" y="4857759"/>
              <a:ext cx="9144000" cy="1793471"/>
              <a:chOff x="0" y="4101706"/>
              <a:chExt cx="12371381" cy="2839662"/>
            </a:xfrm>
          </p:grpSpPr>
          <p:sp>
            <p:nvSpPr>
              <p:cNvPr id="52" name="Трапеция 51"/>
              <p:cNvSpPr/>
              <p:nvPr/>
            </p:nvSpPr>
            <p:spPr>
              <a:xfrm>
                <a:off x="289940" y="5798009"/>
                <a:ext cx="214770" cy="1143435"/>
              </a:xfrm>
              <a:prstGeom prst="trapezoid">
                <a:avLst/>
              </a:prstGeom>
              <a:solidFill>
                <a:srgbClr val="800000">
                  <a:alpha val="57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Трапеция 52"/>
              <p:cNvSpPr/>
              <p:nvPr/>
            </p:nvSpPr>
            <p:spPr>
              <a:xfrm>
                <a:off x="11790861" y="5571835"/>
                <a:ext cx="214770" cy="1143435"/>
              </a:xfrm>
              <a:prstGeom prst="trapezoid">
                <a:avLst/>
              </a:prstGeom>
              <a:solidFill>
                <a:srgbClr val="800000">
                  <a:alpha val="58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Облако 53"/>
              <p:cNvSpPr/>
              <p:nvPr/>
            </p:nvSpPr>
            <p:spPr>
              <a:xfrm>
                <a:off x="0" y="4101706"/>
                <a:ext cx="786057" cy="1786772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Облако 54"/>
              <p:cNvSpPr/>
              <p:nvPr/>
            </p:nvSpPr>
            <p:spPr>
              <a:xfrm>
                <a:off x="11299039" y="4101706"/>
                <a:ext cx="1071701" cy="1570651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7" name="Облако 56"/>
            <p:cNvSpPr/>
            <p:nvPr/>
          </p:nvSpPr>
          <p:spPr>
            <a:xfrm>
              <a:off x="8000585" y="6429072"/>
              <a:ext cx="571470" cy="357116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блако 57"/>
            <p:cNvSpPr/>
            <p:nvPr/>
          </p:nvSpPr>
          <p:spPr>
            <a:xfrm>
              <a:off x="8429188" y="6143379"/>
              <a:ext cx="500037" cy="42854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1285852" y="285728"/>
            <a:ext cx="689098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Методы и технологии решения поставленных задач:</a:t>
            </a:r>
            <a:endParaRPr lang="ru-RU" sz="2000" b="1" cap="all" spc="0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6" name="Рисунок 15" descr="C:\Users\ххххх\Desktop\ВК\4yppFmuY-JY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53" y="908720"/>
            <a:ext cx="4337323" cy="2736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C:\Users\ххххх\Desktop\ВК\20190405_093841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2478" y="1000009"/>
            <a:ext cx="4380519" cy="28202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5376295"/>
      </p:ext>
    </p:extLst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3933056"/>
            <a:ext cx="8964488" cy="2232248"/>
            <a:chOff x="0" y="4857759"/>
            <a:chExt cx="9327666" cy="2472834"/>
          </a:xfrm>
        </p:grpSpPr>
        <p:grpSp>
          <p:nvGrpSpPr>
            <p:cNvPr id="3" name="Группа 46"/>
            <p:cNvGrpSpPr/>
            <p:nvPr/>
          </p:nvGrpSpPr>
          <p:grpSpPr>
            <a:xfrm>
              <a:off x="57504" y="5795646"/>
              <a:ext cx="9270162" cy="1534947"/>
              <a:chOff x="57504" y="5759121"/>
              <a:chExt cx="9270162" cy="1608864"/>
            </a:xfrm>
            <a:solidFill>
              <a:schemeClr val="bg1">
                <a:lumMod val="75000"/>
              </a:schemeClr>
            </a:solidFill>
          </p:grpSpPr>
          <p:sp>
            <p:nvSpPr>
              <p:cNvPr id="13" name="Трапеция 12"/>
              <p:cNvSpPr/>
              <p:nvPr/>
            </p:nvSpPr>
            <p:spPr>
              <a:xfrm rot="4828147">
                <a:off x="3923556" y="1928470"/>
                <a:ext cx="1538057" cy="9270162"/>
              </a:xfrm>
              <a:prstGeom prst="trapezoid">
                <a:avLst>
                  <a:gd name="adj" fmla="val 42970"/>
                </a:avLst>
              </a:prstGeom>
              <a:grp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46" name="Прямая соединительная линия 45"/>
              <p:cNvCxnSpPr>
                <a:stCxn id="13" idx="2"/>
                <a:endCxn id="13" idx="0"/>
              </p:cNvCxnSpPr>
              <p:nvPr/>
            </p:nvCxnSpPr>
            <p:spPr>
              <a:xfrm rot="10800000" flipH="1">
                <a:off x="121483" y="5759121"/>
                <a:ext cx="9142201" cy="1608864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85" name="Рисунок 47" descr="машина красная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99909">
              <a:off x="6299685" y="5814693"/>
              <a:ext cx="662662" cy="331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Рисунок 48" descr="грузовик 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2000" contrast="-5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34785">
              <a:off x="2198068" y="6001662"/>
              <a:ext cx="1259587" cy="66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Группа 58"/>
            <p:cNvGrpSpPr>
              <a:grpSpLocks/>
            </p:cNvGrpSpPr>
            <p:nvPr/>
          </p:nvGrpSpPr>
          <p:grpSpPr bwMode="auto">
            <a:xfrm>
              <a:off x="0" y="4857759"/>
              <a:ext cx="9144000" cy="1793471"/>
              <a:chOff x="0" y="4101706"/>
              <a:chExt cx="12371381" cy="2839662"/>
            </a:xfrm>
          </p:grpSpPr>
          <p:sp>
            <p:nvSpPr>
              <p:cNvPr id="52" name="Трапеция 51"/>
              <p:cNvSpPr/>
              <p:nvPr/>
            </p:nvSpPr>
            <p:spPr>
              <a:xfrm>
                <a:off x="289940" y="5798009"/>
                <a:ext cx="214770" cy="1143435"/>
              </a:xfrm>
              <a:prstGeom prst="trapezoid">
                <a:avLst/>
              </a:prstGeom>
              <a:solidFill>
                <a:srgbClr val="800000">
                  <a:alpha val="57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Трапеция 52"/>
              <p:cNvSpPr/>
              <p:nvPr/>
            </p:nvSpPr>
            <p:spPr>
              <a:xfrm>
                <a:off x="11790861" y="5571835"/>
                <a:ext cx="214770" cy="1143435"/>
              </a:xfrm>
              <a:prstGeom prst="trapezoid">
                <a:avLst/>
              </a:prstGeom>
              <a:solidFill>
                <a:srgbClr val="800000">
                  <a:alpha val="58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Облако 53"/>
              <p:cNvSpPr/>
              <p:nvPr/>
            </p:nvSpPr>
            <p:spPr>
              <a:xfrm>
                <a:off x="0" y="4101706"/>
                <a:ext cx="786057" cy="1786772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Облако 54"/>
              <p:cNvSpPr/>
              <p:nvPr/>
            </p:nvSpPr>
            <p:spPr>
              <a:xfrm>
                <a:off x="11299039" y="4101706"/>
                <a:ext cx="1071701" cy="1570651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7" name="Облако 56"/>
            <p:cNvSpPr/>
            <p:nvPr/>
          </p:nvSpPr>
          <p:spPr>
            <a:xfrm>
              <a:off x="8000585" y="6429072"/>
              <a:ext cx="571470" cy="357116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блако 57"/>
            <p:cNvSpPr/>
            <p:nvPr/>
          </p:nvSpPr>
          <p:spPr>
            <a:xfrm>
              <a:off x="8429188" y="6143379"/>
              <a:ext cx="500037" cy="42854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20" name="Рисунок 19" descr="C:\Users\ххххх\Desktop\ВК\3 отправила\20190411_09283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753" y="188640"/>
            <a:ext cx="4285329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C:\Users\ххххх\Desktop\ВК\3 отправила\20190411_093349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7290" y="188640"/>
            <a:ext cx="4185375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C:\Users\ххххх\Desktop\ВК\3 отправила\20190411_101059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8272" y="3286955"/>
            <a:ext cx="2271302" cy="3672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3933056"/>
            <a:ext cx="8964488" cy="2232248"/>
            <a:chOff x="0" y="4857759"/>
            <a:chExt cx="9327666" cy="2472834"/>
          </a:xfrm>
        </p:grpSpPr>
        <p:grpSp>
          <p:nvGrpSpPr>
            <p:cNvPr id="3" name="Группа 46"/>
            <p:cNvGrpSpPr/>
            <p:nvPr/>
          </p:nvGrpSpPr>
          <p:grpSpPr>
            <a:xfrm>
              <a:off x="57504" y="5795646"/>
              <a:ext cx="9270162" cy="1534947"/>
              <a:chOff x="57504" y="5759121"/>
              <a:chExt cx="9270162" cy="1608864"/>
            </a:xfrm>
            <a:solidFill>
              <a:schemeClr val="bg1">
                <a:lumMod val="75000"/>
              </a:schemeClr>
            </a:solidFill>
          </p:grpSpPr>
          <p:sp>
            <p:nvSpPr>
              <p:cNvPr id="13" name="Трапеция 12"/>
              <p:cNvSpPr/>
              <p:nvPr/>
            </p:nvSpPr>
            <p:spPr>
              <a:xfrm rot="4828147">
                <a:off x="3923556" y="1928470"/>
                <a:ext cx="1538057" cy="9270162"/>
              </a:xfrm>
              <a:prstGeom prst="trapezoid">
                <a:avLst>
                  <a:gd name="adj" fmla="val 42970"/>
                </a:avLst>
              </a:prstGeom>
              <a:grp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46" name="Прямая соединительная линия 45"/>
              <p:cNvCxnSpPr>
                <a:stCxn id="13" idx="2"/>
                <a:endCxn id="13" idx="0"/>
              </p:cNvCxnSpPr>
              <p:nvPr/>
            </p:nvCxnSpPr>
            <p:spPr>
              <a:xfrm rot="10800000" flipH="1">
                <a:off x="121483" y="5759121"/>
                <a:ext cx="9142201" cy="1608864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85" name="Рисунок 47" descr="машина красная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99909">
              <a:off x="6299685" y="5814693"/>
              <a:ext cx="662662" cy="331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Рисунок 48" descr="грузовик 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2000" contrast="-5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34785">
              <a:off x="2198068" y="6001662"/>
              <a:ext cx="1259587" cy="66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Группа 58"/>
            <p:cNvGrpSpPr>
              <a:grpSpLocks/>
            </p:cNvGrpSpPr>
            <p:nvPr/>
          </p:nvGrpSpPr>
          <p:grpSpPr bwMode="auto">
            <a:xfrm>
              <a:off x="0" y="4857759"/>
              <a:ext cx="9144000" cy="1793471"/>
              <a:chOff x="0" y="4101706"/>
              <a:chExt cx="12371381" cy="2839662"/>
            </a:xfrm>
          </p:grpSpPr>
          <p:sp>
            <p:nvSpPr>
              <p:cNvPr id="52" name="Трапеция 51"/>
              <p:cNvSpPr/>
              <p:nvPr/>
            </p:nvSpPr>
            <p:spPr>
              <a:xfrm>
                <a:off x="289940" y="5798009"/>
                <a:ext cx="214770" cy="1143435"/>
              </a:xfrm>
              <a:prstGeom prst="trapezoid">
                <a:avLst/>
              </a:prstGeom>
              <a:solidFill>
                <a:srgbClr val="800000">
                  <a:alpha val="57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Трапеция 52"/>
              <p:cNvSpPr/>
              <p:nvPr/>
            </p:nvSpPr>
            <p:spPr>
              <a:xfrm>
                <a:off x="11790861" y="5571835"/>
                <a:ext cx="214770" cy="1143435"/>
              </a:xfrm>
              <a:prstGeom prst="trapezoid">
                <a:avLst/>
              </a:prstGeom>
              <a:solidFill>
                <a:srgbClr val="800000">
                  <a:alpha val="58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Облако 53"/>
              <p:cNvSpPr/>
              <p:nvPr/>
            </p:nvSpPr>
            <p:spPr>
              <a:xfrm>
                <a:off x="0" y="4101706"/>
                <a:ext cx="786057" cy="1786772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Облако 54"/>
              <p:cNvSpPr/>
              <p:nvPr/>
            </p:nvSpPr>
            <p:spPr>
              <a:xfrm>
                <a:off x="11299039" y="4101706"/>
                <a:ext cx="1071701" cy="1570651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7" name="Облако 56"/>
            <p:cNvSpPr/>
            <p:nvPr/>
          </p:nvSpPr>
          <p:spPr>
            <a:xfrm>
              <a:off x="8000585" y="6429072"/>
              <a:ext cx="571470" cy="357116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блако 57"/>
            <p:cNvSpPr/>
            <p:nvPr/>
          </p:nvSpPr>
          <p:spPr>
            <a:xfrm>
              <a:off x="8429188" y="6143379"/>
              <a:ext cx="500037" cy="42854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9" name="Рисунок 18" descr="C:\Users\ххххх\Desktop\ВК\4 дополнить\20190416_093707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4690240" cy="312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C:\Users\ххххх\Desktop\ВК\отправила\4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42852"/>
            <a:ext cx="4357686" cy="3143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C:\Users\ххххх\Desktop\ВК\отправила\6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0281" y="3374799"/>
            <a:ext cx="5004048" cy="31432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3933056"/>
            <a:ext cx="8964488" cy="2232248"/>
            <a:chOff x="0" y="4857759"/>
            <a:chExt cx="9327666" cy="2472834"/>
          </a:xfrm>
        </p:grpSpPr>
        <p:grpSp>
          <p:nvGrpSpPr>
            <p:cNvPr id="3" name="Группа 46"/>
            <p:cNvGrpSpPr/>
            <p:nvPr/>
          </p:nvGrpSpPr>
          <p:grpSpPr>
            <a:xfrm>
              <a:off x="57504" y="5795646"/>
              <a:ext cx="9270162" cy="1534947"/>
              <a:chOff x="57504" y="5759121"/>
              <a:chExt cx="9270162" cy="1608864"/>
            </a:xfrm>
            <a:solidFill>
              <a:schemeClr val="bg1">
                <a:lumMod val="75000"/>
              </a:schemeClr>
            </a:solidFill>
          </p:grpSpPr>
          <p:sp>
            <p:nvSpPr>
              <p:cNvPr id="13" name="Трапеция 12"/>
              <p:cNvSpPr/>
              <p:nvPr/>
            </p:nvSpPr>
            <p:spPr>
              <a:xfrm rot="4828147">
                <a:off x="3923556" y="1928470"/>
                <a:ext cx="1538057" cy="9270162"/>
              </a:xfrm>
              <a:prstGeom prst="trapezoid">
                <a:avLst>
                  <a:gd name="adj" fmla="val 42970"/>
                </a:avLst>
              </a:prstGeom>
              <a:grp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46" name="Прямая соединительная линия 45"/>
              <p:cNvCxnSpPr>
                <a:stCxn id="13" idx="2"/>
                <a:endCxn id="13" idx="0"/>
              </p:cNvCxnSpPr>
              <p:nvPr/>
            </p:nvCxnSpPr>
            <p:spPr>
              <a:xfrm rot="10800000" flipH="1">
                <a:off x="121483" y="5759121"/>
                <a:ext cx="9142201" cy="1608864"/>
              </a:xfrm>
              <a:prstGeom prst="line">
                <a:avLst/>
              </a:prstGeom>
              <a:grpFill/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85" name="Рисунок 47" descr="машина красная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99909">
              <a:off x="6299685" y="5814693"/>
              <a:ext cx="662662" cy="331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Рисунок 48" descr="грузовик 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2000" contrast="-5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234785">
              <a:off x="2198068" y="6001662"/>
              <a:ext cx="1259587" cy="66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Группа 58"/>
            <p:cNvGrpSpPr>
              <a:grpSpLocks/>
            </p:cNvGrpSpPr>
            <p:nvPr/>
          </p:nvGrpSpPr>
          <p:grpSpPr bwMode="auto">
            <a:xfrm>
              <a:off x="0" y="4857759"/>
              <a:ext cx="9144000" cy="1793471"/>
              <a:chOff x="0" y="4101706"/>
              <a:chExt cx="12371381" cy="2839662"/>
            </a:xfrm>
          </p:grpSpPr>
          <p:sp>
            <p:nvSpPr>
              <p:cNvPr id="52" name="Трапеция 51"/>
              <p:cNvSpPr/>
              <p:nvPr/>
            </p:nvSpPr>
            <p:spPr>
              <a:xfrm>
                <a:off x="289940" y="5798009"/>
                <a:ext cx="214770" cy="1143435"/>
              </a:xfrm>
              <a:prstGeom prst="trapezoid">
                <a:avLst/>
              </a:prstGeom>
              <a:solidFill>
                <a:srgbClr val="800000">
                  <a:alpha val="57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Трапеция 52"/>
              <p:cNvSpPr/>
              <p:nvPr/>
            </p:nvSpPr>
            <p:spPr>
              <a:xfrm>
                <a:off x="11790861" y="5571835"/>
                <a:ext cx="214770" cy="1143435"/>
              </a:xfrm>
              <a:prstGeom prst="trapezoid">
                <a:avLst/>
              </a:prstGeom>
              <a:solidFill>
                <a:srgbClr val="800000">
                  <a:alpha val="58000"/>
                </a:srgbClr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Облако 53"/>
              <p:cNvSpPr/>
              <p:nvPr/>
            </p:nvSpPr>
            <p:spPr>
              <a:xfrm>
                <a:off x="0" y="4101706"/>
                <a:ext cx="786057" cy="1786772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Облако 54"/>
              <p:cNvSpPr/>
              <p:nvPr/>
            </p:nvSpPr>
            <p:spPr>
              <a:xfrm>
                <a:off x="11299039" y="4101706"/>
                <a:ext cx="1071701" cy="1570651"/>
              </a:xfrm>
              <a:prstGeom prst="cloud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7" name="Облако 56"/>
            <p:cNvSpPr/>
            <p:nvPr/>
          </p:nvSpPr>
          <p:spPr>
            <a:xfrm>
              <a:off x="8000585" y="6429072"/>
              <a:ext cx="571470" cy="357116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блако 57"/>
            <p:cNvSpPr/>
            <p:nvPr/>
          </p:nvSpPr>
          <p:spPr>
            <a:xfrm>
              <a:off x="8429188" y="6143379"/>
              <a:ext cx="500037" cy="42854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6" name="Рисунок 15" descr="C:\Users\ххххх\Desktop\ВК\gGIe-B9F3q0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69" y="37664"/>
            <a:ext cx="4251402" cy="2959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C:\Users\ххххх\Desktop\ВК\pJLQre2zeY0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7671" y="37664"/>
            <a:ext cx="4216251" cy="2959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C:\Users\ххххх\Desktop\ВК\Zm4tt3D9H40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134008"/>
            <a:ext cx="5616624" cy="3535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327</Words>
  <Application>Microsoft Office PowerPoint</Application>
  <PresentationFormat>Экран (4:3)</PresentationFormat>
  <Paragraphs>48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Юная Госпожа</dc:creator>
  <cp:lastModifiedBy>Юная Госпожа</cp:lastModifiedBy>
  <cp:revision>58</cp:revision>
  <dcterms:modified xsi:type="dcterms:W3CDTF">2022-11-19T17:07:01Z</dcterms:modified>
</cp:coreProperties>
</file>