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0" r:id="rId4"/>
    <p:sldId id="258" r:id="rId5"/>
    <p:sldId id="259" r:id="rId6"/>
    <p:sldId id="261" r:id="rId7"/>
    <p:sldId id="263" r:id="rId8"/>
    <p:sldId id="262" r:id="rId9"/>
    <p:sldId id="264" r:id="rId10"/>
    <p:sldId id="266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4790651_178-p-fon-dlya-broshyuri-19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80920" cy="266429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Отчет по самообразованию</a:t>
            </a:r>
            <a:r>
              <a:rPr lang="ru-RU" sz="3200" dirty="0" smtClean="0">
                <a:solidFill>
                  <a:srgbClr val="0070C0"/>
                </a:solidFill>
              </a:rPr>
              <a:t/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Тема: 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«Развитие мелкой моторики у детей раннего возраста через различные виды деятельности»</a:t>
            </a:r>
            <a:r>
              <a:rPr lang="ru-RU" sz="3200" dirty="0" smtClean="0">
                <a:solidFill>
                  <a:srgbClr val="0070C0"/>
                </a:solidFill>
              </a:rPr>
              <a:t> 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пирамида-детей-s-конструкторы-младенца-кубов-первые-12524454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95536" y="4221088"/>
            <a:ext cx="2974449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012160" y="4509120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Целищева О.С.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4790651_178-p-fon-dlya-broshyuri-19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568952" cy="604867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solidFill>
                  <a:srgbClr val="7030A0"/>
                </a:solidFill>
              </a:rPr>
              <a:t>Работа с родителями:</a:t>
            </a:r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> - консультация «Влияние пальчиковой гимнастики </a:t>
            </a:r>
            <a:r>
              <a:rPr lang="ru-RU" sz="3600" dirty="0" smtClean="0">
                <a:solidFill>
                  <a:srgbClr val="7030A0"/>
                </a:solidFill>
              </a:rPr>
              <a:t>на</a:t>
            </a:r>
            <a:r>
              <a:rPr lang="ru-RU" sz="3600" dirty="0" smtClean="0">
                <a:solidFill>
                  <a:srgbClr val="7030A0"/>
                </a:solidFill>
              </a:rPr>
              <a:t> умственное развитие </a:t>
            </a:r>
            <a:r>
              <a:rPr lang="ru-RU" sz="3600" dirty="0" smtClean="0">
                <a:solidFill>
                  <a:srgbClr val="7030A0"/>
                </a:solidFill>
              </a:rPr>
              <a:t>детей»;</a:t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>- индивидуальные беседы с родителями детей с плохо развитой моторикой рук «Развиваем мелкую моторику дома»;</a:t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>- были предложены несложные игры, например с песком «Найди что спрятано», нанизывание бус, работа с мозаикой, массаж кистей рук с помощью различных предметов (шишки, карандаш).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4790651_178-p-fon-dlya-broshyuri-19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712968" cy="5616624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>
                <a:solidFill>
                  <a:srgbClr val="7030A0"/>
                </a:solidFill>
              </a:rPr>
              <a:t>Итоги работы:</a:t>
            </a:r>
            <a:r>
              <a:rPr lang="ru-RU" sz="2700" dirty="0" smtClean="0">
                <a:solidFill>
                  <a:srgbClr val="7030A0"/>
                </a:solidFill>
              </a:rPr>
              <a:t/>
            </a:r>
            <a:br>
              <a:rPr lang="ru-RU" sz="2700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>– оформила картотеку дидактических игр;</a:t>
            </a:r>
            <a:br>
              <a:rPr lang="ru-RU" sz="2700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>– дополнила предметно – развивающую среду нестандартным дидактическим материалом (прищепками, крышечками, массажными мячиками);</a:t>
            </a:r>
            <a:br>
              <a:rPr lang="ru-RU" sz="2700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>– создание предметно – развивающей среды.</a:t>
            </a:r>
            <a:br>
              <a:rPr lang="ru-RU" sz="2700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>(игры и пособия для развития мелкой моторики</a:t>
            </a:r>
            <a:r>
              <a:rPr lang="ru-RU" sz="2700" b="1" dirty="0" smtClean="0">
                <a:solidFill>
                  <a:srgbClr val="7030A0"/>
                </a:solidFill>
              </a:rPr>
              <a:t> </a:t>
            </a:r>
            <a:r>
              <a:rPr lang="ru-RU" sz="2700" dirty="0" smtClean="0">
                <a:solidFill>
                  <a:srgbClr val="7030A0"/>
                </a:solidFill>
              </a:rPr>
              <a:t>(пирамидки, вкладыши различного типа, мозаика, конструктор, игры с карандашами, пальчиковые бассейны с различными наполнителями, конструкторы; дидактические игры и пособия). В игровой зоне детям доступны игры-шнуровки, мозаика, пирамидки. В художественном уголке: трафареты, бумага, карандаши, раскраски.</a:t>
            </a:r>
            <a:br>
              <a:rPr lang="ru-RU" sz="2700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>В театральном уголке: пальчиковый театр.</a:t>
            </a:r>
            <a:br>
              <a:rPr lang="ru-RU" sz="2700" dirty="0" smtClean="0">
                <a:solidFill>
                  <a:srgbClr val="7030A0"/>
                </a:solidFill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4790651_178-p-fon-dlya-broshyuri-19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712968" cy="659735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>
                <a:solidFill>
                  <a:srgbClr val="7030A0"/>
                </a:solidFill>
              </a:rPr>
              <a:t>Итоги работы:</a:t>
            </a:r>
            <a:r>
              <a:rPr lang="ru-RU" sz="2700" dirty="0" smtClean="0">
                <a:solidFill>
                  <a:srgbClr val="7030A0"/>
                </a:solidFill>
              </a:rPr>
              <a:t/>
            </a:r>
            <a:br>
              <a:rPr lang="ru-RU" sz="27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У детей развита мелкая моторика. Они могут правильно держать ложку, карандаш, кисточку, получают удовольствие от творческой и игровой деятельности. Дети в группе стали в общении пользоваться речью, с удовольствием рассказывать знакомые сказки, стихи, потешки.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     Поэтому будет продолжена дальнейшая работа по развитию мелких движений руки ребенка, что позволит ему легче освоить родной язык, и достичь более высокого уровня в интеллектуальном развитии. Также планирую продолжать работу по изготовлению и изучению новых игр и игровых упражнений по данной теме; изучать новинки методической литературы; продолжить работу с родителями, индивидуальную работу.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700" dirty="0" smtClean="0">
                <a:solidFill>
                  <a:srgbClr val="7030A0"/>
                </a:solidFill>
              </a:rPr>
              <a:t/>
            </a:r>
            <a:br>
              <a:rPr lang="ru-RU" sz="2700" dirty="0" smtClean="0">
                <a:solidFill>
                  <a:srgbClr val="7030A0"/>
                </a:solidFill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4790651_178-p-fon-dlya-broshyuri-19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712968" cy="6597352"/>
          </a:xfrm>
        </p:spPr>
        <p:txBody>
          <a:bodyPr>
            <a:normAutofit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3600" b="1" dirty="0" smtClean="0">
                <a:solidFill>
                  <a:srgbClr val="7030A0"/>
                </a:solidFill>
              </a:rPr>
              <a:t>СПАСИБО ЗА ВНИМАНИЕ!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700" dirty="0" smtClean="0">
                <a:solidFill>
                  <a:srgbClr val="7030A0"/>
                </a:solidFill>
              </a:rPr>
              <a:t/>
            </a:r>
            <a:br>
              <a:rPr lang="ru-RU" sz="2700" dirty="0" smtClean="0">
                <a:solidFill>
                  <a:srgbClr val="7030A0"/>
                </a:solidFill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6" name="Рисунок 5" descr="παιχνίδια-1904017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876256" y="3573016"/>
            <a:ext cx="1851029" cy="2420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4790651_178-p-fon-dlya-broshyuri-19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640960" cy="468052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00B0F0"/>
                </a:solidFill>
              </a:rPr>
              <a:t>Актуальность.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На начальном этапе жизни именно мелкая моторика отражает то, как развивается ребенок. Дети с плохо развитой ручной моторикой неловко держат ложку, карандаш, не могут застегивать пуговицы, шнуровать ботинки. Им бывает трудно собрать рассыпавшие детали конструктора, работать с пазлами, счетными палочками, мозаикой. Они отказываются от любимых другими детьми лепки и аппликации, не успевают за ребятами на занятиях.</a:t>
            </a:r>
            <a:endParaRPr lang="ru-RU" sz="2800" i="1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image00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732240" y="4365104"/>
            <a:ext cx="1883141" cy="1971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4790651_178-p-fon-dlya-broshyuri-19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424936" cy="604867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i="1" dirty="0" smtClean="0">
                <a:solidFill>
                  <a:srgbClr val="0070C0"/>
                </a:solidFill>
              </a:rPr>
              <a:t>Тема самообразования:</a:t>
            </a:r>
            <a:r>
              <a:rPr lang="ru-RU" sz="3600" dirty="0" smtClean="0">
                <a:solidFill>
                  <a:srgbClr val="0070C0"/>
                </a:solidFill>
              </a:rPr>
              <a:t/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«</a:t>
            </a:r>
            <a:r>
              <a:rPr lang="ru-RU" sz="3600" b="1" dirty="0" smtClean="0">
                <a:solidFill>
                  <a:srgbClr val="0070C0"/>
                </a:solidFill>
              </a:rPr>
              <a:t>Развитие </a:t>
            </a:r>
            <a:r>
              <a:rPr lang="ru-RU" sz="3600" b="1" dirty="0" smtClean="0">
                <a:solidFill>
                  <a:srgbClr val="0070C0"/>
                </a:solidFill>
              </a:rPr>
              <a:t>мелкой моторики у детей раннего возраста через различные виды деятельности</a:t>
            </a:r>
            <a:r>
              <a:rPr lang="ru-RU" sz="3600" b="1" dirty="0" smtClean="0">
                <a:solidFill>
                  <a:srgbClr val="0070C0"/>
                </a:solidFill>
              </a:rPr>
              <a:t>»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rgbClr val="7030A0"/>
                </a:solidFill>
              </a:rPr>
              <a:t>Цель</a:t>
            </a:r>
            <a:r>
              <a:rPr lang="ru-RU" sz="3600" b="1" i="1" dirty="0" smtClean="0">
                <a:solidFill>
                  <a:srgbClr val="7030A0"/>
                </a:solidFill>
              </a:rPr>
              <a:t> работы по самообразованию:</a:t>
            </a:r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> создать условия для развития и совершенствования мелкой моторики рук у детей раннего дошкольного возраста (1,6 – 3 года).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i="1" dirty="0" smtClean="0">
                <a:solidFill>
                  <a:srgbClr val="7030A0"/>
                </a:solidFill>
              </a:rPr>
              <a:t/>
            </a:r>
            <a:br>
              <a:rPr lang="ru-RU" sz="3600" i="1" dirty="0" smtClean="0">
                <a:solidFill>
                  <a:srgbClr val="7030A0"/>
                </a:solidFill>
              </a:rPr>
            </a:br>
            <a:r>
              <a:rPr lang="ru-RU" sz="4000" i="1" dirty="0" smtClean="0">
                <a:solidFill>
                  <a:srgbClr val="7030A0"/>
                </a:solidFill>
              </a:rPr>
              <a:t/>
            </a:r>
            <a:br>
              <a:rPr lang="ru-RU" sz="4000" i="1" dirty="0" smtClean="0">
                <a:solidFill>
                  <a:srgbClr val="7030A0"/>
                </a:solidFill>
              </a:rPr>
            </a:br>
            <a:endParaRPr lang="ru-RU" sz="40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4790651_178-p-fon-dlya-broshyuri-19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424936" cy="6048672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rgbClr val="7030A0"/>
                </a:solidFill>
              </a:rPr>
              <a:t>Задачи самообразования:</a:t>
            </a: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>1.Улучшить моторику, координацию движений кистей, пальцев рук детей раннего дошкольного возраста.</a:t>
            </a:r>
            <a:br>
              <a:rPr lang="ru-RU" sz="2700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>2. Способствовать совершенствованию речи и расширению словарного запаса посредством пальчиковых игр.</a:t>
            </a:r>
            <a:br>
              <a:rPr lang="ru-RU" sz="2700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>3. Развивать воображение, логическое мышление, произвольное внимание, зрительное и слуховое восприятие, творческую активность.</a:t>
            </a:r>
            <a:br>
              <a:rPr lang="ru-RU" sz="2700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>4. Повысить компетентность родителей о значении пальчиковых игр в развитии ребенка и приобщить их к пальчиковым играм с ребенком в условиях семьи.</a:t>
            </a:r>
            <a:br>
              <a:rPr lang="ru-RU" sz="2700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>5. Дополнить развивающую предметно-пространственную среду группы. </a:t>
            </a:r>
            <a:br>
              <a:rPr lang="ru-RU" sz="2700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>6.Способствовать формированию благоприятного эмоционального фона в детском коллективе.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4790651_178-p-fon-dlya-broshyuri-19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424936" cy="60486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Понятие </a:t>
            </a:r>
            <a:r>
              <a:rPr lang="ru-RU" sz="3600" i="1" dirty="0" smtClean="0">
                <a:solidFill>
                  <a:srgbClr val="7030A0"/>
                </a:solidFill>
              </a:rPr>
              <a:t>«мелкая моторика»</a:t>
            </a:r>
            <a:br>
              <a:rPr lang="ru-RU" sz="3600" i="1" dirty="0" smtClean="0">
                <a:solidFill>
                  <a:srgbClr val="7030A0"/>
                </a:solidFill>
              </a:rPr>
            </a:br>
            <a:r>
              <a:rPr lang="ru-RU" sz="3600" i="1" dirty="0" smtClean="0">
                <a:solidFill>
                  <a:srgbClr val="7030A0"/>
                </a:solidFill>
              </a:rPr>
              <a:t>обозначает точные двигательные способности рук.</a:t>
            </a:r>
            <a:br>
              <a:rPr lang="ru-RU" sz="3600" i="1" dirty="0" smtClean="0">
                <a:solidFill>
                  <a:srgbClr val="7030A0"/>
                </a:solidFill>
              </a:rPr>
            </a:br>
            <a:r>
              <a:rPr lang="ru-RU" sz="3600" i="1" dirty="0" smtClean="0">
                <a:solidFill>
                  <a:srgbClr val="7030A0"/>
                </a:solidFill>
              </a:rPr>
              <a:t/>
            </a:r>
            <a:br>
              <a:rPr lang="ru-RU" sz="3600" i="1" dirty="0" smtClean="0">
                <a:solidFill>
                  <a:srgbClr val="7030A0"/>
                </a:solidFill>
              </a:rPr>
            </a:br>
            <a:r>
              <a:rPr lang="ru-RU" sz="3600" i="1" dirty="0" smtClean="0">
                <a:solidFill>
                  <a:srgbClr val="7030A0"/>
                </a:solidFill>
              </a:rPr>
              <a:t>Мелкая моторика – это способность пальцев рук и ног к точным скоординированным действиям.</a:t>
            </a:r>
            <a:br>
              <a:rPr lang="ru-RU" sz="3600" i="1" dirty="0" smtClean="0">
                <a:solidFill>
                  <a:srgbClr val="7030A0"/>
                </a:solidFill>
              </a:rPr>
            </a:br>
            <a:r>
              <a:rPr lang="ru-RU" sz="3600" i="1" dirty="0" smtClean="0">
                <a:solidFill>
                  <a:srgbClr val="7030A0"/>
                </a:solidFill>
              </a:rPr>
              <a:t/>
            </a:r>
            <a:br>
              <a:rPr lang="ru-RU" sz="3600" i="1" dirty="0" smtClean="0">
                <a:solidFill>
                  <a:srgbClr val="7030A0"/>
                </a:solidFill>
              </a:rPr>
            </a:br>
            <a:r>
              <a:rPr lang="ru-RU" sz="3600" i="1" dirty="0" smtClean="0">
                <a:solidFill>
                  <a:srgbClr val="7030A0"/>
                </a:solidFill>
              </a:rPr>
              <a:t>Нормальное развитие речи ребёнка очень тесно связано</a:t>
            </a:r>
            <a:br>
              <a:rPr lang="ru-RU" sz="3600" i="1" dirty="0" smtClean="0">
                <a:solidFill>
                  <a:srgbClr val="7030A0"/>
                </a:solidFill>
              </a:rPr>
            </a:br>
            <a:r>
              <a:rPr lang="ru-RU" sz="3600" i="1" dirty="0" smtClean="0">
                <a:solidFill>
                  <a:srgbClr val="7030A0"/>
                </a:solidFill>
              </a:rPr>
              <a:t>с развитием движений пальцев рук.</a:t>
            </a:r>
            <a:r>
              <a:rPr lang="ru-RU" sz="4000" i="1" dirty="0" smtClean="0">
                <a:solidFill>
                  <a:srgbClr val="7030A0"/>
                </a:solidFill>
              </a:rPr>
              <a:t/>
            </a:r>
            <a:br>
              <a:rPr lang="ru-RU" sz="4000" i="1" dirty="0" smtClean="0">
                <a:solidFill>
                  <a:srgbClr val="7030A0"/>
                </a:solidFill>
              </a:rPr>
            </a:br>
            <a:endParaRPr lang="ru-RU" sz="40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4790651_178-p-fon-dlya-broshyuri-19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424936" cy="60486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sz="3600" i="1" dirty="0" smtClean="0">
                <a:solidFill>
                  <a:srgbClr val="7030A0"/>
                </a:solidFill>
              </a:rPr>
              <a:t/>
            </a:r>
            <a:br>
              <a:rPr lang="ru-RU" sz="3600" i="1" dirty="0" smtClean="0">
                <a:solidFill>
                  <a:srgbClr val="7030A0"/>
                </a:solidFill>
              </a:rPr>
            </a:br>
            <a:r>
              <a:rPr lang="ru-RU" sz="3600" i="1" dirty="0" smtClean="0">
                <a:solidFill>
                  <a:srgbClr val="7030A0"/>
                </a:solidFill>
              </a:rPr>
              <a:t/>
            </a:r>
            <a:br>
              <a:rPr lang="ru-RU" sz="3600" i="1" dirty="0" smtClean="0">
                <a:solidFill>
                  <a:srgbClr val="7030A0"/>
                </a:solidFill>
              </a:rPr>
            </a:br>
            <a:r>
              <a:rPr lang="ru-RU" sz="3600" i="1" dirty="0" smtClean="0">
                <a:solidFill>
                  <a:srgbClr val="7030A0"/>
                </a:solidFill>
              </a:rPr>
              <a:t/>
            </a:r>
            <a:br>
              <a:rPr lang="ru-RU" sz="3600" i="1" dirty="0" smtClean="0">
                <a:solidFill>
                  <a:srgbClr val="7030A0"/>
                </a:solidFill>
              </a:rPr>
            </a:br>
            <a:endParaRPr lang="ru-RU" sz="4000" i="1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383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67544" y="2708920"/>
            <a:ext cx="2826048" cy="1368152"/>
          </a:xfrm>
          <a:prstGeom prst="rect">
            <a:avLst/>
          </a:prstGeom>
        </p:spPr>
      </p:pic>
      <p:pic>
        <p:nvPicPr>
          <p:cNvPr id="6" name="Рисунок 5" descr="03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724128" y="260648"/>
            <a:ext cx="3024336" cy="3117546"/>
          </a:xfrm>
          <a:prstGeom prst="rect">
            <a:avLst/>
          </a:prstGeom>
        </p:spPr>
      </p:pic>
      <p:pic>
        <p:nvPicPr>
          <p:cNvPr id="7" name="Рисунок 6" descr="hello_html_m61a6389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580113" y="3645024"/>
            <a:ext cx="3096344" cy="21603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56176" y="580526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«Сорока - белобока»</a:t>
            </a:r>
            <a:endParaRPr lang="ru-RU" dirty="0"/>
          </a:p>
        </p:txBody>
      </p:sp>
      <p:pic>
        <p:nvPicPr>
          <p:cNvPr id="9" name="Рисунок 8" descr="image00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419872" y="4077072"/>
            <a:ext cx="2088232" cy="21866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hkv4o1iocglkbf4va2lm131fkzs60uds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95536" y="4293096"/>
            <a:ext cx="2918098" cy="1945399"/>
          </a:xfrm>
          <a:prstGeom prst="rect">
            <a:avLst/>
          </a:prstGeom>
        </p:spPr>
      </p:pic>
      <p:pic>
        <p:nvPicPr>
          <p:cNvPr id="11" name="Рисунок 10" descr="im1275773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611560" y="548680"/>
            <a:ext cx="2241367" cy="1839689"/>
          </a:xfrm>
          <a:prstGeom prst="rect">
            <a:avLst/>
          </a:prstGeom>
        </p:spPr>
      </p:pic>
      <p:pic>
        <p:nvPicPr>
          <p:cNvPr id="12" name="Рисунок 11" descr="2081940e69d6bea976c1539010ca1d7d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3392488" y="476672"/>
            <a:ext cx="2160240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4790651_178-p-fon-dlya-broshyuri-19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8352928" cy="4176464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rgbClr val="7030A0"/>
                </a:solidFill>
              </a:rPr>
              <a:t>формы работы с детьми</a:t>
            </a:r>
            <a:r>
              <a:rPr lang="ru-RU" sz="4000" dirty="0" smtClean="0">
                <a:solidFill>
                  <a:srgbClr val="7030A0"/>
                </a:solidFill>
              </a:rPr>
              <a:t>:</a:t>
            </a:r>
            <a:br>
              <a:rPr lang="ru-RU" sz="4000" dirty="0" smtClean="0">
                <a:solidFill>
                  <a:srgbClr val="7030A0"/>
                </a:solidFill>
              </a:rPr>
            </a:br>
            <a:r>
              <a:rPr lang="ru-RU" sz="4000" dirty="0" smtClean="0">
                <a:solidFill>
                  <a:srgbClr val="7030A0"/>
                </a:solidFill>
              </a:rPr>
              <a:t>-совместная работа с детьми;</a:t>
            </a:r>
            <a:br>
              <a:rPr lang="ru-RU" sz="4000" dirty="0" smtClean="0">
                <a:solidFill>
                  <a:srgbClr val="7030A0"/>
                </a:solidFill>
              </a:rPr>
            </a:br>
            <a:r>
              <a:rPr lang="ru-RU" sz="4000" dirty="0" smtClean="0">
                <a:solidFill>
                  <a:srgbClr val="7030A0"/>
                </a:solidFill>
              </a:rPr>
              <a:t>-индивидуальная работа;</a:t>
            </a:r>
            <a:br>
              <a:rPr lang="ru-RU" sz="4000" dirty="0" smtClean="0">
                <a:solidFill>
                  <a:srgbClr val="7030A0"/>
                </a:solidFill>
              </a:rPr>
            </a:br>
            <a:r>
              <a:rPr lang="ru-RU" sz="4000" dirty="0" smtClean="0">
                <a:solidFill>
                  <a:srgbClr val="7030A0"/>
                </a:solidFill>
              </a:rPr>
              <a:t>- свободная самостоятельная деятельность самих детей.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4790651_178-p-fon-dlya-broshyuri-19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424936" cy="60486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sz="4000" i="1" dirty="0" smtClean="0">
                <a:solidFill>
                  <a:srgbClr val="7030A0"/>
                </a:solidFill>
              </a:rPr>
              <a:t/>
            </a:r>
            <a:br>
              <a:rPr lang="ru-RU" sz="4000" i="1" dirty="0" smtClean="0">
                <a:solidFill>
                  <a:srgbClr val="7030A0"/>
                </a:solidFill>
              </a:rPr>
            </a:br>
            <a:endParaRPr lang="ru-RU" sz="4000" i="1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kQnrLembchqrNQ7s92SB9RhlwXkoaxprIEkbvTT4S1bwSTQlUpcFs4yIXYgklQjXeTpU2pILApiScCsIc80MDMx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79512" y="188640"/>
            <a:ext cx="4104456" cy="3364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yhPbz3pwaQkWgcb6j9Ur-MZwt8ZyarBigvqm1yjlik5AxY2pZObmv6j8bf_uHETliGCnhr5OFTkiLOCfQKBkBp4A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796136" y="260648"/>
            <a:ext cx="3165295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1QMLyz6Zk-VpwPxipIhGuidQM52aqmzt4t19d8FexZn9OkvepmCiyhwpaQnv7heQk0Y27u3xy65cWmkoLioRGtE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16200000">
            <a:off x="830135" y="3282435"/>
            <a:ext cx="2343781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6c2a44f011755fdf8e490bf470f51a5e67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3923928" y="4365104"/>
            <a:ext cx="3096344" cy="2283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55329.750x0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7092280" y="4941168"/>
            <a:ext cx="1830087" cy="130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hello_html_4249c6e9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4211960" y="2060848"/>
            <a:ext cx="1594864" cy="2248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4790651_178-p-fon-dlya-broshyuri-19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12968" cy="5616624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solidFill>
                  <a:srgbClr val="7030A0"/>
                </a:solidFill>
              </a:rPr>
              <a:t>Используем различные </a:t>
            </a:r>
            <a:r>
              <a:rPr lang="ru-RU" sz="3600" b="1" dirty="0" smtClean="0">
                <a:solidFill>
                  <a:srgbClr val="7030A0"/>
                </a:solidFill>
              </a:rPr>
              <a:t>методы и приёмы: (</a:t>
            </a:r>
            <a:r>
              <a:rPr lang="ru-RU" sz="3600" dirty="0" smtClean="0">
                <a:solidFill>
                  <a:srgbClr val="7030A0"/>
                </a:solidFill>
              </a:rPr>
              <a:t>Объяснение, показ, беседа, игра).</a:t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> - Пальчиковые гимнастики и физкультминутки;</a:t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> - Лепка из пластилина;</a:t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> - Игры с кубиками и конструкторами;</a:t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> - Рисование с использованием шаблонов и трафаретов;</a:t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> - Пальчиковый театр;</a:t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> - Изготовление дидактических игр и шнуровок;</a:t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> - Игры с водой и песком.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</TotalTime>
  <Words>42</Words>
  <Application>Microsoft Office PowerPoint</Application>
  <PresentationFormat>Экран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Отчет по самообразованию Тема:  «Развитие мелкой моторики у детей раннего возраста через различные виды деятельности» </vt:lpstr>
      <vt:lpstr>Актуальность. На начальном этапе жизни именно мелкая моторика отражает то, как развивается ребенок. Дети с плохо развитой ручной моторикой неловко держат ложку, карандаш, не могут застегивать пуговицы, шнуровать ботинки. Им бывает трудно собрать рассыпавшие детали конструктора, работать с пазлами, счетными палочками, мозаикой. Они отказываются от любимых другими детьми лепки и аппликации, не успевают за ребятами на занятиях.</vt:lpstr>
      <vt:lpstr> Тема самообразования: «Развитие мелкой моторики у детей раннего возраста через различные виды деятельности» Цель работы по самообразованию:  создать условия для развития и совершенствования мелкой моторики рук у детей раннего дошкольного возраста (1,6 – 3 года).   </vt:lpstr>
      <vt:lpstr>Задачи самообразования: 1.Улучшить моторику, координацию движений кистей, пальцев рук детей раннего дошкольного возраста. 2. Способствовать совершенствованию речи и расширению словарного запаса посредством пальчиковых игр. 3. Развивать воображение, логическое мышление, произвольное внимание, зрительное и слуховое восприятие, творческую активность. 4. Повысить компетентность родителей о значении пальчиковых игр в развитии ребенка и приобщить их к пальчиковым играм с ребенком в условиях семьи. 5. Дополнить развивающую предметно-пространственную среду группы.  6.Способствовать формированию благоприятного эмоционального фона в детском коллективе. </vt:lpstr>
      <vt:lpstr> Понятие «мелкая моторика» обозначает точные двигательные способности рук.  Мелкая моторика – это способность пальцев рук и ног к точным скоординированным действиям.  Нормальное развитие речи ребёнка очень тесно связано с развитием движений пальцев рук. </vt:lpstr>
      <vt:lpstr>    </vt:lpstr>
      <vt:lpstr>формы работы с детьми: -совместная работа с детьми; -индивидуальная работа; - свободная самостоятельная деятельность самих детей.</vt:lpstr>
      <vt:lpstr>  </vt:lpstr>
      <vt:lpstr>Используем различные методы и приёмы: (Объяснение, показ, беседа, игра).  - Пальчиковые гимнастики и физкультминутки;  - Лепка из пластилина;  - Игры с кубиками и конструкторами;  - Рисование с использованием шаблонов и трафаретов;  - Пальчиковый театр;  - Изготовление дидактических игр и шнуровок;  - Игры с водой и песком. </vt:lpstr>
      <vt:lpstr>Работа с родителями:  - консультация «Влияние пальчиковой гимнастики на умственное развитие детей»; - индивидуальные беседы с родителями детей с плохо развитой моторикой рук «Развиваем мелкую моторику дома»; - были предложены несложные игры, например с песком «Найди что спрятано», нанизывание бус, работа с мозаикой, массаж кистей рук с помощью различных предметов (шишки, карандаш).  </vt:lpstr>
      <vt:lpstr>   Итоги работы: – оформила картотеку дидактических игр; – дополнила предметно – развивающую среду нестандартным дидактическим материалом (прищепками, крышечками, массажными мячиками); – создание предметно – развивающей среды. (игры и пособия для развития мелкой моторики (пирамидки, вкладыши различного типа, мозаика, конструктор, игры с карандашами, пальчиковые бассейны с различными наполнителями, конструкторы; дидактические игры и пособия). В игровой зоне детям доступны игры-шнуровки, мозаика, пирамидки. В художественном уголке: трафареты, бумага, карандаши, раскраски. В театральном уголке: пальчиковый театр.  </vt:lpstr>
      <vt:lpstr>  Итоги работы: У детей развита мелкая моторика. Они могут правильно держать ложку, карандаш, кисточку, получают удовольствие от творческой и игровой деятельности. Дети в группе стали в общении пользоваться речью, с удовольствием рассказывать знакомые сказки, стихи, потешки.      Поэтому будет продолжена дальнейшая работа по развитию мелких движений руки ребенка, что позволит ему легче освоить родной язык, и достичь более высокого уровня в интеллектуальном развитии. Также планирую продолжать работу по изготовлению и изучению новых игр и игровых упражнений по данной теме; изучать новинки методической литературы; продолжить работу с родителями, индивидуальную работу.   </vt:lpstr>
      <vt:lpstr> СПАСИБО ЗА ВНИМАНИЕ!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Понятие «мелкая моторика» обозначает точные двигательные способности рук.  Мелкая моторика – это способность пальцев рук и ног к точным скоординированным действиям.  Нормальное развитие речи ребёнка очень тесно связано с развитием движений пальцев рук. </dc:title>
  <dc:creator>admin</dc:creator>
  <cp:lastModifiedBy>admin</cp:lastModifiedBy>
  <cp:revision>74</cp:revision>
  <dcterms:created xsi:type="dcterms:W3CDTF">2022-05-23T09:11:59Z</dcterms:created>
  <dcterms:modified xsi:type="dcterms:W3CDTF">2022-05-25T07:16:51Z</dcterms:modified>
</cp:coreProperties>
</file>