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60" r:id="rId2"/>
    <p:sldId id="263" r:id="rId3"/>
    <p:sldId id="323" r:id="rId4"/>
    <p:sldId id="304" r:id="rId5"/>
    <p:sldId id="340" r:id="rId6"/>
    <p:sldId id="310" r:id="rId7"/>
    <p:sldId id="336" r:id="rId8"/>
    <p:sldId id="272" r:id="rId9"/>
    <p:sldId id="339" r:id="rId10"/>
    <p:sldId id="338" r:id="rId11"/>
    <p:sldId id="342" r:id="rId12"/>
    <p:sldId id="312" r:id="rId13"/>
    <p:sldId id="315" r:id="rId14"/>
    <p:sldId id="318" r:id="rId15"/>
    <p:sldId id="330" r:id="rId16"/>
    <p:sldId id="331" r:id="rId17"/>
    <p:sldId id="341" r:id="rId18"/>
    <p:sldId id="332" r:id="rId19"/>
    <p:sldId id="333" r:id="rId20"/>
    <p:sldId id="334" r:id="rId21"/>
    <p:sldId id="343" r:id="rId22"/>
    <p:sldId id="346" r:id="rId23"/>
    <p:sldId id="328" r:id="rId24"/>
    <p:sldId id="279" r:id="rId25"/>
    <p:sldId id="269" r:id="rId26"/>
    <p:sldId id="270" r:id="rId27"/>
    <p:sldId id="348" r:id="rId28"/>
    <p:sldId id="347" r:id="rId29"/>
    <p:sldId id="268" r:id="rId30"/>
    <p:sldId id="277" r:id="rId31"/>
    <p:sldId id="285" r:id="rId32"/>
    <p:sldId id="271" r:id="rId33"/>
    <p:sldId id="337" r:id="rId34"/>
    <p:sldId id="273" r:id="rId35"/>
    <p:sldId id="349" r:id="rId36"/>
    <p:sldId id="278" r:id="rId37"/>
    <p:sldId id="311" r:id="rId38"/>
    <p:sldId id="313" r:id="rId39"/>
    <p:sldId id="280" r:id="rId40"/>
    <p:sldId id="288" r:id="rId41"/>
    <p:sldId id="308" r:id="rId42"/>
    <p:sldId id="317" r:id="rId43"/>
    <p:sldId id="327" r:id="rId44"/>
    <p:sldId id="324" r:id="rId45"/>
    <p:sldId id="32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58" autoAdjust="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45F14-0CC1-419A-BD32-04E1A6C9D946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196A7-31BE-4403-815E-DA07BC2C2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657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96A7-31BE-4403-815E-DA07BC2C2CA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37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8F938-02FC-4F80-8849-F253F344DF40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8F938-02FC-4F80-8849-F253F344DF4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8F938-02FC-4F80-8849-F253F344DF40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8F938-02FC-4F80-8849-F253F344DF40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87C48-2D3A-4AD8-98F5-7B1E4E142CAE}" type="datetimeFigureOut">
              <a:rPr lang="ru-RU" smtClean="0"/>
              <a:pPr/>
              <a:t>18.06.2022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033E4-C74C-45CC-929D-000D71B5C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8" Target="../media/image15.png" Type="http://schemas.openxmlformats.org/officeDocument/2006/relationships/image"/><Relationship Id="rId3" Target="../media/image10.jpeg" Type="http://schemas.openxmlformats.org/officeDocument/2006/relationships/image"/><Relationship Id="rId7" Target="../media/image1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png" Type="http://schemas.openxmlformats.org/officeDocument/2006/relationships/image"/><Relationship Id="rId4" Target="../media/image11.jpeg" Type="http://schemas.openxmlformats.org/officeDocument/2006/relationships/image"/><Relationship Id="rId9" Target="../media/image16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kdc-elnya.admin-smolensk.ru/files/288/012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kdc-elnya.admin-smolensk.ru/files/288/0193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elnya-admin.admin-smolensk.ru/files/295/4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kdc-elnya.admin-smolensk.ru/files/288/32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elnya-admin.admin-smolensk.ru/files/295/5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kdc-elnya.admin-smolensk.ru/files/288/0_60111_d5c69e04_l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kdc-elnya.admin-smolensk.ru/files/288/0_60113_ddae9c13_l.jpg" TargetMode="External"/><Relationship Id="rId4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kdc-elnya.admin-smolensk.ru/files/288/22elnacasov1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hyperlink" Target="http://kdc-elnya.admin-smolensk.ru/files/288/0_6012b_b8f7964c_l.jpg" TargetMode="External"/><Relationship Id="rId4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kdc-elnya.admin-smolensk.ru/files/288/0_60123_5240486_l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B%D1%83%D0%B6%D0%B5%D0%B1%D0%BD%D0%B0%D1%8F:%D0%98%D1%81%D1%82%D0%BE%D1%87%D0%BD%D0%B8%D0%BA%D0%B8_%D0%BA%D0%BD%D0%B8%D0%B3/5813806407" TargetMode="External"/><Relationship Id="rId2" Type="http://schemas.openxmlformats.org/officeDocument/2006/relationships/hyperlink" Target="http://www.rkka.ru/oper/elnya/mai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molbattle.ru/threads/&#1075;-&#1045;&#1083;&#1100;&#1085;&#1103;-&#1057;&#1084;&#1086;&#1083;&#1077;&#1085;&#1089;&#1082;&#1072;&#1103;-&#1086;&#1073;&#1083;&#1072;&#1089;&#1090;&#1100;-1941-1943&#1075;&#1075;.6901/" TargetMode="External"/><Relationship Id="rId5" Type="http://schemas.openxmlformats.org/officeDocument/2006/relationships/hyperlink" Target="https://ru.wikipedia.org/wiki/&#1045;&#1083;&#1100;&#1085;&#1080;&#1085;&#1089;&#1082;&#1072;&#1103;_&#1086;&#1087;&#1077;&#1088;&#1072;&#1094;&#1080;&#1103;_(1941)" TargetMode="External"/><Relationship Id="rId4" Type="http://schemas.openxmlformats.org/officeDocument/2006/relationships/hyperlink" Target="http://www.roslavl.ru/history/kraeved/topic/topic23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540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Приложение к урокам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истории России (Памятные даты)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7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</a:t>
            </a:r>
            <a:r>
              <a:rPr lang="ru-RU" sz="57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Никто не забыт, </a:t>
            </a:r>
          </a:p>
          <a:p>
            <a:pPr algn="ctr">
              <a:buNone/>
            </a:pPr>
            <a:r>
              <a:rPr lang="ru-RU" sz="57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Ничто не забыто» </a:t>
            </a:r>
            <a:endParaRPr lang="ru-RU" sz="57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Автор-составитель: учитель истории, </a:t>
            </a:r>
          </a:p>
          <a:p>
            <a:pPr algn="r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обществознания и немецкого языка</a:t>
            </a:r>
          </a:p>
          <a:p>
            <a:pPr algn="r">
              <a:buNone/>
            </a:pPr>
            <a:r>
              <a:rPr lang="ru-RU" sz="2000" b="1" dirty="0" err="1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Фоменкова</a:t>
            </a:r>
            <a:r>
              <a:rPr lang="ru-RU" sz="2000" b="1" dirty="0" smtClean="0">
                <a:latin typeface="Arial" panose="020B0604020202020204" pitchFamily="34" charset="0"/>
                <a:ea typeface="Cambria Math" pitchFamily="18" charset="0"/>
                <a:cs typeface="Arial" panose="020B0604020202020204" pitchFamily="34" charset="0"/>
              </a:rPr>
              <a:t> Галина Алексеевна</a:t>
            </a:r>
          </a:p>
          <a:p>
            <a:pPr algn="r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МБОУ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Ельнинская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СШ №2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им.К.И.Ракутина</a:t>
            </a:r>
            <a:endParaRPr lang="ru-RU" sz="2000" b="1" dirty="0" smtClean="0">
              <a:latin typeface="Arial" panose="020B0604020202020204" pitchFamily="34" charset="0"/>
              <a:ea typeface="Cambria Math" pitchFamily="18" charset="0"/>
              <a:cs typeface="Arial" panose="020B0604020202020204" pitchFamily="34" charset="0"/>
            </a:endParaRPr>
          </a:p>
          <a:p>
            <a:pPr algn="r">
              <a:buNone/>
            </a:pPr>
            <a:endParaRPr lang="ru-RU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b="1" dirty="0" i="1" lang="ru-RU" smtClean="0" sz="4800"/>
              <a:t>Первое освобождение Ельни</a:t>
            </a:r>
            <a:endParaRPr b="1" dirty="0" i="1" lang="ru-RU" sz="4800"/>
          </a:p>
        </p:txBody>
      </p:sp>
      <p:pic>
        <p:nvPicPr>
          <p:cNvPr descr="[​IMG]" id="4" name="Объект 3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 rotWithShape="1">
          <a:blip r:embed="rId3"/>
          <a:srcRect b="102" r="36"/>
          <a:stretch/>
        </p:blipFill>
        <p:spPr bwMode="auto">
          <a:xfrm>
            <a:off x="179512" y="1340768"/>
            <a:ext cx="8712968" cy="55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977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Первое освобождение </a:t>
            </a:r>
            <a:r>
              <a:rPr lang="ru-RU" sz="4800" b="1" i="1" dirty="0" smtClean="0"/>
              <a:t>Ельни</a:t>
            </a:r>
            <a:endParaRPr lang="ru-RU" sz="4800" i="1" dirty="0"/>
          </a:p>
        </p:txBody>
      </p:sp>
      <p:pic>
        <p:nvPicPr>
          <p:cNvPr id="1026" name="Picture 2" descr="C:\Documents and Settings\Галя\Рабочий стол\+ФОТО\article1020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19268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589240"/>
            <a:ext cx="842493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Воины </a:t>
            </a:r>
            <a:r>
              <a:rPr lang="ru-RU" sz="2400" b="1" dirty="0"/>
              <a:t>Западного </a:t>
            </a:r>
            <a:r>
              <a:rPr lang="ru-RU" sz="2400" b="1" dirty="0" smtClean="0"/>
              <a:t>фронта со </a:t>
            </a:r>
            <a:r>
              <a:rPr lang="ru-RU" sz="2400" b="1" dirty="0"/>
              <a:t>знаменем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17-й </a:t>
            </a:r>
            <a:r>
              <a:rPr lang="ru-RU" sz="2400" b="1" dirty="0"/>
              <a:t>немецкой механизированной дивизии</a:t>
            </a:r>
            <a:r>
              <a:rPr lang="ru-RU" sz="2400" b="1" dirty="0" smtClean="0"/>
              <a:t>, разгромленной </a:t>
            </a:r>
            <a:r>
              <a:rPr lang="ru-RU" sz="2400" b="1" dirty="0"/>
              <a:t>в боях под Ельней.</a:t>
            </a:r>
          </a:p>
        </p:txBody>
      </p:sp>
    </p:spTree>
    <p:extLst>
      <p:ext uri="{BB962C8B-B14F-4D97-AF65-F5344CB8AC3E}">
        <p14:creationId xmlns:p14="http://schemas.microsoft.com/office/powerpoint/2010/main" val="224761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Партизаны </a:t>
            </a:r>
            <a:r>
              <a:rPr lang="ru-RU" sz="47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Ельнинского</a:t>
            </a:r>
            <a:r>
              <a:rPr lang="ru-RU" sz="4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края</a:t>
            </a:r>
            <a:endParaRPr lang="ru-RU" sz="47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3285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 </a:t>
            </a:r>
            <a:r>
              <a:rPr lang="ru-RU" dirty="0" smtClean="0"/>
              <a:t>В феврале </a:t>
            </a:r>
            <a:r>
              <a:rPr lang="ru-RU" dirty="0"/>
              <a:t>1942 года на базе партизанских групп и отрядов было создано 2 партизанских полка.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южной части района действовал </a:t>
            </a:r>
            <a:r>
              <a:rPr lang="ru-RU" b="1" dirty="0"/>
              <a:t>полк имени С. Лазо</a:t>
            </a:r>
            <a:r>
              <a:rPr lang="ru-RU" dirty="0"/>
              <a:t> (командир полка </a:t>
            </a:r>
            <a:r>
              <a:rPr lang="ru-RU" b="1" dirty="0"/>
              <a:t>Василий Васильевич </a:t>
            </a:r>
            <a:r>
              <a:rPr lang="ru-RU" b="1" dirty="0" err="1"/>
              <a:t>Казубский</a:t>
            </a:r>
            <a:r>
              <a:rPr lang="ru-RU" dirty="0"/>
              <a:t> - директор </a:t>
            </a:r>
            <a:r>
              <a:rPr lang="ru-RU" dirty="0" err="1"/>
              <a:t>Коробецкой</a:t>
            </a:r>
            <a:r>
              <a:rPr lang="ru-RU" dirty="0"/>
              <a:t> средней школы, комиссар полка - </a:t>
            </a:r>
            <a:r>
              <a:rPr lang="ru-RU" b="1" dirty="0"/>
              <a:t>Андрей Федорович Юденков</a:t>
            </a:r>
            <a:r>
              <a:rPr lang="ru-RU" dirty="0"/>
              <a:t>). </a:t>
            </a:r>
          </a:p>
          <a:p>
            <a:pPr algn="just"/>
            <a:r>
              <a:rPr lang="ru-RU" dirty="0"/>
              <a:t>В северо-восточной части района действовал партизанский </a:t>
            </a:r>
            <a:r>
              <a:rPr lang="ru-RU" b="1" dirty="0"/>
              <a:t>полк имени 24-й годовщины РККА</a:t>
            </a:r>
            <a:r>
              <a:rPr lang="ru-RU" dirty="0"/>
              <a:t> (командир полка - </a:t>
            </a:r>
            <a:r>
              <a:rPr lang="ru-RU" b="1" dirty="0"/>
              <a:t>Федор Данилович Гнездилов</a:t>
            </a:r>
            <a:r>
              <a:rPr lang="ru-RU" dirty="0"/>
              <a:t>, комиссар - </a:t>
            </a:r>
            <a:r>
              <a:rPr lang="ru-RU" b="1" dirty="0" err="1"/>
              <a:t>Гаян</a:t>
            </a:r>
            <a:r>
              <a:rPr lang="ru-RU" b="1" dirty="0"/>
              <a:t> </a:t>
            </a:r>
            <a:r>
              <a:rPr lang="ru-RU" b="1" dirty="0" err="1"/>
              <a:t>Суфиянович</a:t>
            </a:r>
            <a:r>
              <a:rPr lang="ru-RU" b="1" dirty="0"/>
              <a:t> </a:t>
            </a:r>
            <a:r>
              <a:rPr lang="ru-RU" b="1" dirty="0" err="1"/>
              <a:t>Амиров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4872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3" cy="9950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Васильевич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Казубский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ar-smolnecropol.ru/images/KazybskiyVV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1"/>
            <a:ext cx="3585309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Орден Ленин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33840"/>
            <a:ext cx="578801" cy="293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Орден Отечественной войны I степен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446" y="1347696"/>
            <a:ext cx="547625" cy="274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Орден Знак Почёта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40" y="1333840"/>
            <a:ext cx="483096" cy="293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Медаль Партизану Отечественной войны I степени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92" y="1333840"/>
            <a:ext cx="525016" cy="288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Медаль За Победу над Германией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414" y="1347694"/>
            <a:ext cx="511874" cy="279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Медаль За доблестный труд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47696"/>
            <a:ext cx="520452" cy="274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Заслуженный учитель школы РСФСР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989345" y="1183670"/>
            <a:ext cx="687111" cy="11026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323528" y="5805264"/>
            <a:ext cx="36004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Подполковник, партизан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 апреля 1906 года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1958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943" y="2286284"/>
            <a:ext cx="4752529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 партизанского отряда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Сергея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Лазо. </a:t>
            </a: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феврале 1942 года отряд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Казубского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преобразован в партизанский полк.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1942 г. партизаны штурмом захватили Ельню и удерживали ее в течение нескольких дней. За 4 месяца  партизанский стрелковый полк им. С. Лазо - Особый Отряд «Лазо» уничтожил 3213 немецких солдат и офицеров, захватил в качестве трофеев много орудий, минометов, пулеметов и др. 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4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4420"/>
            <a:ext cx="8496944" cy="9361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/>
              <a:t>Ольга Дмитриевна Ржевская</a:t>
            </a:r>
            <a:endParaRPr lang="ru-RU" sz="4800" b="1" i="1" dirty="0"/>
          </a:p>
        </p:txBody>
      </p:sp>
      <p:pic>
        <p:nvPicPr>
          <p:cNvPr id="4" name="Содержимое 3" descr="http://www.bibliotekar.ru/encGeroi/85.files/image00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160240" cy="3139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осынка Ольги Ржевской на которой написано письмо матер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08082"/>
            <a:ext cx="8496944" cy="22612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483768" y="1268761"/>
            <a:ext cx="6336704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Погибла 27/11 - 1943 г. (За связь с партизанами).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Родилась в дер.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Болоновец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прожила свою недолгую жизнь двадцатилетняя комсомолка Ольга Ржевская.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Одной из первых вступи­ла в партизанский отряд им. С. Лазо, участвовала во многих боях, была храброй и находчивой разведчицей.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Была арестована в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Болоновце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 января 1943 г. у своей матери, к которой она пришла накануне больная.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Рославльской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тюрьме после долгих пыток и издевательств ее 6 апреля 1943 г. фашисты расстреляли.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Косынка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О.Ржевской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на которой написано письмо матери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b="1" dirty="0" i="1" lang="ru-RU" smtClean="0" sz="4800"/>
              <a:t>Второе освобождение Ельни</a:t>
            </a:r>
            <a:endParaRPr b="1" dirty="0" i="1" lang="ru-RU" sz="4800"/>
          </a:p>
        </p:txBody>
      </p:sp>
      <p:pic>
        <p:nvPicPr>
          <p:cNvPr descr="http://kleinburd.ru/news/wp-content/uploads/2016/09/0_bf998_1459d755_XXXL.jpg" id="7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r="119"/>
          <a:stretch/>
        </p:blipFill>
        <p:spPr bwMode="auto">
          <a:xfrm>
            <a:off x="467544" y="1052736"/>
            <a:ext cx="8280920" cy="58052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8118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Второе освобождение Ельни</a:t>
            </a:r>
            <a:endParaRPr lang="ru-RU" sz="4800" i="1" dirty="0"/>
          </a:p>
        </p:txBody>
      </p:sp>
      <p:pic>
        <p:nvPicPr>
          <p:cNvPr id="4" name="Объект 3" descr="http://hc.east-site.ru/images/elna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640959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07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2821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>
                <a:solidFill>
                  <a:schemeClr val="tx1"/>
                </a:solidFill>
              </a:rPr>
              <a:t>Улица в Ельне, </a:t>
            </a:r>
            <a:r>
              <a:rPr lang="ru-RU" sz="4800" b="1" i="1" dirty="0" smtClean="0">
                <a:solidFill>
                  <a:schemeClr val="tx1"/>
                </a:solidFill>
              </a:rPr>
              <a:t>разрушенная    в </a:t>
            </a:r>
            <a:r>
              <a:rPr lang="ru-RU" sz="4800" b="1" i="1" dirty="0">
                <a:solidFill>
                  <a:schemeClr val="tx1"/>
                </a:solidFill>
              </a:rPr>
              <a:t>ходе боев за город</a:t>
            </a:r>
            <a:endParaRPr lang="ru-RU" sz="4800" i="1" dirty="0">
              <a:solidFill>
                <a:schemeClr val="tx1"/>
              </a:solidFill>
            </a:endParaRPr>
          </a:p>
        </p:txBody>
      </p:sp>
      <p:pic>
        <p:nvPicPr>
          <p:cNvPr id="4" name="Объект 3" descr="http://hc.east-site.ru/images/elna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45" y="1600200"/>
            <a:ext cx="680131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hc.east-site.ru/images/elna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63908"/>
            <a:ext cx="8568952" cy="5005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4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38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Второе освобождение Ельни</a:t>
            </a:r>
            <a:endParaRPr lang="ru-RU" sz="4800" i="1" dirty="0"/>
          </a:p>
        </p:txBody>
      </p:sp>
      <p:pic>
        <p:nvPicPr>
          <p:cNvPr id="4" name="Объект 3" descr="е2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680520" cy="5345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1412776"/>
            <a:ext cx="3888432" cy="5345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 </a:t>
            </a: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освобождения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Ельня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сентябрь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1943 г.</a:t>
            </a:r>
            <a:b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Павел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Трошкин, "</a:t>
            </a: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Известия»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4679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>
                <a:solidFill>
                  <a:schemeClr val="tx1"/>
                </a:solidFill>
              </a:rPr>
              <a:t>Итоги войны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dirty="0" smtClean="0"/>
              <a:t>до </a:t>
            </a:r>
            <a:r>
              <a:rPr lang="ru-RU" b="1" dirty="0"/>
              <a:t>войны в Ельне проживало 7132 человека, после освобождения (в августе 1943г.) - осталось всего 700 человек. </a:t>
            </a:r>
          </a:p>
          <a:p>
            <a:pPr algn="just"/>
            <a:r>
              <a:rPr lang="ru-RU" b="1" dirty="0"/>
              <a:t>Из 63,5 тысяч человек, которые проживали в городе и районе, на фронт ушло около 25 тысяч. Из них 15 тысяч не вернулись, в том числе 3328 – пропали без вести, 530 – умерли от ран, 99 – попали в плен, 549 – погибло </a:t>
            </a:r>
            <a:r>
              <a:rPr lang="ru-RU" b="1" dirty="0" smtClean="0"/>
              <a:t>партизан;</a:t>
            </a:r>
          </a:p>
          <a:p>
            <a:pPr algn="just"/>
            <a:r>
              <a:rPr lang="ru-RU" b="1" dirty="0"/>
              <a:t>погибло 5817 наших </a:t>
            </a:r>
            <a:r>
              <a:rPr lang="ru-RU" b="1" dirty="0" smtClean="0"/>
              <a:t>земляков;</a:t>
            </a:r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8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5" y="71336"/>
            <a:ext cx="8669095" cy="12694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 smtClean="0">
                <a:latin typeface="+mj-lt"/>
              </a:rPr>
              <a:t>Ельня–город </a:t>
            </a:r>
            <a:br>
              <a:rPr lang="ru-RU" sz="4800" b="1" i="1" dirty="0" smtClean="0">
                <a:latin typeface="+mj-lt"/>
              </a:rPr>
            </a:br>
            <a:r>
              <a:rPr lang="ru-RU" sz="4800" b="1" i="1" dirty="0" smtClean="0">
                <a:latin typeface="+mj-lt"/>
              </a:rPr>
              <a:t>в Смоленской области</a:t>
            </a:r>
            <a:endParaRPr lang="ru-RU" sz="4800" b="1" i="1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8358246" cy="4786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Ельня день города 865 ле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640959" cy="5320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Итоги </a:t>
            </a:r>
            <a:r>
              <a:rPr 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войны</a:t>
            </a:r>
            <a:endParaRPr lang="ru-RU" sz="5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b="1" dirty="0" err="1"/>
              <a:t>Ельнинская</a:t>
            </a:r>
            <a:r>
              <a:rPr lang="ru-RU" b="1" dirty="0"/>
              <a:t> земля дала 14 Героев Советского Союза и 4 Полных кавалеров Ордена Славы. </a:t>
            </a:r>
          </a:p>
          <a:p>
            <a:pPr algn="just"/>
            <a:r>
              <a:rPr lang="ru-RU" b="1" dirty="0"/>
              <a:t>14 улиц нашего города получили свое название в связи с событиями и героями В.О. войны: Гвардейская, Победы, </a:t>
            </a:r>
            <a:r>
              <a:rPr lang="ru-RU" b="1" dirty="0" err="1"/>
              <a:t>Казубского</a:t>
            </a:r>
            <a:r>
              <a:rPr lang="ru-RU" b="1" dirty="0"/>
              <a:t> и т.д. </a:t>
            </a:r>
          </a:p>
          <a:p>
            <a:pPr algn="just"/>
            <a:r>
              <a:rPr lang="ru-RU" b="1" dirty="0"/>
              <a:t>Моря и океаны нашей планеты бороздит сухогруз – танкер «Ельня», а на северном флоте несет свою службу тральщик «Ельня». </a:t>
            </a:r>
          </a:p>
          <a:p>
            <a:pPr algn="just"/>
            <a:r>
              <a:rPr lang="ru-RU" b="1" dirty="0"/>
              <a:t>В Москве и Санкт – Петербурге есть улицы «</a:t>
            </a:r>
            <a:r>
              <a:rPr lang="ru-RU" b="1" dirty="0" err="1"/>
              <a:t>Ельнинские</a:t>
            </a:r>
            <a:r>
              <a:rPr lang="ru-RU" b="1" dirty="0"/>
              <a:t>». Три дивизии, три танковых бригады и один танковый полк носят наименование «</a:t>
            </a:r>
            <a:r>
              <a:rPr lang="ru-RU" b="1" dirty="0" err="1"/>
              <a:t>Ельнинских</a:t>
            </a:r>
            <a:r>
              <a:rPr lang="ru-RU" b="1" dirty="0" smtClean="0"/>
              <a:t>»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60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sz="5400" b="1" dirty="0" smtClean="0"/>
              <a:t>Освободителям Ельни»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6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   </a:t>
            </a: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Идут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вперед неустрашимо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Бойцы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товарищи </a:t>
            </a: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мои.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И Ельня — город мой родимый —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Опять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кругу своей семьи.</a:t>
            </a:r>
          </a:p>
          <a:p>
            <a:pPr marL="0" indent="0" algn="ctr">
              <a:buNone/>
            </a:pPr>
            <a:endParaRPr lang="ru-RU" sz="63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Пусть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 разрушен, искалечен,—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Он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возродится из руин!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И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подвиг твой да будет вечен,</a:t>
            </a:r>
          </a:p>
          <a:p>
            <a:pPr marL="0" indent="0" algn="ctr">
              <a:buNone/>
            </a:pPr>
            <a:r>
              <a:rPr lang="ru-RU" sz="63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Советский </a:t>
            </a:r>
            <a:r>
              <a:rPr lang="ru-RU" sz="6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воин-исполин!</a:t>
            </a:r>
          </a:p>
          <a:p>
            <a:pPr marL="0" indent="0" algn="r">
              <a:buNone/>
            </a:pPr>
            <a:endParaRPr lang="ru-RU" sz="4000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4200" b="1" dirty="0" smtClean="0">
                <a:solidFill>
                  <a:schemeClr val="tx1"/>
                </a:solidFill>
              </a:rPr>
              <a:t>Михаил </a:t>
            </a:r>
            <a:r>
              <a:rPr lang="ru-RU" sz="4200" b="1" dirty="0">
                <a:solidFill>
                  <a:schemeClr val="tx1"/>
                </a:solidFill>
              </a:rPr>
              <a:t>Васильевич Исаковский</a:t>
            </a:r>
          </a:p>
          <a:p>
            <a:pPr algn="r"/>
            <a:r>
              <a:rPr lang="ru-RU" sz="4200" b="1" dirty="0">
                <a:solidFill>
                  <a:srgbClr val="C00000"/>
                </a:solidFill>
              </a:rPr>
              <a:t> </a:t>
            </a:r>
            <a:r>
              <a:rPr lang="ru-RU" sz="4200" b="1" dirty="0">
                <a:solidFill>
                  <a:schemeClr val="tx1"/>
                </a:solidFill>
              </a:rPr>
              <a:t>31 августа </a:t>
            </a:r>
            <a:r>
              <a:rPr lang="ru-RU" sz="4200" b="1" dirty="0" smtClean="0">
                <a:solidFill>
                  <a:schemeClr val="tx1"/>
                </a:solidFill>
              </a:rPr>
              <a:t>1943г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0661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/>
              <a:t>А.Т. Твардовский </a:t>
            </a:r>
            <a:r>
              <a:rPr lang="ru-RU" sz="4800" b="1" i="1" dirty="0"/>
              <a:t>о войне</a:t>
            </a:r>
            <a:endParaRPr lang="ru-RU" sz="4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… Прошла война, прошла страда,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Но боль взывает к людям: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Давайте, люди никогда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Об этом не забудем!</a:t>
            </a:r>
          </a:p>
          <a:p>
            <a:pPr marL="0" indent="0">
              <a:lnSpc>
                <a:spcPct val="110000"/>
              </a:lnSpc>
              <a:buNone/>
            </a:pP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Пускай во всём, чем жизнь полна,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Во всём, что сердцу мило,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Нам будет памятка дана,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О том, что в мире было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98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0661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/>
              <a:t>Ельня — город - памятник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   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гуле вьюги смертельной,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В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диком визге шрапнельном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Вознеслись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высоко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гвардейских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штыках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Подвиг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города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Ельни,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Сила города Ельни,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Слава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города Ельни,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Что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 смолкнет в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веках.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/>
              <a:t>                                                             А. </a:t>
            </a:r>
            <a:r>
              <a:rPr lang="ru-RU" sz="2800" b="1" dirty="0" err="1" smtClean="0"/>
              <a:t>Панасечкин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853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30762" cy="85010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/>
              <a:t>Ельня. Сквер Боевой славы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437112"/>
            <a:ext cx="8572560" cy="22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400" dirty="0" smtClean="0"/>
              <a:t>     </a:t>
            </a:r>
            <a:r>
              <a:rPr lang="ru-RU" sz="3400" b="1" dirty="0" smtClean="0"/>
              <a:t>В центре города в сквере Боевой славы расположено воинское братское кладбище, на котором покоится прах более 20 тысяч погибших воинов и братская могила с вечным огнем.</a:t>
            </a:r>
          </a:p>
          <a:p>
            <a:endParaRPr lang="ru-RU" dirty="0"/>
          </a:p>
        </p:txBody>
      </p:sp>
      <p:pic>
        <p:nvPicPr>
          <p:cNvPr id="4" name="Рисунок 3" descr="http://kdc-elnya.admin-smolensk.ru/files/288/resize/0127_250_187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26072"/>
            <a:ext cx="4786346" cy="2995016"/>
          </a:xfrm>
          <a:prstGeom prst="rect">
            <a:avLst/>
          </a:prstGeom>
          <a:noFill/>
        </p:spPr>
      </p:pic>
      <p:pic>
        <p:nvPicPr>
          <p:cNvPr id="5" name="Рисунок 4" descr="http://kdc-elnya.admin-smolensk.ru/files/288/resize/0193_250_188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26072"/>
            <a:ext cx="3528392" cy="299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342" y="260648"/>
            <a:ext cx="8645138" cy="796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 smtClean="0"/>
              <a:t>Ельня – Родина Гвардии</a:t>
            </a:r>
            <a:endParaRPr lang="ru-RU" sz="4800" b="1" i="1" dirty="0"/>
          </a:p>
        </p:txBody>
      </p:sp>
      <p:pic>
        <p:nvPicPr>
          <p:cNvPr id="4" name="Содержимое 3" descr="http://elnya-admin.admin-smolensk.ru/files/295/resize/4_150_17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52736"/>
            <a:ext cx="3643306" cy="35719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1520" y="4633642"/>
            <a:ext cx="8712968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 время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самых ожесточённых боёв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под Ельней в 1941 году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родилась Советская Гвардия.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сентября 1941 года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приказом Наркома обороны, наиболее отличившимся в боях соединениям, было присвоено звание гвардейских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868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/>
              <a:t>Памятник </a:t>
            </a:r>
            <a:r>
              <a:rPr lang="ru-RU" sz="4800" b="1" i="1" dirty="0" err="1" smtClean="0"/>
              <a:t>Первогвардейцам</a:t>
            </a:r>
            <a:endParaRPr lang="ru-RU" sz="4800" b="1" i="1" dirty="0"/>
          </a:p>
        </p:txBody>
      </p:sp>
      <p:pic>
        <p:nvPicPr>
          <p:cNvPr id="4" name="Содержимое 3" descr="http://kdc-elnya.admin-smolensk.ru/files/288/resize/32_250_188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5072098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1214422"/>
            <a:ext cx="3500462" cy="41549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В честь первых гвардейских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стрелковых дивизий</a:t>
            </a:r>
            <a:r>
              <a:rPr lang="ru-RU" sz="24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chemeClr val="tx1"/>
                </a:solidFill>
                <a:ea typeface="Calibri" pitchFamily="34" charset="0"/>
                <a:cs typeface="Arial" pitchFamily="34" charset="0"/>
              </a:rPr>
              <a:t>100, 127, 153, 161)</a:t>
            </a:r>
            <a:endParaRPr lang="ru-RU" sz="2400" b="1" dirty="0" smtClean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в сквере Боевой славы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18 сентября 1971 года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установлен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памятник-монумент </a:t>
            </a:r>
            <a:r>
              <a:rPr lang="ru-RU" sz="2400" b="1" dirty="0" err="1" smtClean="0">
                <a:ea typeface="Times New Roman" pitchFamily="18" charset="0"/>
                <a:cs typeface="Times New Roman" pitchFamily="18" charset="0"/>
              </a:rPr>
              <a:t>первогвардейцам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 (скульптор А.Г.Сергеев, архитектор </a:t>
            </a:r>
            <a:r>
              <a:rPr lang="ru-RU" sz="2400" b="1" dirty="0" err="1" smtClean="0">
                <a:ea typeface="Times New Roman" pitchFamily="18" charset="0"/>
                <a:cs typeface="Times New Roman" pitchFamily="18" charset="0"/>
              </a:rPr>
              <a:t>Г.С.Тронин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).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429264"/>
            <a:ext cx="857256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Четыре воина, застывшие в бронзе, символизируют стойкость, мужество и непреклонность                          первых гвардейских дивизий.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Братская могила в д. Ушаково </a:t>
            </a:r>
            <a:r>
              <a:rPr lang="ru-RU" b="1" i="1" dirty="0" err="1" smtClean="0"/>
              <a:t>Ельнинского</a:t>
            </a:r>
            <a:r>
              <a:rPr lang="ru-RU" b="1" i="1" dirty="0" smtClean="0"/>
              <a:t> район</a:t>
            </a:r>
            <a:r>
              <a:rPr lang="ru-RU" b="1" i="1" dirty="0"/>
              <a:t>а</a:t>
            </a:r>
          </a:p>
        </p:txBody>
      </p:sp>
      <p:pic>
        <p:nvPicPr>
          <p:cNvPr id="1026" name="Picture 2" descr="C:\Documents and Settings\Галя\Рабочий стол\200910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0200"/>
            <a:ext cx="8712968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76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Галя\Рабочий стол\XXL.jpg" id="10" name="Picture 5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r="5"/>
          <a:stretch/>
        </p:blipFill>
        <p:spPr bwMode="auto">
          <a:xfrm>
            <a:off x="251520" y="260648"/>
            <a:ext cx="4824536" cy="647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672408" cy="63227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b="1" dirty="0" lang="ru-RU" smtClean="0" sz="2800"/>
              <a:t>П</a:t>
            </a:r>
            <a:r>
              <a:rPr b="1" dirty="0" lang="ru-RU" smtClean="0" sz="2800">
                <a:solidFill>
                  <a:schemeClr val="tx1">
                    <a:lumMod val="95000"/>
                    <a:lumOff val="5000"/>
                  </a:schemeClr>
                </a:solidFill>
              </a:rPr>
              <a:t>амятник у вокзала </a:t>
            </a:r>
            <a:br>
              <a:rPr b="1" dirty="0" lang="ru-RU" smtClean="0" sz="280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b="1" dirty="0" lang="ru-RU" smtClean="0" sz="2800">
                <a:solidFill>
                  <a:schemeClr val="tx1">
                    <a:lumMod val="95000"/>
                    <a:lumOff val="5000"/>
                  </a:schemeClr>
                </a:solidFill>
              </a:rPr>
              <a:t>г. Ельни воинам </a:t>
            </a:r>
            <a:br>
              <a:rPr b="1" dirty="0" lang="ru-RU" smtClean="0" sz="280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b="1" dirty="0" lang="ru-RU" smtClean="0" sz="2800">
                <a:solidFill>
                  <a:schemeClr val="tx1">
                    <a:lumMod val="95000"/>
                    <a:lumOff val="5000"/>
                  </a:schemeClr>
                </a:solidFill>
              </a:rPr>
              <a:t>6-Гвардейской стрелковой дивизии </a:t>
            </a:r>
            <a:r>
              <a:rPr b="1" dirty="0" lang="ru-RU" sz="2800">
                <a:solidFill>
                  <a:schemeClr val="tx1">
                    <a:lumMod val="95000"/>
                    <a:lumOff val="5000"/>
                  </a:schemeClr>
                </a:solidFill>
              </a:rPr>
              <a:t>Ровенской, ордена Ленина, Краснознамённой ордена Суворова второй степени, участвовавшей осенью 1941гоода в освобождении г. Ельни.</a:t>
            </a:r>
            <a:br>
              <a:rPr b="1" dirty="0" lang="ru-RU" sz="280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b="1" dirty="0" lang="ru-RU" sz="2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lang="ru-RU" smtClean="0"/>
              <a:t>.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5838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8384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/>
              <a:t>Памятник - танк </a:t>
            </a:r>
            <a:r>
              <a:rPr lang="ru-RU" b="1" i="1" dirty="0" smtClean="0"/>
              <a:t>Т-34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72140"/>
            <a:ext cx="871296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Установлен </a:t>
            </a:r>
            <a:r>
              <a:rPr lang="ru-RU" sz="2400" b="1" dirty="0"/>
              <a:t>на шоссе Ельня – Починок  на западной окраине при въезде в город 18 августа 1975 года в честь соединений, освобождавших Ельню в августе 1943 г.</a:t>
            </a:r>
            <a:endParaRPr lang="ru-RU" sz="2400" dirty="0"/>
          </a:p>
        </p:txBody>
      </p:sp>
      <p:pic>
        <p:nvPicPr>
          <p:cNvPr id="6" name="Объект 7" descr="http://elnya-admin.smolinvest.ru/files/506/tank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9507"/>
            <a:ext cx="6696744" cy="444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Ельня – город Воинской Славы</a:t>
            </a:r>
            <a:endParaRPr lang="ru-RU" sz="4800" i="1" dirty="0"/>
          </a:p>
        </p:txBody>
      </p:sp>
      <p:pic>
        <p:nvPicPr>
          <p:cNvPr id="1026" name="Picture 2" descr="C:\Documents and Settings\Галя\Рабочий стол\+ФОТО\IMG_019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49694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74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/>
              <a:t>Ельня награждена орденом Отечественной войны I степени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844824"/>
            <a:ext cx="4714908" cy="42813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Указом </a:t>
            </a:r>
            <a:r>
              <a:rPr lang="ru-RU" b="1" dirty="0"/>
              <a:t>Президиума 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Верховного </a:t>
            </a:r>
            <a:r>
              <a:rPr lang="ru-RU" b="1" dirty="0"/>
              <a:t>Совета СССР 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от </a:t>
            </a:r>
            <a:r>
              <a:rPr lang="ru-RU" b="1" dirty="0"/>
              <a:t>28 июля 1981 года 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за </a:t>
            </a:r>
            <a:r>
              <a:rPr lang="ru-RU" b="1" dirty="0"/>
              <a:t>мужество и стойкость проявленные защитниками </a:t>
            </a:r>
            <a:r>
              <a:rPr lang="ru-RU" b="1" dirty="0" smtClean="0"/>
              <a:t>города </a:t>
            </a:r>
            <a:r>
              <a:rPr lang="ru-RU" b="1" dirty="0"/>
              <a:t>в годы </a:t>
            </a:r>
            <a:r>
              <a:rPr lang="ru-RU" b="1" dirty="0" smtClean="0"/>
              <a:t> Великой </a:t>
            </a:r>
            <a:r>
              <a:rPr lang="ru-RU" b="1" dirty="0"/>
              <a:t>Отечественной </a:t>
            </a:r>
            <a:r>
              <a:rPr lang="ru-RU" b="1" dirty="0" smtClean="0"/>
              <a:t>войны</a:t>
            </a:r>
            <a:r>
              <a:rPr lang="ru-RU" b="1" dirty="0"/>
              <a:t>, активное участие трудящихся в партизанском движении и успехи, достигнутые в хозяйственном и культурном </a:t>
            </a:r>
            <a:r>
              <a:rPr lang="ru-RU" b="1" dirty="0" smtClean="0"/>
              <a:t>строительстве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4" name="Рисунок 3" descr="http://elnya-admin.admin-smolensk.ru/files/295/resize/5_150_16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844824"/>
            <a:ext cx="3714776" cy="42988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752" cy="1125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Ельня. Памятник воинам-ополченцам г.Москвы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428736"/>
            <a:ext cx="4214842" cy="51435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28 апреля 1985 года         </a:t>
            </a:r>
          </a:p>
          <a:p>
            <a:pPr algn="ctr">
              <a:buNone/>
            </a:pPr>
            <a:r>
              <a:rPr lang="ru-RU" sz="2400" b="1" dirty="0" smtClean="0"/>
              <a:t>на перекрестке дороги                                          Ельня</a:t>
            </a:r>
            <a:r>
              <a:rPr lang="ru-RU" sz="2400" dirty="0" smtClean="0"/>
              <a:t>-</a:t>
            </a:r>
            <a:r>
              <a:rPr lang="ru-RU" sz="2400" b="1" dirty="0" smtClean="0"/>
              <a:t>Новоспасское</a:t>
            </a:r>
            <a:r>
              <a:rPr lang="ru-RU" sz="2400" dirty="0" smtClean="0"/>
              <a:t>   </a:t>
            </a:r>
            <a:r>
              <a:rPr lang="ru-RU" sz="2400" b="1" dirty="0" smtClean="0"/>
              <a:t>и окружной дороги установлен </a:t>
            </a:r>
          </a:p>
          <a:p>
            <a:pPr algn="ctr">
              <a:buNone/>
            </a:pPr>
            <a:r>
              <a:rPr lang="ru-RU" sz="2400" b="1" dirty="0" smtClean="0"/>
              <a:t>памятник</a:t>
            </a:r>
            <a:r>
              <a:rPr lang="ru-RU" sz="2400" dirty="0" smtClean="0"/>
              <a:t> </a:t>
            </a:r>
            <a:r>
              <a:rPr lang="ru-RU" sz="2400" b="1" dirty="0" smtClean="0"/>
              <a:t>погибшим ополченцам 9-й дивизии народного ополчения Кировского района города Москвы, совершившим подвиг в боях с фашиста</a:t>
            </a:r>
            <a:r>
              <a:rPr lang="ru-RU" sz="2400" dirty="0" smtClean="0"/>
              <a:t>ми   </a:t>
            </a:r>
          </a:p>
          <a:p>
            <a:pPr algn="ctr">
              <a:buNone/>
            </a:pPr>
            <a:r>
              <a:rPr lang="ru-RU" sz="2400" b="1" dirty="0" smtClean="0"/>
              <a:t>в 1941 году</a:t>
            </a:r>
          </a:p>
          <a:p>
            <a:pPr algn="ctr"/>
            <a:endParaRPr lang="ru-RU" sz="2400" dirty="0"/>
          </a:p>
        </p:txBody>
      </p:sp>
      <p:pic>
        <p:nvPicPr>
          <p:cNvPr id="7" name="Рисунок 6" descr="9dno.ru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4286280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658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b="1" dirty="0" lang="ru-RU" smtClean="0"/>
              <a:t>Аллея полководцев (с 2005 г.)</a:t>
            </a:r>
            <a:endParaRPr b="1"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375" y="4797152"/>
            <a:ext cx="8216081" cy="18722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b="1" dirty="0" lang="ru-RU" smtClean="0" sz="2400"/>
              <a:t>      Бронзовые бюсты командующего фронтом генерала армии</a:t>
            </a:r>
            <a:r>
              <a:rPr dirty="0" lang="ru-RU" smtClean="0" sz="2400"/>
              <a:t> </a:t>
            </a:r>
            <a:r>
              <a:rPr b="1" dirty="0" lang="ru-RU" smtClean="0" sz="2400"/>
              <a:t>Г.К.Жукова, командующего 24-й армией генерал-майора </a:t>
            </a:r>
            <a:r>
              <a:rPr b="1" dirty="0" err="1" lang="ru-RU" smtClean="0" sz="2400"/>
              <a:t>К.И.Ракутина</a:t>
            </a:r>
            <a:r>
              <a:rPr b="1" dirty="0" lang="ru-RU" smtClean="0" sz="2400"/>
              <a:t> и командиров первых гвардейских дивизий: генерала </a:t>
            </a:r>
            <a:r>
              <a:rPr b="1" dirty="0" err="1" lang="ru-RU" smtClean="0" sz="2400"/>
              <a:t>И.Н.Руссиянова</a:t>
            </a:r>
            <a:r>
              <a:rPr b="1" dirty="0" lang="ru-RU" smtClean="0" sz="2400"/>
              <a:t>, </a:t>
            </a:r>
            <a:r>
              <a:rPr dirty="0" lang="ru-RU" smtClean="0" sz="2400"/>
              <a:t> </a:t>
            </a:r>
            <a:r>
              <a:rPr b="1" dirty="0" lang="ru-RU" smtClean="0" sz="2400"/>
              <a:t>полковников </a:t>
            </a:r>
            <a:r>
              <a:rPr dirty="0" lang="ru-RU" smtClean="0" sz="2400"/>
              <a:t> </a:t>
            </a:r>
            <a:r>
              <a:rPr b="1" dirty="0" lang="ru-RU" smtClean="0" sz="2400"/>
              <a:t>А.З.Акименко, Н.А.Гогена, П.Ф.Москвитина.</a:t>
            </a:r>
            <a:endParaRPr dirty="0" lang="ru-RU" sz="2400"/>
          </a:p>
        </p:txBody>
      </p:sp>
      <p:sp>
        <p:nvSpPr>
          <p:cNvPr descr="C:\Documents and Settings\%D0%93%D0%B0%D0%BB%D1%8F\%D0%A0%D0%B0%D0%B1%D0%BE%D1%87%D0%B8%D0%B9 %D1%81%D1%82%D0%BE%D0%BB\0_60148_70668a11_l.jpg" id="4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C:\Documents and Settings\%D0%93%D0%B0%D0%BB%D1%8F\%D0%A0%D0%B0%D0%B1%D0%BE%D1%87%D0%B8%D0%B9 %D1%81%D1%82%D0%BE%D0%BB\0_60148_70668a11_l.jpg" id="6" name="AutoShape 4"/>
          <p:cNvSpPr>
            <a:spLocks noChangeArrowheads="1" noChangeAspect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C:\Documents and Settings\%D0%93%D0%B0%D0%BB%D1%8F\%D0%A0%D0%B0%D0%B1%D0%BE%D1%87%D0%B8%D0%B9 %D1%81%D1%82%D0%BE%D0%BB\0_60148_70668a11_l.jpg" id="7" name="AutoShape 6"/>
          <p:cNvSpPr>
            <a:spLocks noChangeArrowheads="1" noChangeAspect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C:\Documents and Settings\Галя\Рабочий стол\0_60148_70668a11_l (1).jpg" id="9" name="Picture 7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" t="102"/>
          <a:stretch/>
        </p:blipFill>
        <p:spPr bwMode="auto">
          <a:xfrm>
            <a:off x="460375" y="908720"/>
            <a:ext cx="821608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1521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/>
              <a:t>Командующий Резервным фронтом</a:t>
            </a:r>
            <a:endParaRPr lang="ru-RU" sz="4000" b="1" i="1" dirty="0"/>
          </a:p>
        </p:txBody>
      </p:sp>
      <p:pic>
        <p:nvPicPr>
          <p:cNvPr id="4" name="Объект 5" descr="https://fs00.infourok.ru/images/doc/267/272077/1/img9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712967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60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35322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latin typeface="+mj-lt"/>
                <a:cs typeface="Arial" panose="020B0604020202020204" pitchFamily="34" charset="0"/>
              </a:rPr>
              <a:t>Имя К.И. Ракутина носит наша школа</a:t>
            </a:r>
            <a:endParaRPr lang="ru-RU" sz="3600" b="1" i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142985"/>
            <a:ext cx="5249174" cy="3929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4200" b="1" dirty="0" smtClean="0"/>
              <a:t>  </a:t>
            </a:r>
          </a:p>
          <a:p>
            <a:pPr algn="ctr">
              <a:buNone/>
            </a:pPr>
            <a:r>
              <a:rPr lang="ru-RU" sz="6200" b="1" dirty="0" smtClean="0"/>
              <a:t> В конце июня 1941 года </a:t>
            </a:r>
          </a:p>
          <a:p>
            <a:pPr algn="ctr">
              <a:buNone/>
            </a:pPr>
            <a:r>
              <a:rPr lang="ru-RU" sz="6200" b="1" dirty="0" smtClean="0"/>
              <a:t>К. И. </a:t>
            </a:r>
            <a:r>
              <a:rPr lang="ru-RU" sz="6200" b="1" dirty="0" err="1" smtClean="0"/>
              <a:t>Ракутин</a:t>
            </a:r>
            <a:r>
              <a:rPr lang="ru-RU" sz="6200" b="1" dirty="0" smtClean="0"/>
              <a:t> - командующий  31-й армией                     резерва Ставки ВГК. </a:t>
            </a:r>
          </a:p>
          <a:p>
            <a:pPr algn="ctr">
              <a:buNone/>
            </a:pPr>
            <a:r>
              <a:rPr lang="ru-RU" sz="6200" b="1" dirty="0" smtClean="0"/>
              <a:t>С июля 1941 года — командующий  24-й армией </a:t>
            </a:r>
            <a:r>
              <a:rPr lang="ru-RU" sz="6200" b="1" dirty="0" smtClean="0">
                <a:solidFill>
                  <a:schemeClr val="tx1"/>
                </a:solidFill>
              </a:rPr>
              <a:t>Резервного</a:t>
            </a:r>
            <a:r>
              <a:rPr lang="ru-RU" sz="6200" b="1" dirty="0" smtClean="0"/>
              <a:t> фронта</a:t>
            </a:r>
          </a:p>
          <a:p>
            <a:pPr algn="ctr">
              <a:buNone/>
            </a:pPr>
            <a:r>
              <a:rPr lang="ru-RU" sz="6200" b="1" dirty="0" smtClean="0"/>
              <a:t>В октябре 1941 года немецкие войска в ходе операции «Тайфун» окружили           4 советские армии</a:t>
            </a:r>
            <a:r>
              <a:rPr lang="ru-RU" sz="6200" b="1" dirty="0"/>
              <a:t>, в том числе и 24-ю армию. </a:t>
            </a:r>
            <a:endParaRPr lang="ru-RU" sz="6200" b="1" dirty="0" smtClean="0"/>
          </a:p>
          <a:p>
            <a:pPr algn="ctr">
              <a:buNone/>
            </a:pPr>
            <a:r>
              <a:rPr lang="ru-RU" sz="6200" b="1" dirty="0" smtClean="0"/>
              <a:t> Константин Иванович </a:t>
            </a:r>
            <a:r>
              <a:rPr lang="ru-RU" sz="6200" b="1" dirty="0" err="1" smtClean="0"/>
              <a:t>Ракутин</a:t>
            </a:r>
            <a:r>
              <a:rPr lang="ru-RU" sz="6200" b="1" dirty="0" smtClean="0"/>
              <a:t> погиб </a:t>
            </a:r>
          </a:p>
          <a:p>
            <a:pPr algn="ctr">
              <a:buNone/>
            </a:pPr>
            <a:r>
              <a:rPr lang="ru-RU" sz="6200" b="1" dirty="0" smtClean="0"/>
              <a:t>при попытке вывести войска из окружения </a:t>
            </a:r>
          </a:p>
          <a:p>
            <a:pPr algn="ctr">
              <a:buNone/>
            </a:pPr>
            <a:r>
              <a:rPr lang="ru-RU" sz="6200" b="1" dirty="0" smtClean="0"/>
              <a:t>7 октября 1941 года в районе села </a:t>
            </a:r>
            <a:r>
              <a:rPr lang="ru-RU" sz="6200" b="1" dirty="0" err="1" smtClean="0"/>
              <a:t>Семлёво</a:t>
            </a:r>
            <a:r>
              <a:rPr lang="ru-RU" sz="6200" b="1" dirty="0"/>
              <a:t> </a:t>
            </a:r>
            <a:endParaRPr lang="ru-RU" sz="6200" b="1" dirty="0" smtClean="0"/>
          </a:p>
          <a:p>
            <a:pPr algn="ctr">
              <a:buNone/>
            </a:pPr>
            <a:r>
              <a:rPr lang="ru-RU" sz="6200" b="1" dirty="0" smtClean="0"/>
              <a:t>Смоленской области</a:t>
            </a:r>
          </a:p>
          <a:p>
            <a:pPr algn="ctr">
              <a:buNone/>
            </a:pPr>
            <a:endParaRPr lang="ru-RU" sz="6200" dirty="0"/>
          </a:p>
        </p:txBody>
      </p:sp>
      <p:pic>
        <p:nvPicPr>
          <p:cNvPr id="4" name="Содержимое 3" descr="Портал о Фронтовиках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5"/>
            <a:ext cx="32147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5072073"/>
            <a:ext cx="853532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Указом </a:t>
            </a:r>
            <a:r>
              <a:rPr lang="ru-RU" sz="2000" b="1" dirty="0" smtClean="0">
                <a:solidFill>
                  <a:schemeClr val="tx1"/>
                </a:solidFill>
              </a:rPr>
              <a:t>Президента СССР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/>
              <a:t>№ 114 от 5 мая 1990 года за успешное руководство воинскими соединениями и проявленные при этом личное мужество и героизм Константину Ивановичу </a:t>
            </a:r>
            <a:r>
              <a:rPr lang="ru-RU" sz="2000" b="1" dirty="0" err="1" smtClean="0"/>
              <a:t>Ракутину</a:t>
            </a:r>
            <a:r>
              <a:rPr lang="ru-RU" sz="2000" b="1" dirty="0" smtClean="0"/>
              <a:t> присвоено Звание Героя Советского Союза (посмертно). 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224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dirty="0" smtClean="0">
                <a:cs typeface="Arial" panose="020B0604020202020204" pitchFamily="34" charset="0"/>
              </a:rPr>
              <a:t/>
            </a:r>
            <a:br>
              <a:rPr lang="ru-RU" sz="3600" i="1" dirty="0" smtClean="0">
                <a:cs typeface="Arial" panose="020B0604020202020204" pitchFamily="34" charset="0"/>
              </a:rPr>
            </a:br>
            <a:r>
              <a:rPr lang="ru-RU" sz="4000" i="1" dirty="0" smtClean="0">
                <a:cs typeface="Arial" panose="020B0604020202020204" pitchFamily="34" charset="0"/>
              </a:rPr>
              <a:t>Место </a:t>
            </a:r>
            <a:r>
              <a:rPr lang="ru-RU" sz="4000" i="1" dirty="0">
                <a:cs typeface="Arial" panose="020B0604020202020204" pitchFamily="34" charset="0"/>
              </a:rPr>
              <a:t>гибели и захоронения </a:t>
            </a:r>
            <a:r>
              <a:rPr lang="ru-RU" sz="4000" i="1" dirty="0" smtClean="0">
                <a:cs typeface="Arial" panose="020B0604020202020204" pitchFamily="34" charset="0"/>
              </a:rPr>
              <a:t/>
            </a:r>
            <a:br>
              <a:rPr lang="ru-RU" sz="4000" i="1" dirty="0" smtClean="0">
                <a:cs typeface="Arial" panose="020B0604020202020204" pitchFamily="34" charset="0"/>
              </a:rPr>
            </a:br>
            <a:r>
              <a:rPr lang="ru-RU" sz="4000" i="1" dirty="0" smtClean="0">
                <a:cs typeface="Arial" panose="020B0604020202020204" pitchFamily="34" charset="0"/>
              </a:rPr>
              <a:t>К.И</a:t>
            </a:r>
            <a:r>
              <a:rPr lang="ru-RU" sz="4000" i="1" dirty="0">
                <a:cs typeface="Arial" panose="020B0604020202020204" pitchFamily="34" charset="0"/>
              </a:rPr>
              <a:t>. </a:t>
            </a:r>
            <a:r>
              <a:rPr lang="ru-RU" sz="4000" i="1" dirty="0" err="1">
                <a:cs typeface="Arial" panose="020B0604020202020204" pitchFamily="34" charset="0"/>
              </a:rPr>
              <a:t>Ракутина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Фонд &quot;Примирение&quot; &quot; Константин Иванович Ракутин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1412776"/>
            <a:ext cx="4104456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РАКУТИН Константин Иванович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12776"/>
            <a:ext cx="4608511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294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cs typeface="Times New Roman" panose="02020603050405020304" pitchFamily="18" charset="0"/>
              </a:rPr>
              <a:t>Ельня-город Воинской Славы</a:t>
            </a:r>
            <a:endParaRPr lang="ru-RU" b="1" i="1" dirty="0"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kdc-elnya.admin-smolensk.ru/files/288/resize/0_60111_d5c69e04_l_400_300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42984"/>
            <a:ext cx="4680520" cy="3654168"/>
          </a:xfrm>
          <a:prstGeom prst="rect">
            <a:avLst/>
          </a:prstGeom>
          <a:noFill/>
        </p:spPr>
      </p:pic>
      <p:pic>
        <p:nvPicPr>
          <p:cNvPr id="6" name="Рисунок 5" descr="http://kdc-elnya.admin-smolensk.ru/files/288/resize/0_60113_ddae9c13_l_300_400.jp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42984"/>
            <a:ext cx="3744416" cy="3654168"/>
          </a:xfrm>
          <a:prstGeom prst="rect">
            <a:avLst/>
          </a:prstGeom>
          <a:noFill/>
          <a:ln>
            <a:noFill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2015" y="4797152"/>
            <a:ext cx="842493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октября 2007 года. Указ № 1346 Президента Российской Федерации: «За мужество, стойкость и массовый героизм, проявленные защитниками города в борьбе за свободу и независимость Отечества, присвоить г. Ельне почетное звание Российской Федерации «Город воинской славы»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Ельня-город Воинской Славы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01208"/>
            <a:ext cx="8291264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РФ В. В. Путин вручает делегации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Ельнинского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свидетельство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присвоении Ельни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«Города воинской славы».</a:t>
            </a:r>
          </a:p>
          <a:p>
            <a:pPr marL="0" indent="0" algn="ctr">
              <a:buNone/>
            </a:pPr>
            <a:endParaRPr lang="ru-RU" sz="2400" dirty="0"/>
          </a:p>
        </p:txBody>
      </p:sp>
      <p:pic>
        <p:nvPicPr>
          <p:cNvPr id="4" name="Рисунок 3" descr="http://old.redstar.ru/2007/12/05_12/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760640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06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Ельня-город Воинской Славы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/>
              <a:t>     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Схлестнулись две волны и две стены.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Сошлись железо, мускулы и нервы.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стала наша Ельня самым первым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Освобожденным городом войны.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под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Москвою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ворог смерть изведал,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Был Сталинград и Курская дуга,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добивали в логове врага,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Но в Ельне была первая победа.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мудрый Президент России Путин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Мгновенно в ситуацию проник,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Что здесь под Ельней командарм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Ракутин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Похоронил споткнувшийся блицкриг.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Что здесь земля, пропитанная кровью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Солдат, стоящих насмерть до конца,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Вся дышит вечной к Родине любовью.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В ней бьются павших верные сердца.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Она лихие одолела беды,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потому у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ельнинцев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крови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Всегда звучит симфония Победы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И жертвенной к Отечеству любви!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                                                        Анатолий ПАНАСЕЧКИН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 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6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4160"/>
            <a:ext cx="8424936" cy="944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4000" dirty="0" smtClean="0">
                <a:ea typeface="Times New Roman" pitchFamily="18" charset="0"/>
              </a:rPr>
              <a:t/>
            </a:r>
            <a:br>
              <a:rPr lang="ru-RU" sz="4000" dirty="0" smtClean="0">
                <a:ea typeface="Times New Roman" pitchFamily="18" charset="0"/>
              </a:rPr>
            </a:br>
            <a:r>
              <a:rPr lang="ru-RU" sz="3600" b="1" i="1" dirty="0" smtClean="0">
                <a:ea typeface="Times New Roman" pitchFamily="18" charset="0"/>
              </a:rPr>
              <a:t>Часовня в память о неизвестных солдатах </a:t>
            </a:r>
            <a:br>
              <a:rPr lang="ru-RU" sz="3600" b="1" i="1" dirty="0" smtClean="0">
                <a:ea typeface="Times New Roman" pitchFamily="18" charset="0"/>
              </a:rPr>
            </a:br>
            <a:r>
              <a:rPr lang="ru-RU" sz="3600" b="1" i="1" dirty="0" smtClean="0">
                <a:ea typeface="Times New Roman" pitchFamily="18" charset="0"/>
              </a:rPr>
              <a:t>из районов Смоленской области</a:t>
            </a:r>
            <a:r>
              <a:rPr lang="ru-RU" sz="4000" i="1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ru-RU" sz="4000" i="1" dirty="0" smtClean="0">
                <a:latin typeface="Arial" pitchFamily="34" charset="0"/>
                <a:ea typeface="Times New Roman" pitchFamily="18" charset="0"/>
              </a:rPr>
            </a:br>
            <a:endParaRPr lang="ru-RU" i="1" dirty="0"/>
          </a:p>
        </p:txBody>
      </p:sp>
      <p:pic>
        <p:nvPicPr>
          <p:cNvPr id="4" name="Рисунок 3" descr="http://kdc-elnya.admin-smolensk.ru/files/288/resize/22elnacasov1_192_332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395206" cy="4016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4" descr="http://kdc-elnya.admin-smolensk.ru/files/288/resize/0_6012b_b8f7964c_l_250_333.jpg">
            <a:hlinkClick r:id="rId5"/>
          </p:cNvPr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320480" cy="3994853"/>
          </a:xfrm>
          <a:prstGeom prst="rect">
            <a:avLst/>
          </a:prstGeom>
          <a:noFill/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23528" y="5429264"/>
            <a:ext cx="8496944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Часовня открыта 22 июня 2010 года.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</a:rPr>
              <a:t>На куполе – православный воинский крест, символ воинской славы и доблести, внутри – Георгиевский крест, который опирается на постамент в виде георгиевской ленты. Часовня украшена образами святых благоверных князей А. Невского и Д. Донского.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 smtClean="0"/>
              <a:t>Ельня — Родина Гвардии</a:t>
            </a:r>
            <a:endParaRPr lang="ru-RU" sz="4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28736"/>
            <a:ext cx="8640960" cy="5240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3600" b="1" dirty="0" smtClean="0"/>
              <a:t>Ельня  -  это первый в истории </a:t>
            </a:r>
          </a:p>
          <a:p>
            <a:pPr algn="ctr">
              <a:buNone/>
            </a:pPr>
            <a:r>
              <a:rPr lang="ru-RU" sz="3600" b="1" dirty="0" smtClean="0"/>
              <a:t>Второй мировой войны город в Европе, </a:t>
            </a:r>
          </a:p>
          <a:p>
            <a:pPr algn="ctr">
              <a:buNone/>
            </a:pPr>
            <a:r>
              <a:rPr lang="ru-RU" sz="3600" b="1" dirty="0" smtClean="0"/>
              <a:t>из которого были выбиты  фашисты </a:t>
            </a:r>
          </a:p>
          <a:p>
            <a:pPr algn="ctr">
              <a:buNone/>
            </a:pPr>
            <a:r>
              <a:rPr lang="ru-RU" sz="3600" b="1" dirty="0" smtClean="0"/>
              <a:t>в 1941 году. </a:t>
            </a:r>
          </a:p>
          <a:p>
            <a:pPr algn="ctr">
              <a:buNone/>
            </a:pPr>
            <a:r>
              <a:rPr lang="ru-RU" sz="3600" b="1" dirty="0" smtClean="0"/>
              <a:t>И пусть тот успех был не окончательный, </a:t>
            </a:r>
          </a:p>
          <a:p>
            <a:pPr algn="ctr">
              <a:buNone/>
            </a:pPr>
            <a:r>
              <a:rPr lang="ru-RU" sz="3600" b="1" dirty="0" smtClean="0"/>
              <a:t>но ведь он был первый, </a:t>
            </a:r>
          </a:p>
          <a:p>
            <a:pPr algn="ctr">
              <a:buNone/>
            </a:pPr>
            <a:r>
              <a:rPr lang="ru-RU" sz="3600" b="1" dirty="0" smtClean="0"/>
              <a:t>и с него началась наша Победа.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4" cy="1343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900" b="1" i="1" dirty="0" smtClean="0"/>
              <a:t>Памятник                                          воинам-интернационалистам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pic>
        <p:nvPicPr>
          <p:cNvPr id="4" name="Содержимое 3" descr="http://kdc-elnya.admin-smolensk.ru/files/288/resize/0_60123_5240486_l_250_333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3571900" cy="48577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139952" y="1714488"/>
            <a:ext cx="4646890" cy="48936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Рядом со сквером Боевой Славы</a:t>
            </a:r>
            <a:r>
              <a:rPr lang="ru-RU" sz="2400" dirty="0" smtClean="0"/>
              <a:t>, </a:t>
            </a:r>
            <a:r>
              <a:rPr lang="ru-RU" sz="2400" b="1" dirty="0" smtClean="0"/>
              <a:t>установлен памятник воинам,  павшим в Афганистане и Чечне</a:t>
            </a:r>
            <a:r>
              <a:rPr lang="ru-RU" sz="2400" dirty="0" smtClean="0"/>
              <a:t>. </a:t>
            </a:r>
          </a:p>
          <a:p>
            <a:pPr algn="ctr"/>
            <a:r>
              <a:rPr lang="ru-RU" sz="2400" b="1" dirty="0" smtClean="0"/>
              <a:t>Трое жителей Ельни погибли в Афганистане и трое в Чечне.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Исполнив честно Родины </a:t>
            </a:r>
          </a:p>
          <a:p>
            <a:pPr algn="ctr"/>
            <a:r>
              <a:rPr lang="ru-RU" sz="2400" b="1" dirty="0" smtClean="0"/>
              <a:t>приказ,</a:t>
            </a:r>
          </a:p>
          <a:p>
            <a:pPr algn="ctr"/>
            <a:r>
              <a:rPr lang="ru-RU" sz="2400" b="1" dirty="0" smtClean="0"/>
              <a:t>Мы в этот скорбный камень превратились.</a:t>
            </a:r>
          </a:p>
          <a:p>
            <a:pPr algn="ctr"/>
            <a:r>
              <a:rPr lang="ru-RU" sz="2400" b="1" dirty="0" smtClean="0"/>
              <a:t>За то, что мы домой не возвратились,</a:t>
            </a:r>
          </a:p>
          <a:p>
            <a:pPr algn="ctr"/>
            <a:r>
              <a:rPr lang="ru-RU" sz="2400" b="1" dirty="0" smtClean="0"/>
              <a:t>Простите нас и помяните нас.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/>
              <a:t>Памятник Женщине-матери, труженице и солдатке в </a:t>
            </a:r>
            <a:r>
              <a:rPr lang="ru-RU" sz="3600" b="1" i="1" dirty="0" smtClean="0"/>
              <a:t>Ельне (2015)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468581"/>
            <a:ext cx="3888432" cy="53894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«Дающей </a:t>
            </a:r>
            <a:r>
              <a:rPr lang="ru-RU" sz="2800" b="1" dirty="0"/>
              <a:t>жизнь, познавшей </a:t>
            </a:r>
            <a:endParaRPr lang="ru-RU" sz="2800" b="1" dirty="0" smtClean="0"/>
          </a:p>
          <a:p>
            <a:pPr marL="0" indent="0" algn="ctr">
              <a:buNone/>
            </a:pPr>
            <a:r>
              <a:rPr lang="ru-RU" sz="2800" b="1" dirty="0" smtClean="0"/>
              <a:t>скорбь </a:t>
            </a:r>
            <a:r>
              <a:rPr lang="ru-RU" sz="2800" b="1" dirty="0"/>
              <a:t>и боль, </a:t>
            </a:r>
            <a:r>
              <a:rPr lang="ru-RU" sz="2800" b="1" dirty="0" err="1"/>
              <a:t>заботнице</a:t>
            </a:r>
            <a:r>
              <a:rPr lang="ru-RU" sz="2800" b="1" dirty="0"/>
              <a:t> и труженице вечной. </a:t>
            </a:r>
            <a:endParaRPr lang="ru-RU" sz="2800" b="1" dirty="0" smtClean="0"/>
          </a:p>
          <a:p>
            <a:pPr marL="0" indent="0" algn="ctr">
              <a:buNone/>
            </a:pPr>
            <a:r>
              <a:rPr lang="ru-RU" sz="2800" b="1" dirty="0" smtClean="0"/>
              <a:t>Да </a:t>
            </a:r>
            <a:r>
              <a:rPr lang="ru-RU" sz="2800" b="1" dirty="0"/>
              <a:t>будет свята к матери любовь, да будет благодарность бесконечной</a:t>
            </a:r>
            <a:r>
              <a:rPr lang="ru-RU" sz="2800" b="1" dirty="0" smtClean="0"/>
              <a:t>".</a:t>
            </a:r>
          </a:p>
          <a:p>
            <a:pPr marL="0" indent="0" algn="r">
              <a:buNone/>
            </a:pPr>
            <a:r>
              <a:rPr lang="ru-RU" sz="2800" dirty="0" smtClean="0"/>
              <a:t>А. </a:t>
            </a:r>
            <a:r>
              <a:rPr lang="ru-RU" sz="2800" dirty="0" err="1" smtClean="0"/>
              <a:t>Панасечкин</a:t>
            </a:r>
            <a:endParaRPr lang="ru-RU" sz="2800" dirty="0"/>
          </a:p>
        </p:txBody>
      </p:sp>
      <p:pic>
        <p:nvPicPr>
          <p:cNvPr id="2050" name="Picture 2" descr="http://www.visitsmolensk.ru/photos/med/8995_fe98cotkrytie-pamyatnika-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8581"/>
            <a:ext cx="4752528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6152820"/>
            <a:ext cx="475252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Автор скульптурной композиции - Куликовы Константин Федорович и Наталья </a:t>
            </a:r>
            <a:r>
              <a:rPr lang="ru-RU" b="1" dirty="0" err="1"/>
              <a:t>Арсеновна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22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памятники и монументы, связанные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Великой Отечественной войной в г. Ельни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/>
            <a:endParaRPr lang="ru-RU" dirty="0" smtClean="0"/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Памятный камень и монумент в центральном сквере, установленные в честь 4-х стрелковых дивизий, участвовавших в Ельнинской операции.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Часовня памяти - мемориал, памятник на местах братских захоронений ВОВ.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Танк "Т-34", установленный в ознаменование победы советского народа в Великой Отечественной войне 1941-1945 гг.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Могила партизана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Капитанова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Л.М., погибшего в борьбе с фашистами.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Место, где шли ожесточенные бои советских войск и партизан полков им. С. Лазо и им. 24-й годовщины РККА с фашистскими захватчиками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Братская могила советских граждан, казненных фашистами.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Скульптурная композиция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Первогвардейцам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- 100, 127, 153, 161 стрелковых дивизий, отличившимся в боях против фашистских захватчиков в 1941 г.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Обелиск воинам 6 гвардейской дивизии, павшим в боях с фашистскими захватчиками 1941-1942 гг.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Памятник воинам-ополченцам 9-й Кировской дивизии Москвы, совершившим подвиг в боях с фашистами 1941 г.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Обелиск в честь учительницы-партизанки Л.И. Лызловой, погибшей в тылу врага в 1942 г.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Стела "Город воинской славы«</a:t>
            </a:r>
          </a:p>
          <a:p>
            <a:pPr lvl="0"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Памятник Женщине-матери, труженице и солдатке в Ельне</a:t>
            </a:r>
          </a:p>
          <a:p>
            <a:pPr lvl="0" algn="just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Галя\Рабочий стол\+ФОТО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833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98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Documents and Settings\Галя\Рабочий стол\+ФОТО\C_ZFn_2XUAAFPLJ.jpg-large" id="3074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 l="1" r="-1177"/>
          <a:stretch/>
        </p:blipFill>
        <p:spPr bwMode="auto">
          <a:xfrm>
            <a:off x="1471" y="19839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0032" y="4077072"/>
            <a:ext cx="42839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i="1" lang="ru-RU" smtClean="0">
                <a:solidFill>
                  <a:srgbClr val="C00000"/>
                </a:solidFill>
              </a:rPr>
              <a:t>     </a:t>
            </a:r>
          </a:p>
          <a:p>
            <a:r>
              <a:rPr dirty="0" i="1" lang="ru-RU" smtClean="0">
                <a:solidFill>
                  <a:srgbClr val="C00000"/>
                </a:solidFill>
              </a:rPr>
              <a:t>       </a:t>
            </a:r>
            <a:r>
              <a:rPr b="1" dirty="0" i="1" lang="ru-RU" smtClean="0" sz="2400">
                <a:solidFill>
                  <a:srgbClr val="C00000"/>
                </a:solidFill>
              </a:rPr>
              <a:t>Гвардейская </a:t>
            </a:r>
            <a:r>
              <a:rPr b="1" dirty="0" i="1" lang="ru-RU" sz="2400">
                <a:solidFill>
                  <a:srgbClr val="C00000"/>
                </a:solidFill>
              </a:rPr>
              <a:t>Ельня,</a:t>
            </a:r>
            <a:br>
              <a:rPr b="1" dirty="0" i="1" lang="ru-RU" sz="2400">
                <a:solidFill>
                  <a:srgbClr val="C00000"/>
                </a:solidFill>
              </a:rPr>
            </a:br>
            <a:r>
              <a:rPr b="1" dirty="0" i="1" lang="ru-RU" sz="2400">
                <a:solidFill>
                  <a:srgbClr val="C00000"/>
                </a:solidFill>
              </a:rPr>
              <a:t>     Душа беспредельна,</a:t>
            </a:r>
            <a:br>
              <a:rPr b="1" dirty="0" i="1" lang="ru-RU" sz="2400">
                <a:solidFill>
                  <a:srgbClr val="C00000"/>
                </a:solidFill>
              </a:rPr>
            </a:br>
            <a:r>
              <a:rPr b="1" dirty="0" i="1" lang="ru-RU" sz="2400">
                <a:solidFill>
                  <a:srgbClr val="C00000"/>
                </a:solidFill>
              </a:rPr>
              <a:t>     Набата негаснущий бой.</a:t>
            </a:r>
            <a:br>
              <a:rPr b="1" dirty="0" i="1" lang="ru-RU" sz="2400">
                <a:solidFill>
                  <a:srgbClr val="C00000"/>
                </a:solidFill>
              </a:rPr>
            </a:br>
            <a:r>
              <a:rPr b="1" dirty="0" i="1" lang="ru-RU" sz="2400">
                <a:solidFill>
                  <a:srgbClr val="C00000"/>
                </a:solidFill>
              </a:rPr>
              <a:t>     Будь счастлив, будь молод,</a:t>
            </a:r>
            <a:br>
              <a:rPr b="1" dirty="0" i="1" lang="ru-RU" sz="2400">
                <a:solidFill>
                  <a:srgbClr val="C00000"/>
                </a:solidFill>
              </a:rPr>
            </a:br>
            <a:r>
              <a:rPr b="1" dirty="0" i="1" lang="ru-RU" sz="2400">
                <a:solidFill>
                  <a:srgbClr val="C00000"/>
                </a:solidFill>
              </a:rPr>
              <a:t>     Наш маленький город,</a:t>
            </a:r>
            <a:br>
              <a:rPr b="1" dirty="0" i="1" lang="ru-RU" sz="2400">
                <a:solidFill>
                  <a:srgbClr val="C00000"/>
                </a:solidFill>
              </a:rPr>
            </a:br>
            <a:r>
              <a:rPr b="1" dirty="0" i="1" lang="ru-RU" sz="2400">
                <a:solidFill>
                  <a:srgbClr val="C00000"/>
                </a:solidFill>
              </a:rPr>
              <a:t>     Страну заслонивший собой</a:t>
            </a:r>
            <a:br>
              <a:rPr b="1" dirty="0" i="1" lang="ru-RU" sz="2400">
                <a:solidFill>
                  <a:srgbClr val="C00000"/>
                </a:solidFill>
              </a:rPr>
            </a:br>
            <a:endParaRPr b="1" dirty="0" i="1" lang="ru-RU" sz="24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56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Использованные </a:t>
            </a:r>
            <a:r>
              <a:rPr lang="ru-RU" b="1" i="1" dirty="0"/>
              <a:t>источники: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algn="just"/>
            <a:r>
              <a:rPr lang="ru-RU" sz="3100" dirty="0" smtClean="0"/>
              <a:t>Ельня </a:t>
            </a:r>
            <a:r>
              <a:rPr lang="ru-RU" sz="3100" dirty="0"/>
              <a:t>// Города России : энциклопедия / [под ред. Г. М. Лаппо]. - [</a:t>
            </a:r>
            <a:r>
              <a:rPr lang="ru-RU" sz="3100" dirty="0" err="1"/>
              <a:t>Репр</a:t>
            </a:r>
            <a:r>
              <a:rPr lang="ru-RU" sz="3100" dirty="0"/>
              <a:t>. изд.]. - Москва, 2008. - С. 134. - (Золотой фонд).</a:t>
            </a:r>
          </a:p>
          <a:p>
            <a:pPr algn="just"/>
            <a:r>
              <a:rPr lang="ru-RU" sz="3100" i="1" dirty="0"/>
              <a:t>Г. </a:t>
            </a:r>
            <a:r>
              <a:rPr lang="ru-RU" sz="3100" i="1" dirty="0" err="1"/>
              <a:t>Хорошилов</a:t>
            </a:r>
            <a:r>
              <a:rPr lang="ru-RU" sz="3100" i="1" dirty="0"/>
              <a:t>, А. Баженов.</a:t>
            </a:r>
            <a:r>
              <a:rPr lang="ru-RU" sz="3100" dirty="0"/>
              <a:t> </a:t>
            </a:r>
            <a:r>
              <a:rPr lang="ru-RU" sz="3100" dirty="0" err="1">
                <a:hlinkClick r:id="rId2"/>
              </a:rPr>
              <a:t>Ельнинская</a:t>
            </a:r>
            <a:r>
              <a:rPr lang="ru-RU" sz="3100" dirty="0">
                <a:hlinkClick r:id="rId2"/>
              </a:rPr>
              <a:t> наступательная операция 1941 года. // «Военно-исторический журнал». — 1974. — № 9.</a:t>
            </a:r>
            <a:endParaRPr lang="ru-RU" sz="3100" dirty="0"/>
          </a:p>
          <a:p>
            <a:pPr algn="just"/>
            <a:r>
              <a:rPr lang="ru-RU" sz="3100" i="1" dirty="0"/>
              <a:t>М. </a:t>
            </a:r>
            <a:r>
              <a:rPr lang="ru-RU" sz="3100" i="1" dirty="0" err="1"/>
              <a:t>Лубягов</a:t>
            </a:r>
            <a:r>
              <a:rPr lang="ru-RU" sz="3100" i="1" dirty="0"/>
              <a:t>.</a:t>
            </a:r>
            <a:r>
              <a:rPr lang="ru-RU" sz="3100" dirty="0"/>
              <a:t> Под Ельней в сорок первом. — Смоленск: Русич, 2005. </a:t>
            </a:r>
            <a:r>
              <a:rPr lang="ru-RU" sz="3100" dirty="0">
                <a:hlinkClick r:id="rId3"/>
              </a:rPr>
              <a:t>ISBN 5-8138-0640-7</a:t>
            </a:r>
            <a:endParaRPr lang="ru-RU" sz="3100" dirty="0"/>
          </a:p>
          <a:p>
            <a:pPr algn="just"/>
            <a:r>
              <a:rPr lang="ru-RU" sz="3100" i="1" dirty="0"/>
              <a:t>С. Александров</a:t>
            </a:r>
            <a:r>
              <a:rPr lang="ru-RU" sz="3100" dirty="0"/>
              <a:t>. </a:t>
            </a:r>
            <a:r>
              <a:rPr lang="ru-RU" sz="3100" dirty="0">
                <a:hlinkClick r:id="rId4"/>
              </a:rPr>
              <a:t>43-я армия в боях на Десне летом-осенью 1941 года.</a:t>
            </a:r>
            <a:endParaRPr lang="ru-RU" sz="3100" dirty="0"/>
          </a:p>
          <a:p>
            <a:pPr algn="just"/>
            <a:r>
              <a:rPr lang="ru-RU" sz="3100" i="1" dirty="0"/>
              <a:t>Баженов А. Н.</a:t>
            </a:r>
            <a:r>
              <a:rPr lang="ru-RU" sz="3100" dirty="0"/>
              <a:t> О ликвидации </a:t>
            </a:r>
            <a:r>
              <a:rPr lang="ru-RU" sz="3100" dirty="0" err="1"/>
              <a:t>ельнинского</a:t>
            </a:r>
            <a:r>
              <a:rPr lang="ru-RU" sz="3100" dirty="0"/>
              <a:t> выступа немецко-фашистских войск в 1941 году. // «Военно-исторический журнал». — 1986. — № 10. — С.20-28.</a:t>
            </a:r>
          </a:p>
          <a:p>
            <a:pPr algn="just"/>
            <a:r>
              <a:rPr lang="ru-RU" sz="3100" dirty="0" smtClean="0"/>
              <a:t>Ельня </a:t>
            </a:r>
            <a:r>
              <a:rPr lang="ru-RU" sz="3100" dirty="0"/>
              <a:t>[Электронный ресурс] http://srgvs.ru/elnya-v-vov // Союз городов воинской славы [Сайт]. - Режим доступа : </a:t>
            </a:r>
            <a:r>
              <a:rPr lang="ru-RU" sz="3100" dirty="0">
                <a:solidFill>
                  <a:srgbClr val="0000FF"/>
                </a:solidFill>
              </a:rPr>
              <a:t>http://ordenrf.ru/geroi-rossii/goroda-voinskoy-slavy/elnya.php</a:t>
            </a:r>
          </a:p>
          <a:p>
            <a:pPr algn="just"/>
            <a:r>
              <a:rPr lang="ru-RU" sz="3100" dirty="0" smtClean="0">
                <a:solidFill>
                  <a:srgbClr val="0000FF"/>
                </a:solidFill>
              </a:rPr>
              <a:t>https</a:t>
            </a:r>
            <a:r>
              <a:rPr lang="ru-RU" sz="3100" dirty="0">
                <a:solidFill>
                  <a:srgbClr val="0000FF"/>
                </a:solidFill>
              </a:rPr>
              <a:t>://ru.wikipedia.org/wiki/</a:t>
            </a:r>
            <a:r>
              <a:rPr lang="ru-RU" sz="3100" dirty="0"/>
              <a:t>Ельня  (20.06.2017)</a:t>
            </a:r>
          </a:p>
          <a:p>
            <a:pPr algn="just"/>
            <a:r>
              <a:rPr lang="ru-RU" sz="3100" dirty="0" smtClean="0"/>
              <a:t>Ельня </a:t>
            </a:r>
            <a:r>
              <a:rPr lang="ru-RU" sz="3100" dirty="0"/>
              <a:t>// Великая Отечественная война, 1941-1945 : </a:t>
            </a:r>
            <a:r>
              <a:rPr lang="ru-RU" sz="3100" dirty="0" err="1"/>
              <a:t>энцикл</a:t>
            </a:r>
            <a:r>
              <a:rPr lang="ru-RU" sz="3100" dirty="0"/>
              <a:t>. / гл. ред. М. М. Козлов. - М. : Сов. </a:t>
            </a:r>
            <a:r>
              <a:rPr lang="ru-RU" sz="3100" dirty="0" err="1"/>
              <a:t>энцикл</a:t>
            </a:r>
            <a:r>
              <a:rPr lang="ru-RU" sz="3100" dirty="0"/>
              <a:t>.,  1985. - С. 259</a:t>
            </a:r>
            <a:r>
              <a:rPr lang="ru-RU" sz="3100" dirty="0" smtClean="0"/>
              <a:t>.</a:t>
            </a:r>
          </a:p>
          <a:p>
            <a:pPr algn="just"/>
            <a:r>
              <a:rPr lang="en-US" sz="3100" dirty="0">
                <a:hlinkClick r:id="rId5"/>
              </a:rPr>
              <a:t>https://ru.wikipedia.org/wiki/</a:t>
            </a:r>
            <a:r>
              <a:rPr lang="ru-RU" sz="3100" dirty="0" err="1">
                <a:hlinkClick r:id="rId5"/>
              </a:rPr>
              <a:t>Ельнинская_операция</a:t>
            </a:r>
            <a:r>
              <a:rPr lang="ru-RU" sz="3100" dirty="0">
                <a:hlinkClick r:id="rId5"/>
              </a:rPr>
              <a:t>_(1941</a:t>
            </a:r>
            <a:r>
              <a:rPr lang="ru-RU" sz="3100" dirty="0" smtClean="0">
                <a:hlinkClick r:id="rId5"/>
              </a:rPr>
              <a:t>)</a:t>
            </a:r>
            <a:r>
              <a:rPr lang="ru-RU" sz="3100" dirty="0" smtClean="0"/>
              <a:t> </a:t>
            </a:r>
          </a:p>
          <a:p>
            <a:pPr algn="just"/>
            <a:r>
              <a:rPr lang="en-US" dirty="0">
                <a:hlinkClick r:id="rId6"/>
              </a:rPr>
              <a:t>https://smolbattle.ru/threads/</a:t>
            </a:r>
            <a:r>
              <a:rPr lang="ru-RU" dirty="0">
                <a:hlinkClick r:id="rId6"/>
              </a:rPr>
              <a:t>г-Ельня-Смоленская-область-1941-1943гг.6901</a:t>
            </a:r>
            <a:r>
              <a:rPr lang="ru-RU" dirty="0" smtClean="0">
                <a:hlinkClick r:id="rId6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42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Ельнинская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операция </a:t>
            </a: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августа–8 сентября 1941 г.</a:t>
            </a: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125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31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100" b="1" dirty="0" smtClean="0">
                <a:solidFill>
                  <a:schemeClr val="tx1"/>
                </a:solidFill>
              </a:rPr>
              <a:t>Враг </a:t>
            </a:r>
            <a:r>
              <a:rPr lang="ru-RU" sz="3100" b="1" dirty="0">
                <a:solidFill>
                  <a:schemeClr val="tx1"/>
                </a:solidFill>
              </a:rPr>
              <a:t>сатанел, он жег и убивал,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tx1"/>
                </a:solidFill>
              </a:rPr>
              <a:t>               Себя победой слишком легкой тешил.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tx1"/>
                </a:solidFill>
              </a:rPr>
              <a:t>               И, вдруг, осечка – зубы обломал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tx1"/>
                </a:solidFill>
              </a:rPr>
              <a:t>               О </a:t>
            </a:r>
            <a:r>
              <a:rPr lang="ru-RU" sz="3100" b="1" dirty="0" err="1">
                <a:solidFill>
                  <a:schemeClr val="tx1"/>
                </a:solidFill>
              </a:rPr>
              <a:t>Ельнинский</a:t>
            </a:r>
            <a:r>
              <a:rPr lang="ru-RU" sz="3100" b="1" dirty="0">
                <a:solidFill>
                  <a:schemeClr val="tx1"/>
                </a:solidFill>
              </a:rPr>
              <a:t> загадочный орешек.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tx1"/>
                </a:solidFill>
              </a:rPr>
              <a:t>               Впервые враг подался вспять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tx1"/>
                </a:solidFill>
              </a:rPr>
              <a:t>                И город взятый сдал впервые.</a:t>
            </a:r>
          </a:p>
          <a:p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101677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err="1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Ельнинская</a:t>
            </a:r>
            <a: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операция </a:t>
            </a:r>
            <a:b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30 </a:t>
            </a:r>
            <a:r>
              <a:rPr b="1" dirty="0" i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августа–8 сентября 1941 г</a:t>
            </a:r>
            <a:r>
              <a:rPr b="1" dirty="0" i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r>
              <a:rPr b="1" dirty="0" i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i="1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i="1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" y="1678201"/>
            <a:ext cx="8229600" cy="5179799"/>
          </a:xfrm>
        </p:spPr>
        <p:txBody>
          <a:bodyPr/>
          <a:lstStyle/>
          <a:p>
            <a:endParaRPr dirty="0" lang="ru-RU"/>
          </a:p>
        </p:txBody>
      </p:sp>
      <p:pic>
        <p:nvPicPr>
          <p:cNvPr descr="http://www.1543.ru/SP/08_11_Vjazma/Vjazma_282.jpg" id="4" name="Рисунок 3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" l="49" r="94" t="49"/>
          <a:stretch/>
        </p:blipFill>
        <p:spPr bwMode="auto">
          <a:xfrm>
            <a:off x="251520" y="1700808"/>
            <a:ext cx="8568952" cy="4968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835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8000" p14:dur="2000" spd="slow"/>
    </mc:Choice>
    <mc:Fallback xmlns="">
      <p:transition advClick="0" advTm="8000" spd="slow"/>
    </mc:Fallback>
  </mc:AlternateContent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4261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chemeClr val="tx1"/>
                </a:solidFill>
              </a:rPr>
              <a:t>Командир </a:t>
            </a:r>
            <a:r>
              <a:rPr lang="ru-RU" sz="3100" b="1" i="1" dirty="0">
                <a:solidFill>
                  <a:schemeClr val="tx1"/>
                </a:solidFill>
              </a:rPr>
              <a:t>107-й стрелковой дивизии полковник П.В. Миронов (справа) и командующий Резервным фронтом генерал армии Г.К. Жуков под Ельней </a:t>
            </a:r>
            <a:br>
              <a:rPr lang="ru-RU" sz="3100" b="1" i="1" dirty="0">
                <a:solidFill>
                  <a:schemeClr val="tx1"/>
                </a:solidFill>
              </a:rPr>
            </a:br>
            <a:endParaRPr lang="ru-RU" sz="3100" b="1" i="1" dirty="0">
              <a:solidFill>
                <a:schemeClr val="tx1"/>
              </a:solidFill>
            </a:endParaRPr>
          </a:p>
        </p:txBody>
      </p:sp>
      <p:pic>
        <p:nvPicPr>
          <p:cNvPr id="4" name="Объект 3" descr="[​IMG]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772816"/>
            <a:ext cx="828092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149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342" y="142852"/>
            <a:ext cx="8645138" cy="9098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000000"/>
                </a:solidFill>
                <a:ea typeface="Times New Roman"/>
                <a:cs typeface="Arial"/>
              </a:rPr>
              <a:t>Жуков Георгий Константинович</a:t>
            </a:r>
            <a:endParaRPr lang="ru-RU" sz="4800" i="1" dirty="0"/>
          </a:p>
        </p:txBody>
      </p:sp>
      <p:pic>
        <p:nvPicPr>
          <p:cNvPr id="4" name="Содержимое 3" descr="http://www.bankgorodov.ru/photo_f/1330076663_m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86" y="1268760"/>
            <a:ext cx="3303802" cy="40187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5301208"/>
            <a:ext cx="3312368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a typeface="Times New Roman"/>
                <a:cs typeface="Arial"/>
              </a:rPr>
              <a:t>(19 ноября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a typeface="Times New Roman"/>
                <a:cs typeface="Arial"/>
              </a:rPr>
              <a:t>(1 декабря) 1896 г. - 18 июня 1974 г.)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227989"/>
            <a:ext cx="5184576" cy="54784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500" b="1" dirty="0" smtClean="0"/>
              <a:t>Советский </a:t>
            </a:r>
            <a:r>
              <a:rPr lang="ru-RU" sz="2500" b="1" dirty="0"/>
              <a:t>военачальник,                                              Маршал Советского Союза (1943), четырежды Герой Советского Союза (1939, 1944, 1945, 1956), </a:t>
            </a:r>
            <a:endParaRPr lang="ru-RU" sz="2500" b="1" dirty="0" smtClean="0"/>
          </a:p>
          <a:p>
            <a:pPr algn="ctr"/>
            <a:r>
              <a:rPr lang="ru-RU" sz="2500" b="1" dirty="0" smtClean="0"/>
              <a:t>Герой </a:t>
            </a:r>
            <a:r>
              <a:rPr lang="ru-RU" sz="2500" b="1" dirty="0"/>
              <a:t>МНР (1969).                                  </a:t>
            </a:r>
            <a:endParaRPr lang="ru-RU" sz="2500" b="1" dirty="0" smtClean="0"/>
          </a:p>
          <a:p>
            <a:pPr algn="ctr"/>
            <a:r>
              <a:rPr lang="ru-RU" sz="2500" b="1" dirty="0" smtClean="0"/>
              <a:t>  </a:t>
            </a:r>
            <a:r>
              <a:rPr lang="ru-RU" sz="2500" b="1" dirty="0"/>
              <a:t>Один из лучших советских полководцев Второй мировой </a:t>
            </a:r>
            <a:r>
              <a:rPr lang="ru-RU" sz="2500" b="1" dirty="0" smtClean="0"/>
              <a:t>войны, командовал </a:t>
            </a:r>
            <a:r>
              <a:rPr lang="ru-RU" sz="2500" b="1" dirty="0"/>
              <a:t>Резервным </a:t>
            </a:r>
            <a:r>
              <a:rPr lang="ru-RU" sz="2500" b="1" dirty="0" smtClean="0"/>
              <a:t>фронтом, </a:t>
            </a:r>
            <a:r>
              <a:rPr lang="ru-RU" sz="2500" b="1" dirty="0"/>
              <a:t>руководил войсками в ходе </a:t>
            </a:r>
            <a:r>
              <a:rPr lang="ru-RU" sz="2500" b="1" dirty="0" err="1"/>
              <a:t>Ельнинской</a:t>
            </a:r>
            <a:r>
              <a:rPr lang="ru-RU" sz="2500" b="1" dirty="0"/>
              <a:t> наступательной операции (30 августа </a:t>
            </a:r>
            <a:r>
              <a:rPr lang="ru-RU" sz="2500" b="1" dirty="0" smtClean="0"/>
              <a:t> -  8 </a:t>
            </a:r>
            <a:r>
              <a:rPr lang="ru-RU" sz="2500" b="1" dirty="0"/>
              <a:t>сентября 1941 года), завершившейся освобождением города Ельни  </a:t>
            </a:r>
            <a:r>
              <a:rPr lang="ru-RU" sz="2500" b="1" dirty="0" smtClean="0"/>
              <a:t>5-6 </a:t>
            </a:r>
            <a:r>
              <a:rPr lang="ru-RU" sz="2500" b="1" dirty="0"/>
              <a:t>сентября 1941 </a:t>
            </a:r>
            <a:r>
              <a:rPr lang="ru-RU" sz="2500" b="1" dirty="0" smtClean="0"/>
              <a:t>года</a:t>
            </a:r>
            <a:endParaRPr lang="ru-RU" sz="25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2821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/>
              <a:t>6 сентября 1941 года. </a:t>
            </a:r>
            <a:br>
              <a:rPr lang="ru-RU" sz="4800" b="1" i="1" dirty="0"/>
            </a:br>
            <a:r>
              <a:rPr lang="ru-RU" sz="4800" b="1" i="1" dirty="0"/>
              <a:t>Наши войска вошли в Ельню</a:t>
            </a:r>
            <a:endParaRPr lang="ru-RU" sz="4800" i="1" dirty="0"/>
          </a:p>
        </p:txBody>
      </p:sp>
      <p:pic>
        <p:nvPicPr>
          <p:cNvPr id="4" name="Объект 5" descr="http://vyazma-market.ru/upload/image/2012/01/5f98d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556792"/>
            <a:ext cx="86409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122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1464</Words>
  <Application>Microsoft Office PowerPoint</Application>
  <PresentationFormat>Экран (4:3)</PresentationFormat>
  <Paragraphs>216</Paragraphs>
  <Slides>45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Приложение к урокам истории России (Памятные даты) </vt:lpstr>
      <vt:lpstr>Ельня–город  в Смоленской области</vt:lpstr>
      <vt:lpstr>Ельня – город Воинской Славы</vt:lpstr>
      <vt:lpstr>Ельня — Родина Гвардии</vt:lpstr>
      <vt:lpstr> Ельнинская операция  30 августа–8 сентября 1941 г. </vt:lpstr>
      <vt:lpstr>  Ельнинская операция  30 августа–8 сентября 1941 г. </vt:lpstr>
      <vt:lpstr> Командир 107-й стрелковой дивизии полковник П.В. Миронов (справа) и командующий Резервным фронтом генерал армии Г.К. Жуков под Ельней  </vt:lpstr>
      <vt:lpstr>Жуков Георгий Константинович</vt:lpstr>
      <vt:lpstr>6 сентября 1941 года.  Наши войска вошли в Ельню</vt:lpstr>
      <vt:lpstr>Первое освобождение Ельни</vt:lpstr>
      <vt:lpstr>Первое освобождение Ельни</vt:lpstr>
      <vt:lpstr>Партизаны Ельнинского края</vt:lpstr>
      <vt:lpstr>Василий Васильевич Казубский</vt:lpstr>
      <vt:lpstr>Ольга Дмитриевна Ржевская</vt:lpstr>
      <vt:lpstr>Второе освобождение Ельни</vt:lpstr>
      <vt:lpstr>Второе освобождение Ельни</vt:lpstr>
      <vt:lpstr>Улица в Ельне, разрушенная    в ходе боев за город</vt:lpstr>
      <vt:lpstr>Второе освобождение Ельни</vt:lpstr>
      <vt:lpstr>Итоги войны </vt:lpstr>
      <vt:lpstr>Итоги войны</vt:lpstr>
      <vt:lpstr> «Освободителям Ельни» </vt:lpstr>
      <vt:lpstr>А.Т. Твардовский о войне</vt:lpstr>
      <vt:lpstr>Ельня — город - памятник</vt:lpstr>
      <vt:lpstr>Ельня. Сквер Боевой славы</vt:lpstr>
      <vt:lpstr>Ельня – Родина Гвардии</vt:lpstr>
      <vt:lpstr>Памятник Первогвардейцам</vt:lpstr>
      <vt:lpstr>Братская могила в д. Ушаково Ельнинского района</vt:lpstr>
      <vt:lpstr>Памятник у вокзала  г. Ельни воинам  6-Гвардейской стрелковой дивизии Ровенской, ордена Ленина, Краснознамённой ордена Суворова второй степени, участвовавшей осенью 1941гоода в освобождении г. Ельни. </vt:lpstr>
      <vt:lpstr>Памятник - танк Т-34</vt:lpstr>
      <vt:lpstr>Ельня награждена орденом Отечественной войны I степени</vt:lpstr>
      <vt:lpstr> Ельня. Памятник воинам-ополченцам г.Москвы </vt:lpstr>
      <vt:lpstr>Аллея полководцев (с 2005 г.)</vt:lpstr>
      <vt:lpstr>Командующий Резервным фронтом</vt:lpstr>
      <vt:lpstr>Имя К.И. Ракутина носит наша школа</vt:lpstr>
      <vt:lpstr> Место гибели и захоронения  К.И. Ракутина</vt:lpstr>
      <vt:lpstr>Ельня-город Воинской Славы</vt:lpstr>
      <vt:lpstr>Ельня-город Воинской Славы</vt:lpstr>
      <vt:lpstr>Ельня-город Воинской Славы</vt:lpstr>
      <vt:lpstr> Часовня в память о неизвестных солдатах  из районов Смоленской области </vt:lpstr>
      <vt:lpstr>  Памятник                                          воинам-интернационалистам </vt:lpstr>
      <vt:lpstr>Памятник Женщине-матери, труженице и солдатке в Ельне (2015)</vt:lpstr>
      <vt:lpstr>Основные памятники и монументы, связанные  с Великой Отечественной войной в г. Ельни</vt:lpstr>
      <vt:lpstr>Презентация PowerPoint</vt:lpstr>
      <vt:lpstr>Презентация PowerPoint</vt:lpstr>
      <vt:lpstr> Использованные источники: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Ельнинская средняя школа №2 им.К.И.Ракутина</dc:title>
  <dc:creator>Admin</dc:creator>
  <cp:lastModifiedBy>Учитель</cp:lastModifiedBy>
  <cp:revision>107</cp:revision>
  <dcterms:created xsi:type="dcterms:W3CDTF">2015-10-18T20:17:46Z</dcterms:created>
  <dcterms:modified xsi:type="dcterms:W3CDTF">2022-06-18T06:49:08Z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2018805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