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2" r:id="rId2"/>
    <p:sldId id="263" r:id="rId3"/>
    <p:sldId id="264" r:id="rId4"/>
    <p:sldId id="257" r:id="rId5"/>
    <p:sldId id="256" r:id="rId6"/>
    <p:sldId id="265" r:id="rId7"/>
    <p:sldId id="258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D77A3-8ABA-4724-BCAF-88F8714B1B6F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E9A7C-D63C-4FBA-AD90-D94C50A2B2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11BC154-B248-4789-82CE-8FCE66F6D939}" type="slidenum">
              <a:rPr lang="ru-RU"/>
              <a:pPr/>
              <a:t>1</a:t>
            </a:fld>
            <a:endParaRPr lang="ru-RU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9D7F95C-3B11-410A-B017-DBA0863421D8}" type="slidenum">
              <a:rPr lang="ru-RU"/>
              <a:pPr/>
              <a:t>2</a:t>
            </a:fld>
            <a:endParaRPr lang="ru-RU"/>
          </a:p>
        </p:txBody>
      </p:sp>
      <p:sp>
        <p:nvSpPr>
          <p:cNvPr id="1126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CF84688-6F80-4098-A566-6A2966CB2EEA}" type="slidenum">
              <a:rPr lang="ru-RU"/>
              <a:pPr/>
              <a:t>3</a:t>
            </a:fld>
            <a:endParaRPr lang="ru-RU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D63AE8C-B220-4ACA-AD17-9D89BF803F6F}" type="slidenum">
              <a:rPr lang="ru-RU"/>
              <a:pPr/>
              <a:t>6</a:t>
            </a:fld>
            <a:endParaRPr lang="ru-RU"/>
          </a:p>
        </p:txBody>
      </p:sp>
      <p:sp>
        <p:nvSpPr>
          <p:cNvPr id="1331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139621D-407D-4CDA-A690-CF78FF1E175C}" type="slidenum">
              <a:rPr lang="ru-RU"/>
              <a:pPr/>
              <a:t>8</a:t>
            </a:fld>
            <a:endParaRPr lang="ru-RU"/>
          </a:p>
        </p:txBody>
      </p:sp>
      <p:sp>
        <p:nvSpPr>
          <p:cNvPr id="1433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D0DE314-000A-4090-BE85-2DC92F98CF84}" type="slidenum">
              <a:rPr lang="ru-RU"/>
              <a:pPr/>
              <a:t>9</a:t>
            </a:fld>
            <a:endParaRPr lang="ru-RU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BC87-29B3-4206-8EB6-2E0E7186B27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3F440-6D2D-46A9-986B-37638FA75A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BC87-29B3-4206-8EB6-2E0E7186B27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3F440-6D2D-46A9-986B-37638FA75A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BC87-29B3-4206-8EB6-2E0E7186B27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3F440-6D2D-46A9-986B-37638FA75A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6500" y="315913"/>
            <a:ext cx="7086600" cy="12763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4688" y="1795463"/>
            <a:ext cx="3836987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64075" y="1795463"/>
            <a:ext cx="3836988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3244C-6D3C-4748-A260-C03E0C14B8A1}" type="datetime1">
              <a:rPr lang="ru-RU"/>
              <a:pPr>
                <a:defRPr/>
              </a:pPr>
              <a:t>28.10.2022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A825B-0C90-4A2E-A5C3-76DE94453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BC87-29B3-4206-8EB6-2E0E7186B27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3F440-6D2D-46A9-986B-37638FA75A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BC87-29B3-4206-8EB6-2E0E7186B27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3F440-6D2D-46A9-986B-37638FA75A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BC87-29B3-4206-8EB6-2E0E7186B27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3F440-6D2D-46A9-986B-37638FA75A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BC87-29B3-4206-8EB6-2E0E7186B27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3F440-6D2D-46A9-986B-37638FA75A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BC87-29B3-4206-8EB6-2E0E7186B27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3F440-6D2D-46A9-986B-37638FA75A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BC87-29B3-4206-8EB6-2E0E7186B27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3F440-6D2D-46A9-986B-37638FA75A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BC87-29B3-4206-8EB6-2E0E7186B27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3F440-6D2D-46A9-986B-37638FA75A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BC87-29B3-4206-8EB6-2E0E7186B27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3F440-6D2D-46A9-986B-37638FA75A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CBC87-29B3-4206-8EB6-2E0E7186B273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3F440-6D2D-46A9-986B-37638FA75A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8458200" cy="1066800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5400" b="1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Площадь треугольника</a:t>
            </a:r>
          </a:p>
        </p:txBody>
      </p:sp>
      <p:sp>
        <p:nvSpPr>
          <p:cNvPr id="3077" name="AutoShape 33"/>
          <p:cNvSpPr>
            <a:spLocks noChangeArrowheads="1"/>
          </p:cNvSpPr>
          <p:nvPr/>
        </p:nvSpPr>
        <p:spPr bwMode="auto">
          <a:xfrm rot="-1829336">
            <a:off x="1505873" y="1834695"/>
            <a:ext cx="4060552" cy="3663510"/>
          </a:xfrm>
          <a:prstGeom prst="triangle">
            <a:avLst>
              <a:gd name="adj" fmla="val 27157"/>
            </a:avLst>
          </a:prstGeom>
          <a:solidFill>
            <a:srgbClr val="99CC0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Text Box 34"/>
          <p:cNvSpPr txBox="1">
            <a:spLocks noChangeArrowheads="1"/>
          </p:cNvSpPr>
          <p:nvPr/>
        </p:nvSpPr>
        <p:spPr bwMode="auto">
          <a:xfrm>
            <a:off x="1447800" y="41910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>
              <a:latin typeface="Arial" charset="0"/>
            </a:endParaRPr>
          </a:p>
        </p:txBody>
      </p:sp>
      <p:sp>
        <p:nvSpPr>
          <p:cNvPr id="4131" name="Text Box 35"/>
          <p:cNvSpPr txBox="1">
            <a:spLocks noChangeArrowheads="1"/>
          </p:cNvSpPr>
          <p:nvPr/>
        </p:nvSpPr>
        <p:spPr bwMode="auto">
          <a:xfrm rot="-2214196">
            <a:off x="2709514" y="3467228"/>
            <a:ext cx="762000" cy="1189038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200" dirty="0">
                <a:solidFill>
                  <a:srgbClr val="C00000"/>
                </a:solidFill>
                <a:latin typeface="Arial" charset="0"/>
              </a:rPr>
              <a:t>S</a:t>
            </a:r>
            <a:endParaRPr lang="ru-RU" sz="7200" dirty="0">
              <a:solidFill>
                <a:srgbClr val="C00000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41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5" grpId="0"/>
      <p:bldP spid="4131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Rectangle 13"/>
          <p:cNvSpPr>
            <a:spLocks noGrp="1" noChangeArrowheads="1"/>
          </p:cNvSpPr>
          <p:nvPr>
            <p:ph type="body" sz="half" idx="2"/>
          </p:nvPr>
        </p:nvSpPr>
        <p:spPr>
          <a:xfrm>
            <a:off x="4857752" y="1071546"/>
            <a:ext cx="3836988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АС- основание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ВН- высота;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ВС- основание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высота</a:t>
            </a:r>
          </a:p>
          <a:p>
            <a:pPr eaLnBrk="1" hangingPunct="1">
              <a:buFont typeface="Wingdings" pitchFamily="2" charset="2"/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>
            <a:off x="642910" y="785794"/>
            <a:ext cx="3352800" cy="2819400"/>
          </a:xfrm>
          <a:prstGeom prst="triangle">
            <a:avLst>
              <a:gd name="adj" fmla="val 28903"/>
            </a:avLst>
          </a:prstGeom>
          <a:noFill/>
          <a:ln w="50800">
            <a:solidFill>
              <a:srgbClr val="09310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Rectangle 23"/>
          <p:cNvSpPr>
            <a:spLocks noChangeArrowheads="1"/>
          </p:cNvSpPr>
          <p:nvPr/>
        </p:nvSpPr>
        <p:spPr bwMode="auto">
          <a:xfrm>
            <a:off x="1643042" y="3286124"/>
            <a:ext cx="304800" cy="304800"/>
          </a:xfrm>
          <a:prstGeom prst="rect">
            <a:avLst/>
          </a:prstGeom>
          <a:noFill/>
          <a:ln w="19050">
            <a:solidFill>
              <a:srgbClr val="09310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Rectangle 28"/>
          <p:cNvSpPr>
            <a:spLocks noChangeArrowheads="1"/>
          </p:cNvSpPr>
          <p:nvPr/>
        </p:nvSpPr>
        <p:spPr bwMode="auto">
          <a:xfrm rot="-2248571">
            <a:off x="2564353" y="2124738"/>
            <a:ext cx="277812" cy="304800"/>
          </a:xfrm>
          <a:prstGeom prst="rect">
            <a:avLst/>
          </a:prstGeom>
          <a:noFill/>
          <a:ln w="19050">
            <a:solidFill>
              <a:srgbClr val="09310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285720" y="285728"/>
            <a:ext cx="4095750" cy="3917950"/>
            <a:chOff x="240" y="1440"/>
            <a:chExt cx="2580" cy="2468"/>
          </a:xfrm>
        </p:grpSpPr>
        <p:sp>
          <p:nvSpPr>
            <p:cNvPr id="4106" name="Text Box 17"/>
            <p:cNvSpPr txBox="1">
              <a:spLocks noChangeArrowheads="1"/>
            </p:cNvSpPr>
            <p:nvPr/>
          </p:nvSpPr>
          <p:spPr bwMode="auto">
            <a:xfrm>
              <a:off x="240" y="3456"/>
              <a:ext cx="3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dirty="0">
                  <a:latin typeface="Arial" charset="0"/>
                </a:rPr>
                <a:t>А</a:t>
              </a:r>
            </a:p>
          </p:txBody>
        </p:sp>
        <p:sp>
          <p:nvSpPr>
            <p:cNvPr id="4107" name="Text Box 18"/>
            <p:cNvSpPr txBox="1">
              <a:spLocks noChangeArrowheads="1"/>
            </p:cNvSpPr>
            <p:nvPr/>
          </p:nvSpPr>
          <p:spPr bwMode="auto">
            <a:xfrm>
              <a:off x="1008" y="1440"/>
              <a:ext cx="3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dirty="0">
                  <a:latin typeface="Arial" charset="0"/>
                </a:rPr>
                <a:t>В</a:t>
              </a:r>
            </a:p>
          </p:txBody>
        </p:sp>
        <p:sp>
          <p:nvSpPr>
            <p:cNvPr id="4108" name="Text Box 19"/>
            <p:cNvSpPr txBox="1">
              <a:spLocks noChangeArrowheads="1"/>
            </p:cNvSpPr>
            <p:nvPr/>
          </p:nvSpPr>
          <p:spPr bwMode="auto">
            <a:xfrm>
              <a:off x="2496" y="3456"/>
              <a:ext cx="32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dirty="0">
                  <a:latin typeface="Arial" charset="0"/>
                </a:rPr>
                <a:t>С</a:t>
              </a:r>
            </a:p>
          </p:txBody>
        </p:sp>
        <p:sp>
          <p:nvSpPr>
            <p:cNvPr id="4109" name="Line 20"/>
            <p:cNvSpPr>
              <a:spLocks noChangeShapeType="1"/>
            </p:cNvSpPr>
            <p:nvPr/>
          </p:nvSpPr>
          <p:spPr bwMode="auto">
            <a:xfrm>
              <a:off x="1104" y="1776"/>
              <a:ext cx="0" cy="1776"/>
            </a:xfrm>
            <a:prstGeom prst="line">
              <a:avLst/>
            </a:prstGeom>
            <a:noFill/>
            <a:ln w="38100">
              <a:solidFill>
                <a:srgbClr val="09310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10" name="Text Box 21"/>
            <p:cNvSpPr txBox="1">
              <a:spLocks noChangeArrowheads="1"/>
            </p:cNvSpPr>
            <p:nvPr/>
          </p:nvSpPr>
          <p:spPr bwMode="auto">
            <a:xfrm>
              <a:off x="960" y="3504"/>
              <a:ext cx="32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dirty="0">
                  <a:latin typeface="Arial" charset="0"/>
                </a:rPr>
                <a:t>Н</a:t>
              </a:r>
            </a:p>
          </p:txBody>
        </p:sp>
        <p:sp>
          <p:nvSpPr>
            <p:cNvPr id="4111" name="Line 27"/>
            <p:cNvSpPr>
              <a:spLocks noChangeShapeType="1"/>
            </p:cNvSpPr>
            <p:nvPr/>
          </p:nvSpPr>
          <p:spPr bwMode="auto">
            <a:xfrm flipV="1">
              <a:off x="480" y="2544"/>
              <a:ext cx="1296" cy="1008"/>
            </a:xfrm>
            <a:prstGeom prst="line">
              <a:avLst/>
            </a:prstGeom>
            <a:noFill/>
            <a:ln w="38100">
              <a:solidFill>
                <a:srgbClr val="09310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12" name="Text Box 29"/>
            <p:cNvSpPr txBox="1">
              <a:spLocks noChangeArrowheads="1"/>
            </p:cNvSpPr>
            <p:nvPr/>
          </p:nvSpPr>
          <p:spPr bwMode="auto">
            <a:xfrm>
              <a:off x="1728" y="2208"/>
              <a:ext cx="407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dirty="0">
                  <a:latin typeface="Arial" charset="0"/>
                </a:rPr>
                <a:t>Н</a:t>
              </a:r>
              <a:r>
                <a:rPr lang="ru-RU" dirty="0">
                  <a:latin typeface="Arial" charset="0"/>
                </a:rPr>
                <a:t>1</a:t>
              </a: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3" grpId="0" build="p"/>
      <p:bldP spid="51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7" name="Rectangle 23"/>
          <p:cNvSpPr>
            <a:spLocks noGrp="1" noChangeArrowheads="1"/>
          </p:cNvSpPr>
          <p:nvPr>
            <p:ph type="title"/>
          </p:nvPr>
        </p:nvSpPr>
        <p:spPr>
          <a:xfrm>
            <a:off x="0" y="214290"/>
            <a:ext cx="8858280" cy="12763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Теорема.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Площадь треугольника равна половине произведения его основания на высоту.</a:t>
            </a:r>
          </a:p>
        </p:txBody>
      </p:sp>
      <p:sp>
        <p:nvSpPr>
          <p:cNvPr id="6194" name="Rectangle 50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4419600"/>
            <a:ext cx="8839200" cy="20574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Доказательство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   АВС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 (по трем сторонам: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СВ- общая, АВ= СД, АС= ВД)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т.е.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   АВ 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СН.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latin typeface="Ariac" pitchFamily="34" charset="0"/>
              </a:rPr>
              <a:t>						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6195" name="Rectangle 51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905000"/>
            <a:ext cx="4572000" cy="2590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  АВС; СН- высота,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АВ- основание.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Доказать: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АВ 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СН</a:t>
            </a:r>
            <a:r>
              <a:rPr lang="ru-RU" dirty="0" smtClean="0">
                <a:latin typeface="Ariac" pitchFamily="34" charset="0"/>
              </a:rPr>
              <a:t>.</a:t>
            </a:r>
          </a:p>
        </p:txBody>
      </p:sp>
      <p:sp>
        <p:nvSpPr>
          <p:cNvPr id="6169" name="AutoShape 25"/>
          <p:cNvSpPr>
            <a:spLocks noChangeArrowheads="1"/>
          </p:cNvSpPr>
          <p:nvPr/>
        </p:nvSpPr>
        <p:spPr bwMode="auto">
          <a:xfrm>
            <a:off x="457200" y="2133600"/>
            <a:ext cx="2819400" cy="1752600"/>
          </a:xfrm>
          <a:prstGeom prst="triangle">
            <a:avLst>
              <a:gd name="adj" fmla="val 35889"/>
            </a:avLst>
          </a:prstGeom>
          <a:solidFill>
            <a:srgbClr val="7DBC00"/>
          </a:solidFill>
          <a:ln w="9525">
            <a:solidFill>
              <a:srgbClr val="09310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7" name="Text Box 42"/>
          <p:cNvSpPr txBox="1">
            <a:spLocks noChangeArrowheads="1"/>
          </p:cNvSpPr>
          <p:nvPr/>
        </p:nvSpPr>
        <p:spPr bwMode="auto">
          <a:xfrm>
            <a:off x="4114800" y="1752600"/>
            <a:ext cx="3513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</a:rPr>
              <a:t>D</a:t>
            </a:r>
            <a:endParaRPr lang="ru-RU" dirty="0">
              <a:latin typeface="Arial" charset="0"/>
            </a:endParaRPr>
          </a:p>
        </p:txBody>
      </p:sp>
      <p:sp>
        <p:nvSpPr>
          <p:cNvPr id="6196" name="AutoShape 52"/>
          <p:cNvSpPr>
            <a:spLocks noChangeArrowheads="1"/>
          </p:cNvSpPr>
          <p:nvPr/>
        </p:nvSpPr>
        <p:spPr bwMode="auto">
          <a:xfrm>
            <a:off x="5486400" y="2143116"/>
            <a:ext cx="85732" cy="142884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5857884" y="5286388"/>
          <a:ext cx="285752" cy="732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Формула" r:id="rId4" imgW="152334" imgH="393529" progId="Equation.3">
                  <p:embed/>
                </p:oleObj>
              </mc:Choice>
              <mc:Fallback>
                <p:oleObj name="Формула" r:id="rId4" imgW="152334" imgH="393529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84" y="5286388"/>
                        <a:ext cx="285752" cy="7322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6500826" y="2857496"/>
          <a:ext cx="214314" cy="549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Формула" r:id="rId6" imgW="152334" imgH="393529" progId="Equation.3">
                  <p:embed/>
                </p:oleObj>
              </mc:Choice>
              <mc:Fallback>
                <p:oleObj name="Формула" r:id="rId6" imgW="152334" imgH="393529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826" y="2857496"/>
                        <a:ext cx="214314" cy="5491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3500430" y="5357826"/>
          <a:ext cx="285752" cy="732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Формула" r:id="rId7" imgW="152334" imgH="393529" progId="Equation.3">
                  <p:embed/>
                </p:oleObj>
              </mc:Choice>
              <mc:Fallback>
                <p:oleObj name="Формула" r:id="rId7" imgW="152334" imgH="393529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0" y="5357826"/>
                        <a:ext cx="285752" cy="7322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6" name="Прямая соединительная линия 45"/>
          <p:cNvCxnSpPr>
            <a:stCxn id="6169" idx="0"/>
          </p:cNvCxnSpPr>
          <p:nvPr/>
        </p:nvCxnSpPr>
        <p:spPr>
          <a:xfrm rot="16200000" flipH="1">
            <a:off x="2730017" y="872638"/>
            <a:ext cx="9516" cy="2531441"/>
          </a:xfrm>
          <a:prstGeom prst="line">
            <a:avLst/>
          </a:prstGeom>
          <a:ln w="508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2786050" y="2643182"/>
            <a:ext cx="1714512" cy="714380"/>
          </a:xfrm>
          <a:prstGeom prst="line">
            <a:avLst/>
          </a:prstGeom>
          <a:ln w="508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572741" y="2999103"/>
            <a:ext cx="1743084" cy="3111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 Box 36"/>
          <p:cNvSpPr txBox="1">
            <a:spLocks noChangeArrowheads="1"/>
          </p:cNvSpPr>
          <p:nvPr/>
        </p:nvSpPr>
        <p:spPr bwMode="auto">
          <a:xfrm>
            <a:off x="1143000" y="1752600"/>
            <a:ext cx="3513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latin typeface="Arial" charset="0"/>
              </a:rPr>
              <a:t>С</a:t>
            </a:r>
          </a:p>
        </p:txBody>
      </p:sp>
      <p:sp>
        <p:nvSpPr>
          <p:cNvPr id="52" name="Text Box 34"/>
          <p:cNvSpPr txBox="1">
            <a:spLocks noChangeArrowheads="1"/>
          </p:cNvSpPr>
          <p:nvPr/>
        </p:nvSpPr>
        <p:spPr bwMode="auto">
          <a:xfrm>
            <a:off x="228600" y="3810000"/>
            <a:ext cx="3385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latin typeface="Arial" charset="0"/>
              </a:rPr>
              <a:t>А</a:t>
            </a:r>
          </a:p>
        </p:txBody>
      </p:sp>
      <p:sp>
        <p:nvSpPr>
          <p:cNvPr id="53" name="Text Box 35"/>
          <p:cNvSpPr txBox="1">
            <a:spLocks noChangeArrowheads="1"/>
          </p:cNvSpPr>
          <p:nvPr/>
        </p:nvSpPr>
        <p:spPr bwMode="auto">
          <a:xfrm>
            <a:off x="3124200" y="3810000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Arial" charset="0"/>
              </a:rPr>
              <a:t>В</a:t>
            </a:r>
          </a:p>
        </p:txBody>
      </p:sp>
      <p:sp>
        <p:nvSpPr>
          <p:cNvPr id="54" name="Text Box 38"/>
          <p:cNvSpPr txBox="1">
            <a:spLocks noChangeArrowheads="1"/>
          </p:cNvSpPr>
          <p:nvPr/>
        </p:nvSpPr>
        <p:spPr bwMode="auto">
          <a:xfrm>
            <a:off x="1219200" y="3810000"/>
            <a:ext cx="3513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latin typeface="Arial" charset="0"/>
              </a:rPr>
              <a:t>Н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94" grpId="0" uiExpand="1" build="p"/>
      <p:bldP spid="6195" grpId="0" build="p"/>
      <p:bldP spid="619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85728"/>
            <a:ext cx="5205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Найдите площадь треугольника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428596" y="1571612"/>
            <a:ext cx="4214842" cy="3786214"/>
          </a:xfrm>
          <a:prstGeom prst="triangl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5000636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500298" y="4857760"/>
            <a:ext cx="441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357422" y="1071546"/>
            <a:ext cx="407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643438" y="4929198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</a:t>
            </a:r>
            <a:endParaRPr lang="ru-RU" sz="32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662119" y="3481229"/>
            <a:ext cx="3701505" cy="2514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57422" y="542926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7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2643174" y="350043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10</a:t>
            </a:r>
            <a:endParaRPr lang="ru-RU" sz="32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2143108" y="5214950"/>
            <a:ext cx="28575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285984" y="5072074"/>
            <a:ext cx="214314" cy="663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643438" y="2285992"/>
            <a:ext cx="22635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АС 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ВН</a:t>
            </a:r>
            <a:r>
              <a:rPr lang="ru-RU" sz="2800" dirty="0" smtClean="0">
                <a:latin typeface="Ariac" pitchFamily="34" charset="0"/>
              </a:rPr>
              <a:t>.</a:t>
            </a:r>
          </a:p>
        </p:txBody>
      </p:sp>
      <p:graphicFrame>
        <p:nvGraphicFramePr>
          <p:cNvPr id="15361" name="Object 1"/>
          <p:cNvGraphicFramePr>
            <a:graphicFrameLocks noChangeAspect="1"/>
          </p:cNvGraphicFramePr>
          <p:nvPr/>
        </p:nvGraphicFramePr>
        <p:xfrm>
          <a:off x="5143504" y="2000240"/>
          <a:ext cx="28575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Формула" r:id="rId3" imgW="152334" imgH="393529" progId="Equation.3">
                  <p:embed/>
                </p:oleObj>
              </mc:Choice>
              <mc:Fallback>
                <p:oleObj name="Формула" r:id="rId3" imgW="152334" imgH="393529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4" y="2000240"/>
                        <a:ext cx="285750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000628" y="3571876"/>
            <a:ext cx="29674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7</a:t>
            </a:r>
            <a:r>
              <a:rPr lang="ru-RU" sz="3200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10 = 35</a:t>
            </a:r>
            <a:endParaRPr lang="ru-RU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5643570" y="3429000"/>
          <a:ext cx="28575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Формула" r:id="rId5" imgW="152334" imgH="393529" progId="Equation.3">
                  <p:embed/>
                </p:oleObj>
              </mc:Choice>
              <mc:Fallback>
                <p:oleObj name="Формула" r:id="rId5" imgW="152334" imgH="39352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70" y="3429000"/>
                        <a:ext cx="285750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785786" y="1428736"/>
            <a:ext cx="3071834" cy="3500462"/>
          </a:xfrm>
          <a:prstGeom prst="triangl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71670" y="928670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786182" y="4857760"/>
            <a:ext cx="407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4786322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285728"/>
            <a:ext cx="5205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Найдите площадь треугольника</a:t>
            </a:r>
            <a:endParaRPr lang="ru-RU" sz="2800" b="1" dirty="0">
              <a:solidFill>
                <a:schemeClr val="tx2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785786" y="3500438"/>
            <a:ext cx="2428892" cy="142873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V="1">
            <a:off x="2928926" y="3429000"/>
            <a:ext cx="214314" cy="714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 flipV="1">
            <a:off x="3000364" y="3286124"/>
            <a:ext cx="142876" cy="714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16" y="3214686"/>
            <a:ext cx="441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</a:t>
            </a:r>
            <a:endParaRPr lang="ru-RU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2071670" y="500063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16</a:t>
            </a: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1000100" y="285749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13</a:t>
            </a:r>
            <a:endParaRPr lang="ru-RU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3286116" y="271462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14</a:t>
            </a:r>
            <a:endParaRPr lang="ru-RU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2357422" y="321468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12</a:t>
            </a:r>
            <a:endParaRPr lang="ru-RU" sz="32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072066" y="2428868"/>
            <a:ext cx="27238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ru-RU" sz="4000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12</a:t>
            </a:r>
            <a:endParaRPr lang="ru-RU" sz="4000" dirty="0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5857884" y="2357430"/>
          <a:ext cx="285750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" name="Формула" r:id="rId3" imgW="152334" imgH="393529" progId="Equation.3">
                  <p:embed/>
                </p:oleObj>
              </mc:Choice>
              <mc:Fallback>
                <p:oleObj name="Формула" r:id="rId3" imgW="152334" imgH="393529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84" y="2357430"/>
                        <a:ext cx="285750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0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Следствие 1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3357554" y="2214554"/>
            <a:ext cx="5943600" cy="3124200"/>
          </a:xfrm>
        </p:spPr>
        <p:txBody>
          <a:bodyPr/>
          <a:lstStyle/>
          <a:p>
            <a:pPr indent="19050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АВС- прямоугольный </a:t>
            </a:r>
          </a:p>
          <a:p>
            <a:pPr indent="19050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ВС- гипотенуза,</a:t>
            </a:r>
          </a:p>
          <a:p>
            <a:pPr indent="190500" eaLnBrk="1" hangingPunct="1">
              <a:buFont typeface="Wingdings" pitchFamily="2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АВ и АС- катеты.</a:t>
            </a:r>
          </a:p>
          <a:p>
            <a:pPr indent="190500" eaLnBrk="1" hangingPunct="1">
              <a:buFont typeface="Wingdings" pitchFamily="2" charset="2"/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=   АВ </a:t>
            </a:r>
            <a:r>
              <a:rPr lang="ru-RU" sz="3200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АС.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sz="half" idx="2"/>
          </p:nvPr>
        </p:nvSpPr>
        <p:spPr>
          <a:xfrm>
            <a:off x="2428860" y="142852"/>
            <a:ext cx="6610341" cy="1252538"/>
          </a:xfrm>
        </p:spPr>
        <p:txBody>
          <a:bodyPr>
            <a:noAutofit/>
          </a:bodyPr>
          <a:lstStyle/>
          <a:p>
            <a:pPr indent="190500" eaLnBrk="1" hangingPunct="1"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Площадь прямоугольного треугольника равна половине произведения его катетов.</a:t>
            </a:r>
          </a:p>
          <a:p>
            <a:pPr indent="190500" eaLnBrk="1" hangingPunct="1">
              <a:buNone/>
            </a:pPr>
            <a:endParaRPr lang="ru-RU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642910" y="1285860"/>
            <a:ext cx="2484438" cy="3189288"/>
            <a:chOff x="672" y="1728"/>
            <a:chExt cx="1565" cy="2009"/>
          </a:xfrm>
          <a:noFill/>
        </p:grpSpPr>
        <p:sp>
          <p:nvSpPr>
            <p:cNvPr id="6154" name="AutoShape 15"/>
            <p:cNvSpPr>
              <a:spLocks noChangeArrowheads="1"/>
            </p:cNvSpPr>
            <p:nvPr/>
          </p:nvSpPr>
          <p:spPr bwMode="auto">
            <a:xfrm>
              <a:off x="912" y="2016"/>
              <a:ext cx="1152" cy="1584"/>
            </a:xfrm>
            <a:prstGeom prst="rtTriangle">
              <a:avLst/>
            </a:prstGeom>
            <a:grpFill/>
            <a:ln w="28575">
              <a:solidFill>
                <a:srgbClr val="09310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5" name="Rectangle 16"/>
            <p:cNvSpPr>
              <a:spLocks noChangeArrowheads="1"/>
            </p:cNvSpPr>
            <p:nvPr/>
          </p:nvSpPr>
          <p:spPr bwMode="auto">
            <a:xfrm>
              <a:off x="912" y="3456"/>
              <a:ext cx="144" cy="144"/>
            </a:xfrm>
            <a:prstGeom prst="rect">
              <a:avLst/>
            </a:prstGeom>
            <a:grpFill/>
            <a:ln w="19050">
              <a:solidFill>
                <a:srgbClr val="09310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6" name="Text Box 18"/>
            <p:cNvSpPr txBox="1">
              <a:spLocks noChangeArrowheads="1"/>
            </p:cNvSpPr>
            <p:nvPr/>
          </p:nvSpPr>
          <p:spPr bwMode="auto">
            <a:xfrm>
              <a:off x="672" y="3504"/>
              <a:ext cx="213" cy="23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>
                  <a:latin typeface="Arial" charset="0"/>
                </a:rPr>
                <a:t>А</a:t>
              </a:r>
            </a:p>
          </p:txBody>
        </p:sp>
        <p:sp>
          <p:nvSpPr>
            <p:cNvPr id="6157" name="Text Box 19"/>
            <p:cNvSpPr txBox="1">
              <a:spLocks noChangeArrowheads="1"/>
            </p:cNvSpPr>
            <p:nvPr/>
          </p:nvSpPr>
          <p:spPr bwMode="auto">
            <a:xfrm>
              <a:off x="816" y="1728"/>
              <a:ext cx="213" cy="23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>
                  <a:latin typeface="Arial" charset="0"/>
                </a:rPr>
                <a:t>В</a:t>
              </a:r>
            </a:p>
          </p:txBody>
        </p:sp>
        <p:sp>
          <p:nvSpPr>
            <p:cNvPr id="6158" name="Text Box 20"/>
            <p:cNvSpPr txBox="1">
              <a:spLocks noChangeArrowheads="1"/>
            </p:cNvSpPr>
            <p:nvPr/>
          </p:nvSpPr>
          <p:spPr bwMode="auto">
            <a:xfrm>
              <a:off x="2016" y="3504"/>
              <a:ext cx="221" cy="23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>
                  <a:latin typeface="Arial" charset="0"/>
                </a:rPr>
                <a:t>С</a:t>
              </a:r>
            </a:p>
          </p:txBody>
        </p:sp>
      </p:grpSp>
      <p:sp>
        <p:nvSpPr>
          <p:cNvPr id="7189" name="AutoShape 21"/>
          <p:cNvSpPr>
            <a:spLocks noChangeArrowheads="1"/>
          </p:cNvSpPr>
          <p:nvPr/>
        </p:nvSpPr>
        <p:spPr bwMode="auto">
          <a:xfrm>
            <a:off x="3929058" y="2500306"/>
            <a:ext cx="142876" cy="1571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4929190" y="3857628"/>
          <a:ext cx="285752" cy="732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Формула" r:id="rId4" imgW="152334" imgH="393529" progId="Equation.3">
                  <p:embed/>
                </p:oleObj>
              </mc:Choice>
              <mc:Fallback>
                <p:oleObj name="Формула" r:id="rId4" imgW="152334" imgH="393529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90" y="3857628"/>
                        <a:ext cx="285752" cy="7322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/>
          <p:cNvSpPr/>
          <p:nvPr/>
        </p:nvSpPr>
        <p:spPr>
          <a:xfrm>
            <a:off x="1285852" y="1857364"/>
            <a:ext cx="2643206" cy="3643338"/>
          </a:xfrm>
          <a:prstGeom prst="rtTriangl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85852" y="5072074"/>
            <a:ext cx="428628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1500166" y="5286388"/>
            <a:ext cx="428628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00100" y="1214422"/>
            <a:ext cx="6671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/>
              <a:t>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910" y="4929198"/>
            <a:ext cx="5116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А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4000496" y="4857760"/>
            <a:ext cx="4908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К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571472" y="285728"/>
            <a:ext cx="5205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Найдите площадь треугольника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72066" y="2428868"/>
            <a:ext cx="24673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4000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8</a:t>
            </a:r>
            <a:endParaRPr lang="ru-RU" sz="4000" dirty="0"/>
          </a:p>
        </p:txBody>
      </p:sp>
      <p:graphicFrame>
        <p:nvGraphicFramePr>
          <p:cNvPr id="14337" name="Object 1"/>
          <p:cNvGraphicFramePr>
            <a:graphicFrameLocks noChangeAspect="1"/>
          </p:cNvGraphicFramePr>
          <p:nvPr/>
        </p:nvGraphicFramePr>
        <p:xfrm>
          <a:off x="5857875" y="2357438"/>
          <a:ext cx="285750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Формула" r:id="rId3" imgW="152334" imgH="393529" progId="Equation.3">
                  <p:embed/>
                </p:oleObj>
              </mc:Choice>
              <mc:Fallback>
                <p:oleObj name="Формула" r:id="rId3" imgW="152334" imgH="393529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75" y="2357438"/>
                        <a:ext cx="285750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357422" y="5500702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8</a:t>
            </a:r>
            <a:endParaRPr lang="ru-RU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571472" y="3143248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15</a:t>
            </a:r>
            <a:endParaRPr lang="ru-RU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2571736" y="3143248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17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4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Следствие 2.</a:t>
            </a:r>
          </a:p>
        </p:txBody>
      </p:sp>
      <p:sp>
        <p:nvSpPr>
          <p:cNvPr id="8205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2071670" y="142852"/>
            <a:ext cx="6929486" cy="1143000"/>
          </a:xfrm>
        </p:spPr>
        <p:txBody>
          <a:bodyPr>
            <a:noAutofit/>
          </a:bodyPr>
          <a:lstStyle/>
          <a:p>
            <a:pPr indent="98425" eaLnBrk="1" hangingPunct="1">
              <a:buFont typeface="Wingdings" pitchFamily="2" charset="2"/>
              <a:buNone/>
            </a:pP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Если высоты двух треугольников равны, то их площади относятся как основания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206" name="Rectangle 14"/>
          <p:cNvSpPr>
            <a:spLocks noGrp="1" noChangeArrowheads="1"/>
          </p:cNvSpPr>
          <p:nvPr>
            <p:ph type="body" sz="half" idx="2"/>
          </p:nvPr>
        </p:nvSpPr>
        <p:spPr>
          <a:xfrm>
            <a:off x="4357686" y="2643182"/>
            <a:ext cx="3836988" cy="2819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600" dirty="0" smtClean="0"/>
              <a:t>ВН= В</a:t>
            </a:r>
            <a:r>
              <a:rPr lang="ru-RU" baseline="-25000" dirty="0" smtClean="0"/>
              <a:t>1</a:t>
            </a:r>
            <a:r>
              <a:rPr lang="ru-RU" sz="3600" dirty="0" smtClean="0"/>
              <a:t>Н</a:t>
            </a:r>
            <a:r>
              <a:rPr lang="ru-RU" baseline="-25000" dirty="0" smtClean="0"/>
              <a:t>1</a:t>
            </a:r>
          </a:p>
          <a:p>
            <a:pPr eaLnBrk="1" hangingPunct="1">
              <a:buFont typeface="Wingdings" pitchFamily="2" charset="2"/>
              <a:buNone/>
            </a:pPr>
            <a:endParaRPr lang="ru-RU" sz="3600" dirty="0" smtClean="0"/>
          </a:p>
          <a:p>
            <a:pPr eaLnBrk="1" hangingPunct="1">
              <a:buFont typeface="Wingdings" pitchFamily="2" charset="2"/>
              <a:buNone/>
            </a:pPr>
            <a:endParaRPr lang="ru-RU" sz="3600" dirty="0" smtClean="0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 rot="-1815459">
            <a:off x="0" y="2895600"/>
            <a:ext cx="3124200" cy="1066800"/>
          </a:xfrm>
          <a:prstGeom prst="triangle">
            <a:avLst>
              <a:gd name="adj" fmla="val 37449"/>
            </a:avLst>
          </a:prstGeom>
          <a:noFill/>
          <a:ln w="28575">
            <a:solidFill>
              <a:srgbClr val="09310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 rot="1078344">
            <a:off x="838200" y="4648200"/>
            <a:ext cx="3124200" cy="1066800"/>
          </a:xfrm>
          <a:prstGeom prst="triangle">
            <a:avLst>
              <a:gd name="adj" fmla="val 36991"/>
            </a:avLst>
          </a:prstGeom>
          <a:noFill/>
          <a:ln w="28575">
            <a:solidFill>
              <a:srgbClr val="09310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228600" y="2743200"/>
            <a:ext cx="3203575" cy="2198688"/>
            <a:chOff x="144" y="1728"/>
            <a:chExt cx="2018" cy="1385"/>
          </a:xfrm>
        </p:grpSpPr>
        <p:sp>
          <p:nvSpPr>
            <p:cNvPr id="7186" name="Line 18"/>
            <p:cNvSpPr>
              <a:spLocks noChangeShapeType="1"/>
            </p:cNvSpPr>
            <p:nvPr/>
          </p:nvSpPr>
          <p:spPr bwMode="auto">
            <a:xfrm>
              <a:off x="576" y="1968"/>
              <a:ext cx="384" cy="576"/>
            </a:xfrm>
            <a:prstGeom prst="line">
              <a:avLst/>
            </a:prstGeom>
            <a:noFill/>
            <a:ln w="28575">
              <a:solidFill>
                <a:srgbClr val="09310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87" name="Rectangle 22"/>
            <p:cNvSpPr>
              <a:spLocks noChangeArrowheads="1"/>
            </p:cNvSpPr>
            <p:nvPr/>
          </p:nvSpPr>
          <p:spPr bwMode="auto">
            <a:xfrm rot="-1876549">
              <a:off x="921" y="2374"/>
              <a:ext cx="144" cy="144"/>
            </a:xfrm>
            <a:prstGeom prst="rect">
              <a:avLst/>
            </a:prstGeom>
            <a:noFill/>
            <a:ln w="19050">
              <a:solidFill>
                <a:srgbClr val="09310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8" name="Text Box 27"/>
            <p:cNvSpPr txBox="1">
              <a:spLocks noChangeArrowheads="1"/>
            </p:cNvSpPr>
            <p:nvPr/>
          </p:nvSpPr>
          <p:spPr bwMode="auto">
            <a:xfrm>
              <a:off x="144" y="2880"/>
              <a:ext cx="20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/>
                <a:t>А</a:t>
              </a:r>
            </a:p>
          </p:txBody>
        </p:sp>
        <p:sp>
          <p:nvSpPr>
            <p:cNvPr id="7189" name="Text Box 28"/>
            <p:cNvSpPr txBox="1">
              <a:spLocks noChangeArrowheads="1"/>
            </p:cNvSpPr>
            <p:nvPr/>
          </p:nvSpPr>
          <p:spPr bwMode="auto">
            <a:xfrm>
              <a:off x="432" y="1728"/>
              <a:ext cx="19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/>
                <a:t>В</a:t>
              </a:r>
            </a:p>
          </p:txBody>
        </p:sp>
        <p:sp>
          <p:nvSpPr>
            <p:cNvPr id="7190" name="Text Box 29"/>
            <p:cNvSpPr txBox="1">
              <a:spLocks noChangeArrowheads="1"/>
            </p:cNvSpPr>
            <p:nvPr/>
          </p:nvSpPr>
          <p:spPr bwMode="auto">
            <a:xfrm>
              <a:off x="1968" y="1728"/>
              <a:ext cx="19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/>
                <a:t>С</a:t>
              </a:r>
            </a:p>
          </p:txBody>
        </p:sp>
        <p:sp>
          <p:nvSpPr>
            <p:cNvPr id="7191" name="Text Box 30"/>
            <p:cNvSpPr txBox="1">
              <a:spLocks noChangeArrowheads="1"/>
            </p:cNvSpPr>
            <p:nvPr/>
          </p:nvSpPr>
          <p:spPr bwMode="auto">
            <a:xfrm>
              <a:off x="912" y="2496"/>
              <a:ext cx="20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/>
                <a:t>Н</a:t>
              </a:r>
            </a:p>
          </p:txBody>
        </p:sp>
        <p:sp>
          <p:nvSpPr>
            <p:cNvPr id="7192" name="Rectangle 32"/>
            <p:cNvSpPr>
              <a:spLocks noChangeArrowheads="1"/>
            </p:cNvSpPr>
            <p:nvPr/>
          </p:nvSpPr>
          <p:spPr bwMode="auto">
            <a:xfrm>
              <a:off x="528" y="2256"/>
              <a:ext cx="24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i="0">
                  <a:solidFill>
                    <a:schemeClr val="accent2"/>
                  </a:solidFill>
                </a:rPr>
                <a:t>S</a:t>
              </a:r>
              <a:endParaRPr lang="ru-RU" i="0">
                <a:solidFill>
                  <a:schemeClr val="accent2"/>
                </a:solidFill>
              </a:endParaRPr>
            </a:p>
          </p:txBody>
        </p:sp>
      </p:grp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381000" y="4114800"/>
            <a:ext cx="3671888" cy="2198688"/>
            <a:chOff x="240" y="2592"/>
            <a:chExt cx="2313" cy="1385"/>
          </a:xfrm>
        </p:grpSpPr>
        <p:sp>
          <p:nvSpPr>
            <p:cNvPr id="7180" name="Text Box 24"/>
            <p:cNvSpPr txBox="1">
              <a:spLocks noChangeArrowheads="1"/>
            </p:cNvSpPr>
            <p:nvPr/>
          </p:nvSpPr>
          <p:spPr bwMode="auto">
            <a:xfrm>
              <a:off x="240" y="3168"/>
              <a:ext cx="25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/>
                <a:t>А</a:t>
              </a:r>
              <a:r>
                <a:rPr lang="ru-RU" sz="2000" baseline="-25000" dirty="0"/>
                <a:t>1</a:t>
              </a:r>
            </a:p>
          </p:txBody>
        </p:sp>
        <p:sp>
          <p:nvSpPr>
            <p:cNvPr id="7181" name="Text Box 25"/>
            <p:cNvSpPr txBox="1">
              <a:spLocks noChangeArrowheads="1"/>
            </p:cNvSpPr>
            <p:nvPr/>
          </p:nvSpPr>
          <p:spPr bwMode="auto">
            <a:xfrm>
              <a:off x="1344" y="2592"/>
              <a:ext cx="25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/>
                <a:t>В</a:t>
              </a:r>
              <a:r>
                <a:rPr lang="ru-RU" sz="2000" baseline="-25000" dirty="0"/>
                <a:t>1</a:t>
              </a:r>
            </a:p>
          </p:txBody>
        </p:sp>
        <p:sp>
          <p:nvSpPr>
            <p:cNvPr id="7182" name="Text Box 26"/>
            <p:cNvSpPr txBox="1">
              <a:spLocks noChangeArrowheads="1"/>
            </p:cNvSpPr>
            <p:nvPr/>
          </p:nvSpPr>
          <p:spPr bwMode="auto">
            <a:xfrm>
              <a:off x="2304" y="3744"/>
              <a:ext cx="24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/>
                <a:t>С</a:t>
              </a:r>
              <a:r>
                <a:rPr lang="ru-RU" sz="2000" baseline="-25000" dirty="0"/>
                <a:t>1</a:t>
              </a:r>
            </a:p>
          </p:txBody>
        </p:sp>
        <p:sp>
          <p:nvSpPr>
            <p:cNvPr id="7183" name="Text Box 31"/>
            <p:cNvSpPr txBox="1">
              <a:spLocks noChangeArrowheads="1"/>
            </p:cNvSpPr>
            <p:nvPr/>
          </p:nvSpPr>
          <p:spPr bwMode="auto">
            <a:xfrm>
              <a:off x="960" y="3456"/>
              <a:ext cx="26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/>
                <a:t>Н</a:t>
              </a:r>
              <a:r>
                <a:rPr lang="ru-RU" sz="2000" baseline="-25000" dirty="0"/>
                <a:t>1</a:t>
              </a:r>
            </a:p>
          </p:txBody>
        </p:sp>
        <p:sp>
          <p:nvSpPr>
            <p:cNvPr id="7184" name="Rectangle 33"/>
            <p:cNvSpPr>
              <a:spLocks noChangeArrowheads="1"/>
            </p:cNvSpPr>
            <p:nvPr/>
          </p:nvSpPr>
          <p:spPr bwMode="auto">
            <a:xfrm>
              <a:off x="816" y="3072"/>
              <a:ext cx="4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i="0" dirty="0">
                  <a:solidFill>
                    <a:schemeClr val="accent2"/>
                  </a:solidFill>
                </a:rPr>
                <a:t>S</a:t>
              </a:r>
              <a:r>
                <a:rPr lang="ru-RU" sz="2000" i="0" baseline="-25000" dirty="0">
                  <a:solidFill>
                    <a:schemeClr val="accent2"/>
                  </a:solidFill>
                </a:rPr>
                <a:t>1</a:t>
              </a:r>
            </a:p>
          </p:txBody>
        </p:sp>
        <p:sp>
          <p:nvSpPr>
            <p:cNvPr id="7185" name="Line 37"/>
            <p:cNvSpPr>
              <a:spLocks noChangeShapeType="1"/>
            </p:cNvSpPr>
            <p:nvPr/>
          </p:nvSpPr>
          <p:spPr bwMode="auto">
            <a:xfrm flipH="1">
              <a:off x="1152" y="2880"/>
              <a:ext cx="221" cy="67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" name="Rectangle 22"/>
          <p:cNvSpPr>
            <a:spLocks noChangeArrowheads="1"/>
          </p:cNvSpPr>
          <p:nvPr/>
        </p:nvSpPr>
        <p:spPr bwMode="auto">
          <a:xfrm rot="1077694">
            <a:off x="1883539" y="5389944"/>
            <a:ext cx="241162" cy="207920"/>
          </a:xfrm>
          <a:prstGeom prst="rect">
            <a:avLst/>
          </a:prstGeom>
          <a:noFill/>
          <a:ln w="19050">
            <a:solidFill>
              <a:srgbClr val="09310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4481513" y="3357563"/>
          <a:ext cx="1895475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2" name="Формула" r:id="rId4" imgW="634680" imgH="431640" progId="Equation.3">
                  <p:embed/>
                </p:oleObj>
              </mc:Choice>
              <mc:Fallback>
                <p:oleObj name="Формула" r:id="rId4" imgW="634680" imgH="4316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1513" y="3357563"/>
                        <a:ext cx="1895475" cy="1285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4" grpId="0"/>
      <p:bldP spid="8205" grpId="0" build="p"/>
      <p:bldP spid="8206" grpId="0" build="p"/>
      <p:bldP spid="8207" grpId="0" animBg="1"/>
      <p:bldP spid="820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6" name="Rectangle 12"/>
          <p:cNvSpPr>
            <a:spLocks noGrp="1" noChangeArrowheads="1"/>
          </p:cNvSpPr>
          <p:nvPr>
            <p:ph type="title"/>
          </p:nvPr>
        </p:nvSpPr>
        <p:spPr>
          <a:xfrm>
            <a:off x="142844" y="0"/>
            <a:ext cx="8839200" cy="1276350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2400" b="1" dirty="0" smtClean="0">
                <a:latin typeface="Arial Narrow" pitchFamily="34" charset="0"/>
              </a:rPr>
              <a:t>Теорема.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Если угол одного треугольника равен углу другого треугольника, то площади этих треугольников относятся как произведения сторон, заключающих равные углы.</a:t>
            </a:r>
          </a:p>
        </p:txBody>
      </p:sp>
      <p:sp>
        <p:nvSpPr>
          <p:cNvPr id="1127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886200" y="2057400"/>
            <a:ext cx="5257800" cy="2728922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Дано:    АВС и     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А=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&lt;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ru-RU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Доказать: </a:t>
            </a:r>
          </a:p>
          <a:p>
            <a:pPr eaLnBrk="1" hangingPunct="1">
              <a:buFont typeface="Wingdings" pitchFamily="2" charset="2"/>
              <a:buNone/>
            </a:pP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Доказательство: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Наложим      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   АВС,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АВС и    АВ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имеют  общую высоту СН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  <a:p>
            <a:pPr eaLnBrk="1" hangingPunct="1">
              <a:buFont typeface="Wingdings" pitchFamily="2" charset="2"/>
              <a:buNone/>
            </a:pP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99" name="AutoShape 35"/>
          <p:cNvSpPr>
            <a:spLocks noChangeArrowheads="1"/>
          </p:cNvSpPr>
          <p:nvPr/>
        </p:nvSpPr>
        <p:spPr bwMode="auto">
          <a:xfrm>
            <a:off x="228600" y="2209800"/>
            <a:ext cx="2514600" cy="762000"/>
          </a:xfrm>
          <a:prstGeom prst="triangle">
            <a:avLst>
              <a:gd name="adj" fmla="val 28282"/>
            </a:avLst>
          </a:prstGeom>
          <a:solidFill>
            <a:schemeClr val="accent3"/>
          </a:solidFill>
          <a:ln w="2857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02" name="AutoShape 38"/>
          <p:cNvSpPr>
            <a:spLocks noChangeArrowheads="1"/>
          </p:cNvSpPr>
          <p:nvPr/>
        </p:nvSpPr>
        <p:spPr bwMode="auto">
          <a:xfrm rot="8413081">
            <a:off x="1752600" y="3048000"/>
            <a:ext cx="2438400" cy="990600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 w="2857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Arc 40"/>
          <p:cNvSpPr>
            <a:spLocks/>
          </p:cNvSpPr>
          <p:nvPr/>
        </p:nvSpPr>
        <p:spPr bwMode="auto">
          <a:xfrm>
            <a:off x="357158" y="2857496"/>
            <a:ext cx="142876" cy="214314"/>
          </a:xfrm>
          <a:custGeom>
            <a:avLst/>
            <a:gdLst>
              <a:gd name="T0" fmla="*/ 0 w 17972"/>
              <a:gd name="T1" fmla="*/ 0 h 21600"/>
              <a:gd name="T2" fmla="*/ 127000 w 17972"/>
              <a:gd name="T3" fmla="*/ 67860 h 21600"/>
              <a:gd name="T4" fmla="*/ 0 w 17972"/>
              <a:gd name="T5" fmla="*/ 1524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7972" h="21600" fill="none" extrusionOk="0">
                <a:moveTo>
                  <a:pt x="-1" y="0"/>
                </a:moveTo>
                <a:cubicBezTo>
                  <a:pt x="7221" y="0"/>
                  <a:pt x="13965" y="3609"/>
                  <a:pt x="17971" y="9618"/>
                </a:cubicBezTo>
              </a:path>
              <a:path w="17972" h="21600" stroke="0" extrusionOk="0">
                <a:moveTo>
                  <a:pt x="-1" y="0"/>
                </a:moveTo>
                <a:cubicBezTo>
                  <a:pt x="7221" y="0"/>
                  <a:pt x="13965" y="3609"/>
                  <a:pt x="17971" y="9618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19050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62"/>
          <p:cNvGrpSpPr>
            <a:grpSpLocks/>
          </p:cNvGrpSpPr>
          <p:nvPr/>
        </p:nvGrpSpPr>
        <p:grpSpPr bwMode="auto">
          <a:xfrm>
            <a:off x="0" y="1752600"/>
            <a:ext cx="3538538" cy="2641601"/>
            <a:chOff x="0" y="1104"/>
            <a:chExt cx="2229" cy="1664"/>
          </a:xfrm>
        </p:grpSpPr>
        <p:sp>
          <p:nvSpPr>
            <p:cNvPr id="8234" name="Text Box 18"/>
            <p:cNvSpPr txBox="1">
              <a:spLocks noChangeArrowheads="1"/>
            </p:cNvSpPr>
            <p:nvPr/>
          </p:nvSpPr>
          <p:spPr bwMode="auto">
            <a:xfrm>
              <a:off x="0" y="1776"/>
              <a:ext cx="26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/>
                <a:t>А</a:t>
              </a:r>
            </a:p>
          </p:txBody>
        </p:sp>
        <p:sp>
          <p:nvSpPr>
            <p:cNvPr id="8235" name="Text Box 19"/>
            <p:cNvSpPr txBox="1">
              <a:spLocks noChangeArrowheads="1"/>
            </p:cNvSpPr>
            <p:nvPr/>
          </p:nvSpPr>
          <p:spPr bwMode="auto">
            <a:xfrm>
              <a:off x="1632" y="1584"/>
              <a:ext cx="25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/>
                <a:t>В</a:t>
              </a:r>
            </a:p>
          </p:txBody>
        </p:sp>
        <p:sp>
          <p:nvSpPr>
            <p:cNvPr id="8236" name="Text Box 20"/>
            <p:cNvSpPr txBox="1">
              <a:spLocks noChangeArrowheads="1"/>
            </p:cNvSpPr>
            <p:nvPr/>
          </p:nvSpPr>
          <p:spPr bwMode="auto">
            <a:xfrm>
              <a:off x="336" y="1104"/>
              <a:ext cx="25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/>
                <a:t>С</a:t>
              </a:r>
            </a:p>
          </p:txBody>
        </p:sp>
        <p:sp>
          <p:nvSpPr>
            <p:cNvPr id="8237" name="Text Box 21"/>
            <p:cNvSpPr txBox="1">
              <a:spLocks noChangeArrowheads="1"/>
            </p:cNvSpPr>
            <p:nvPr/>
          </p:nvSpPr>
          <p:spPr bwMode="auto">
            <a:xfrm>
              <a:off x="816" y="2160"/>
              <a:ext cx="320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/>
                <a:t>А</a:t>
              </a:r>
              <a:r>
                <a:rPr lang="ru-RU" sz="2000" baseline="-25000" dirty="0"/>
                <a:t>1</a:t>
              </a:r>
            </a:p>
          </p:txBody>
        </p:sp>
        <p:sp>
          <p:nvSpPr>
            <p:cNvPr id="8238" name="Text Box 22"/>
            <p:cNvSpPr txBox="1">
              <a:spLocks noChangeArrowheads="1"/>
            </p:cNvSpPr>
            <p:nvPr/>
          </p:nvSpPr>
          <p:spPr bwMode="auto">
            <a:xfrm>
              <a:off x="1776" y="2400"/>
              <a:ext cx="311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/>
                <a:t>В</a:t>
              </a:r>
              <a:r>
                <a:rPr lang="ru-RU" sz="2000" baseline="-25000" dirty="0"/>
                <a:t>1</a:t>
              </a:r>
            </a:p>
          </p:txBody>
        </p:sp>
        <p:sp>
          <p:nvSpPr>
            <p:cNvPr id="8239" name="Text Box 23"/>
            <p:cNvSpPr txBox="1">
              <a:spLocks noChangeArrowheads="1"/>
            </p:cNvSpPr>
            <p:nvPr/>
          </p:nvSpPr>
          <p:spPr bwMode="auto">
            <a:xfrm>
              <a:off x="1920" y="1200"/>
              <a:ext cx="30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/>
                <a:t>С</a:t>
              </a:r>
              <a:r>
                <a:rPr lang="ru-RU" sz="2000" baseline="-25000" dirty="0"/>
                <a:t>1</a:t>
              </a:r>
            </a:p>
          </p:txBody>
        </p:sp>
        <p:sp>
          <p:nvSpPr>
            <p:cNvPr id="8240" name="Rectangle 39"/>
            <p:cNvSpPr>
              <a:spLocks noChangeArrowheads="1"/>
            </p:cNvSpPr>
            <p:nvPr/>
          </p:nvSpPr>
          <p:spPr bwMode="auto">
            <a:xfrm>
              <a:off x="576" y="1505"/>
              <a:ext cx="2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chemeClr val="accent2"/>
                  </a:solidFill>
                </a:rPr>
                <a:t>S</a:t>
              </a:r>
              <a:endParaRPr lang="ru-RU" sz="3200">
                <a:solidFill>
                  <a:schemeClr val="accent2"/>
                </a:solidFill>
              </a:endParaRPr>
            </a:p>
          </p:txBody>
        </p:sp>
        <p:sp>
          <p:nvSpPr>
            <p:cNvPr id="8241" name="Rectangle 41"/>
            <p:cNvSpPr>
              <a:spLocks noChangeArrowheads="1"/>
            </p:cNvSpPr>
            <p:nvPr/>
          </p:nvSpPr>
          <p:spPr bwMode="auto">
            <a:xfrm>
              <a:off x="1632" y="2016"/>
              <a:ext cx="290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accent2"/>
                  </a:solidFill>
                </a:rPr>
                <a:t>S</a:t>
              </a:r>
              <a:r>
                <a:rPr lang="ru-RU" sz="2000" baseline="-25000" dirty="0">
                  <a:solidFill>
                    <a:schemeClr val="accent2"/>
                  </a:solidFill>
                </a:rPr>
                <a:t>1</a:t>
              </a:r>
            </a:p>
          </p:txBody>
        </p:sp>
      </p:grpSp>
      <p:grpSp>
        <p:nvGrpSpPr>
          <p:cNvPr id="4" name="Group 63"/>
          <p:cNvGrpSpPr>
            <a:grpSpLocks/>
          </p:cNvGrpSpPr>
          <p:nvPr/>
        </p:nvGrpSpPr>
        <p:grpSpPr bwMode="auto">
          <a:xfrm>
            <a:off x="381000" y="5029200"/>
            <a:ext cx="2514600" cy="990600"/>
            <a:chOff x="240" y="3168"/>
            <a:chExt cx="1584" cy="624"/>
          </a:xfrm>
        </p:grpSpPr>
        <p:sp>
          <p:nvSpPr>
            <p:cNvPr id="8232" name="AutoShape 42"/>
            <p:cNvSpPr>
              <a:spLocks noChangeArrowheads="1"/>
            </p:cNvSpPr>
            <p:nvPr/>
          </p:nvSpPr>
          <p:spPr bwMode="auto">
            <a:xfrm>
              <a:off x="240" y="3264"/>
              <a:ext cx="1584" cy="480"/>
            </a:xfrm>
            <a:prstGeom prst="triangle">
              <a:avLst>
                <a:gd name="adj" fmla="val 37880"/>
              </a:avLst>
            </a:prstGeom>
            <a:solidFill>
              <a:schemeClr val="accent3"/>
            </a:solidFill>
            <a:ln w="2857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3" name="AutoShape 43"/>
            <p:cNvSpPr>
              <a:spLocks noChangeArrowheads="1"/>
            </p:cNvSpPr>
            <p:nvPr/>
          </p:nvSpPr>
          <p:spPr bwMode="auto">
            <a:xfrm rot="8401999">
              <a:off x="288" y="3168"/>
              <a:ext cx="1536" cy="624"/>
            </a:xfrm>
            <a:prstGeom prst="triangle">
              <a:avLst>
                <a:gd name="adj" fmla="val 51968"/>
              </a:avLst>
            </a:prstGeom>
            <a:noFill/>
            <a:ln w="28575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204" name="Arc 44"/>
          <p:cNvSpPr>
            <a:spLocks/>
          </p:cNvSpPr>
          <p:nvPr/>
        </p:nvSpPr>
        <p:spPr bwMode="auto">
          <a:xfrm rot="16200000" flipV="1">
            <a:off x="1943100" y="3771900"/>
            <a:ext cx="228600" cy="152400"/>
          </a:xfrm>
          <a:custGeom>
            <a:avLst/>
            <a:gdLst>
              <a:gd name="T0" fmla="*/ 0 w 21600"/>
              <a:gd name="T1" fmla="*/ 0 h 21600"/>
              <a:gd name="T2" fmla="*/ 228600 w 21600"/>
              <a:gd name="T3" fmla="*/ 152400 h 21600"/>
              <a:gd name="T4" fmla="*/ 0 w 21600"/>
              <a:gd name="T5" fmla="*/ 1524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19050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" name="Group 64"/>
          <p:cNvGrpSpPr>
            <a:grpSpLocks/>
          </p:cNvGrpSpPr>
          <p:nvPr/>
        </p:nvGrpSpPr>
        <p:grpSpPr bwMode="auto">
          <a:xfrm>
            <a:off x="685800" y="5105400"/>
            <a:ext cx="1295400" cy="838200"/>
            <a:chOff x="432" y="3216"/>
            <a:chExt cx="816" cy="528"/>
          </a:xfrm>
        </p:grpSpPr>
        <p:sp>
          <p:nvSpPr>
            <p:cNvPr id="8226" name="Line 46"/>
            <p:cNvSpPr>
              <a:spLocks noChangeShapeType="1"/>
            </p:cNvSpPr>
            <p:nvPr/>
          </p:nvSpPr>
          <p:spPr bwMode="auto">
            <a:xfrm flipH="1" flipV="1">
              <a:off x="864" y="3216"/>
              <a:ext cx="384" cy="52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7" name="Line 48"/>
            <p:cNvSpPr>
              <a:spLocks noChangeShapeType="1"/>
            </p:cNvSpPr>
            <p:nvPr/>
          </p:nvSpPr>
          <p:spPr bwMode="auto">
            <a:xfrm flipV="1">
              <a:off x="864" y="3312"/>
              <a:ext cx="96" cy="96"/>
            </a:xfrm>
            <a:prstGeom prst="line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9" name="Line 50"/>
            <p:cNvSpPr>
              <a:spLocks noChangeShapeType="1"/>
            </p:cNvSpPr>
            <p:nvPr/>
          </p:nvSpPr>
          <p:spPr bwMode="auto">
            <a:xfrm>
              <a:off x="816" y="3264"/>
              <a:ext cx="0" cy="48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0" name="Line 52"/>
            <p:cNvSpPr>
              <a:spLocks noChangeShapeType="1"/>
            </p:cNvSpPr>
            <p:nvPr/>
          </p:nvSpPr>
          <p:spPr bwMode="auto">
            <a:xfrm>
              <a:off x="720" y="3648"/>
              <a:ext cx="96" cy="0"/>
            </a:xfrm>
            <a:prstGeom prst="line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1" name="Arc 53"/>
            <p:cNvSpPr>
              <a:spLocks/>
            </p:cNvSpPr>
            <p:nvPr/>
          </p:nvSpPr>
          <p:spPr bwMode="auto">
            <a:xfrm rot="16200000" flipV="1">
              <a:off x="408" y="3624"/>
              <a:ext cx="144" cy="96"/>
            </a:xfrm>
            <a:custGeom>
              <a:avLst/>
              <a:gdLst>
                <a:gd name="T0" fmla="*/ 0 w 21600"/>
                <a:gd name="T1" fmla="*/ 0 h 21600"/>
                <a:gd name="T2" fmla="*/ 144 w 21600"/>
                <a:gd name="T3" fmla="*/ 96 h 21600"/>
                <a:gd name="T4" fmla="*/ 0 w 21600"/>
                <a:gd name="T5" fmla="*/ 96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rgbClr val="00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76"/>
          <p:cNvGrpSpPr>
            <a:grpSpLocks/>
          </p:cNvGrpSpPr>
          <p:nvPr/>
        </p:nvGrpSpPr>
        <p:grpSpPr bwMode="auto">
          <a:xfrm>
            <a:off x="0" y="4038600"/>
            <a:ext cx="3178175" cy="2198688"/>
            <a:chOff x="0" y="2544"/>
            <a:chExt cx="2002" cy="1385"/>
          </a:xfrm>
        </p:grpSpPr>
        <p:sp>
          <p:nvSpPr>
            <p:cNvPr id="8217" name="Text Box 58"/>
            <p:cNvSpPr txBox="1">
              <a:spLocks noChangeArrowheads="1"/>
            </p:cNvSpPr>
            <p:nvPr/>
          </p:nvSpPr>
          <p:spPr bwMode="auto">
            <a:xfrm>
              <a:off x="1056" y="2544"/>
              <a:ext cx="24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/>
                <a:t>С</a:t>
              </a:r>
              <a:r>
                <a:rPr lang="ru-RU" baseline="-25000" dirty="0"/>
                <a:t>1</a:t>
              </a:r>
            </a:p>
          </p:txBody>
        </p:sp>
        <p:sp>
          <p:nvSpPr>
            <p:cNvPr id="8218" name="Line 47"/>
            <p:cNvSpPr>
              <a:spLocks noChangeShapeType="1"/>
            </p:cNvSpPr>
            <p:nvPr/>
          </p:nvSpPr>
          <p:spPr bwMode="auto">
            <a:xfrm>
              <a:off x="768" y="3312"/>
              <a:ext cx="96" cy="96"/>
            </a:xfrm>
            <a:prstGeom prst="line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19" name="Line 51"/>
            <p:cNvSpPr>
              <a:spLocks noChangeShapeType="1"/>
            </p:cNvSpPr>
            <p:nvPr/>
          </p:nvSpPr>
          <p:spPr bwMode="auto">
            <a:xfrm>
              <a:off x="720" y="3648"/>
              <a:ext cx="0" cy="96"/>
            </a:xfrm>
            <a:prstGeom prst="line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0" name="Text Box 54"/>
            <p:cNvSpPr txBox="1">
              <a:spLocks noChangeArrowheads="1"/>
            </p:cNvSpPr>
            <p:nvPr/>
          </p:nvSpPr>
          <p:spPr bwMode="auto">
            <a:xfrm>
              <a:off x="0" y="3696"/>
              <a:ext cx="72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/>
                <a:t>А(А</a:t>
              </a:r>
              <a:r>
                <a:rPr lang="ru-RU" baseline="-25000" dirty="0"/>
                <a:t>1</a:t>
              </a:r>
              <a:r>
                <a:rPr lang="ru-RU" dirty="0"/>
                <a:t>)</a:t>
              </a:r>
            </a:p>
          </p:txBody>
        </p:sp>
        <p:sp>
          <p:nvSpPr>
            <p:cNvPr id="8221" name="Text Box 55"/>
            <p:cNvSpPr txBox="1">
              <a:spLocks noChangeArrowheads="1"/>
            </p:cNvSpPr>
            <p:nvPr/>
          </p:nvSpPr>
          <p:spPr bwMode="auto">
            <a:xfrm>
              <a:off x="720" y="3696"/>
              <a:ext cx="2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/>
                <a:t>Н</a:t>
              </a:r>
            </a:p>
          </p:txBody>
        </p:sp>
        <p:sp>
          <p:nvSpPr>
            <p:cNvPr id="8222" name="Text Box 56"/>
            <p:cNvSpPr txBox="1">
              <a:spLocks noChangeArrowheads="1"/>
            </p:cNvSpPr>
            <p:nvPr/>
          </p:nvSpPr>
          <p:spPr bwMode="auto">
            <a:xfrm>
              <a:off x="1104" y="3696"/>
              <a:ext cx="39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/>
                <a:t>В</a:t>
              </a:r>
              <a:r>
                <a:rPr lang="ru-RU" baseline="-25000" dirty="0"/>
                <a:t>1</a:t>
              </a:r>
            </a:p>
          </p:txBody>
        </p:sp>
        <p:sp>
          <p:nvSpPr>
            <p:cNvPr id="8223" name="Text Box 57"/>
            <p:cNvSpPr txBox="1">
              <a:spLocks noChangeArrowheads="1"/>
            </p:cNvSpPr>
            <p:nvPr/>
          </p:nvSpPr>
          <p:spPr bwMode="auto">
            <a:xfrm>
              <a:off x="1728" y="3696"/>
              <a:ext cx="27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 dirty="0"/>
                <a:t>В</a:t>
              </a:r>
            </a:p>
          </p:txBody>
        </p:sp>
        <p:sp>
          <p:nvSpPr>
            <p:cNvPr id="8224" name="Text Box 59"/>
            <p:cNvSpPr txBox="1">
              <a:spLocks noChangeArrowheads="1"/>
            </p:cNvSpPr>
            <p:nvPr/>
          </p:nvSpPr>
          <p:spPr bwMode="auto">
            <a:xfrm>
              <a:off x="624" y="2880"/>
              <a:ext cx="25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/>
                <a:t>Н</a:t>
              </a:r>
              <a:r>
                <a:rPr lang="ru-RU" baseline="-25000" dirty="0"/>
                <a:t>1</a:t>
              </a:r>
            </a:p>
          </p:txBody>
        </p:sp>
        <p:sp>
          <p:nvSpPr>
            <p:cNvPr id="8225" name="Text Box 60"/>
            <p:cNvSpPr txBox="1">
              <a:spLocks noChangeArrowheads="1"/>
            </p:cNvSpPr>
            <p:nvPr/>
          </p:nvSpPr>
          <p:spPr bwMode="auto">
            <a:xfrm>
              <a:off x="576" y="3072"/>
              <a:ext cx="19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/>
                <a:t>С</a:t>
              </a:r>
            </a:p>
          </p:txBody>
        </p:sp>
      </p:grpSp>
      <p:sp>
        <p:nvSpPr>
          <p:cNvPr id="11335" name="AutoShape 71"/>
          <p:cNvSpPr>
            <a:spLocks noChangeArrowheads="1"/>
          </p:cNvSpPr>
          <p:nvPr/>
        </p:nvSpPr>
        <p:spPr bwMode="auto">
          <a:xfrm>
            <a:off x="5715008" y="2214554"/>
            <a:ext cx="114312" cy="119066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5227638" y="2357438"/>
          <a:ext cx="195580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6" name="Формула" r:id="rId4" imgW="977760" imgH="431640" progId="Equation.3">
                  <p:embed/>
                </p:oleObj>
              </mc:Choice>
              <mc:Fallback>
                <p:oleObj name="Формула" r:id="rId4" imgW="977760" imgH="4316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7638" y="2357438"/>
                        <a:ext cx="1955800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AutoShape 71"/>
          <p:cNvSpPr>
            <a:spLocks noChangeArrowheads="1"/>
          </p:cNvSpPr>
          <p:nvPr/>
        </p:nvSpPr>
        <p:spPr bwMode="auto">
          <a:xfrm>
            <a:off x="4714876" y="2214554"/>
            <a:ext cx="114312" cy="119066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" name="AutoShape 71"/>
          <p:cNvSpPr>
            <a:spLocks noChangeArrowheads="1"/>
          </p:cNvSpPr>
          <p:nvPr/>
        </p:nvSpPr>
        <p:spPr bwMode="auto">
          <a:xfrm>
            <a:off x="6572264" y="3857628"/>
            <a:ext cx="114312" cy="119066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" name="AutoShape 71"/>
          <p:cNvSpPr>
            <a:spLocks noChangeArrowheads="1"/>
          </p:cNvSpPr>
          <p:nvPr/>
        </p:nvSpPr>
        <p:spPr bwMode="auto">
          <a:xfrm>
            <a:off x="4071934" y="4214818"/>
            <a:ext cx="114312" cy="119066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" name="AutoShape 71"/>
          <p:cNvSpPr>
            <a:spLocks noChangeArrowheads="1"/>
          </p:cNvSpPr>
          <p:nvPr/>
        </p:nvSpPr>
        <p:spPr bwMode="auto">
          <a:xfrm>
            <a:off x="5000628" y="4214818"/>
            <a:ext cx="114312" cy="119066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5214942" y="3857628"/>
            <a:ext cx="114312" cy="119066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65" name="Прямая соединительная линия 64"/>
          <p:cNvCxnSpPr>
            <a:stCxn id="8229" idx="0"/>
          </p:cNvCxnSpPr>
          <p:nvPr/>
        </p:nvCxnSpPr>
        <p:spPr>
          <a:xfrm rot="16200000" flipH="1">
            <a:off x="1273951" y="5203049"/>
            <a:ext cx="747730" cy="70483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3929058" y="4429132"/>
          <a:ext cx="1214446" cy="670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7" name="Формула" r:id="rId6" imgW="825500" imgH="457200" progId="Equation.3">
                  <p:embed/>
                </p:oleObj>
              </mc:Choice>
              <mc:Fallback>
                <p:oleObj name="Формула" r:id="rId6" imgW="82550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58" y="4429132"/>
                        <a:ext cx="1214446" cy="6700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3143239" y="5072074"/>
            <a:ext cx="6000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Треугольники АВ</a:t>
            </a:r>
            <a:r>
              <a:rPr lang="ru-RU" baseline="-25000" dirty="0" smtClean="0"/>
              <a:t>1</a:t>
            </a:r>
            <a:r>
              <a:rPr lang="ru-RU" dirty="0" smtClean="0"/>
              <a:t>С и АВ</a:t>
            </a:r>
            <a:r>
              <a:rPr lang="ru-RU" baseline="-25000" dirty="0" smtClean="0"/>
              <a:t>1</a:t>
            </a:r>
            <a:r>
              <a:rPr lang="ru-RU" dirty="0" smtClean="0"/>
              <a:t>С</a:t>
            </a:r>
            <a:r>
              <a:rPr lang="ru-RU" baseline="-25000" dirty="0" smtClean="0"/>
              <a:t>1</a:t>
            </a:r>
            <a:r>
              <a:rPr lang="ru-RU" dirty="0" smtClean="0"/>
              <a:t> имеют общую высоту – В</a:t>
            </a:r>
            <a:r>
              <a:rPr lang="ru-RU" baseline="-25000" dirty="0" smtClean="0"/>
              <a:t>1</a:t>
            </a:r>
            <a:r>
              <a:rPr lang="ru-RU" dirty="0" smtClean="0"/>
              <a:t>Н</a:t>
            </a:r>
            <a:r>
              <a:rPr lang="ru-RU" baseline="-25000" dirty="0" smtClean="0"/>
              <a:t>1</a:t>
            </a:r>
          </a:p>
          <a:p>
            <a:r>
              <a:rPr lang="ru-RU" baseline="-25000" dirty="0"/>
              <a:t> </a:t>
            </a:r>
            <a:r>
              <a:rPr lang="ru-RU" baseline="-25000" dirty="0" smtClean="0"/>
              <a:t>                                              </a:t>
            </a:r>
            <a:r>
              <a:rPr lang="ru-RU" dirty="0" smtClean="0"/>
              <a:t>перемножая равенства, получаем:</a:t>
            </a:r>
            <a:endParaRPr lang="ru-RU" baseline="-25000" dirty="0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773" name="Object 5"/>
          <p:cNvGraphicFramePr>
            <a:graphicFrameLocks noChangeAspect="1"/>
          </p:cNvGraphicFramePr>
          <p:nvPr/>
        </p:nvGraphicFramePr>
        <p:xfrm>
          <a:off x="3357554" y="5357826"/>
          <a:ext cx="1288686" cy="714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8" name="Формула" r:id="rId8" imgW="876300" imgH="482600" progId="Equation.3">
                  <p:embed/>
                </p:oleObj>
              </mc:Choice>
              <mc:Fallback>
                <p:oleObj name="Формула" r:id="rId8" imgW="876300" imgH="482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54" y="5357826"/>
                        <a:ext cx="1288686" cy="7143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5" name="Object 7"/>
          <p:cNvGraphicFramePr>
            <a:graphicFrameLocks noChangeAspect="1"/>
          </p:cNvGraphicFramePr>
          <p:nvPr/>
        </p:nvGraphicFramePr>
        <p:xfrm>
          <a:off x="6583363" y="5643563"/>
          <a:ext cx="1885950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9" name="Формула" r:id="rId10" imgW="977760" imgH="431640" progId="Equation.3">
                  <p:embed/>
                </p:oleObj>
              </mc:Choice>
              <mc:Fallback>
                <p:oleObj name="Формула" r:id="rId10" imgW="977760" imgH="431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3363" y="5643563"/>
                        <a:ext cx="1885950" cy="827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1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1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1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1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12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12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12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12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12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12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12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12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12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12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12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12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1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13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1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1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6" grpId="0"/>
      <p:bldP spid="11277" grpId="0" build="p"/>
      <p:bldP spid="11299" grpId="0" animBg="1"/>
      <p:bldP spid="11302" grpId="0" animBg="1"/>
      <p:bldP spid="11335" grpId="0" animBg="1"/>
      <p:bldP spid="59" grpId="0" animBg="1"/>
      <p:bldP spid="60" grpId="0" animBg="1"/>
      <p:bldP spid="61" grpId="0" animBg="1"/>
      <p:bldP spid="62" grpId="0" animBg="1"/>
      <p:bldP spid="6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311</Words>
  <Application>Microsoft Office PowerPoint</Application>
  <PresentationFormat>Экран (4:3)</PresentationFormat>
  <Paragraphs>107</Paragraphs>
  <Slides>9</Slides>
  <Notes>6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Ariac</vt:lpstr>
      <vt:lpstr>Arial</vt:lpstr>
      <vt:lpstr>Arial Narrow</vt:lpstr>
      <vt:lpstr>Calibri</vt:lpstr>
      <vt:lpstr>Times New Roman</vt:lpstr>
      <vt:lpstr>Wingdings</vt:lpstr>
      <vt:lpstr>Тема Office</vt:lpstr>
      <vt:lpstr>Формула</vt:lpstr>
      <vt:lpstr> Площадь треугольника</vt:lpstr>
      <vt:lpstr>Презентация PowerPoint</vt:lpstr>
      <vt:lpstr>Теорема.     Площадь треугольника равна половине произведения его основания на высоту.</vt:lpstr>
      <vt:lpstr>Презентация PowerPoint</vt:lpstr>
      <vt:lpstr>Презентация PowerPoint</vt:lpstr>
      <vt:lpstr>   Следствие 1.</vt:lpstr>
      <vt:lpstr>Презентация PowerPoint</vt:lpstr>
      <vt:lpstr>Следствие 2.</vt:lpstr>
      <vt:lpstr>Теорема. Если угол одного треугольника равен углу другого треугольника, то площади этих треугольников относятся как произведения сторон, заключающих равные углы.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AleS</dc:creator>
  <cp:lastModifiedBy>User</cp:lastModifiedBy>
  <cp:revision>48</cp:revision>
  <dcterms:created xsi:type="dcterms:W3CDTF">2013-11-14T13:50:33Z</dcterms:created>
  <dcterms:modified xsi:type="dcterms:W3CDTF">2022-10-28T07:25:56Z</dcterms:modified>
</cp:coreProperties>
</file>