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3" r:id="rId4"/>
    <p:sldId id="259" r:id="rId5"/>
    <p:sldId id="264" r:id="rId6"/>
    <p:sldId id="260" r:id="rId7"/>
    <p:sldId id="261" r:id="rId8"/>
    <p:sldId id="278" r:id="rId9"/>
    <p:sldId id="262" r:id="rId10"/>
    <p:sldId id="258" r:id="rId11"/>
    <p:sldId id="272" r:id="rId12"/>
    <p:sldId id="267" r:id="rId13"/>
    <p:sldId id="268" r:id="rId14"/>
    <p:sldId id="265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17" autoAdjust="0"/>
  </p:normalViewPr>
  <p:slideViewPr>
    <p:cSldViewPr>
      <p:cViewPr varScale="1">
        <p:scale>
          <a:sx n="76" d="100"/>
          <a:sy n="76" d="100"/>
        </p:scale>
        <p:origin x="-1498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02669-B619-4F5B-9463-17A88D0F187A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A7610-E83E-459B-A5BF-C0BDED03FE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A7610-E83E-459B-A5BF-C0BDED03FEE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38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A7610-E83E-459B-A5BF-C0BDED03FEE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23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A7610-E83E-459B-A5BF-C0BDED03FEE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38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slgg2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209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03848" y="1124744"/>
            <a:ext cx="5472608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buClrTx/>
              <a:buFontTx/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сада «Аленушка» </a:t>
            </a:r>
            <a:r>
              <a:rPr lang="ru-RU" altLang="ru-RU" sz="16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г.Строитель</a:t>
            </a:r>
            <a:r>
              <a:rPr lang="ru-RU" altLang="ru-RU" sz="1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Яковлевского</a:t>
            </a:r>
            <a:r>
              <a:rPr lang="ru-RU" altLang="ru-RU" sz="1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округа»</a:t>
            </a: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ru-RU" alt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ru-RU" alt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buClrTx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«Главные направления в речевом развитии детей»</a:t>
            </a:r>
          </a:p>
          <a:p>
            <a:pPr algn="ctr">
              <a:spcBef>
                <a:spcPts val="500"/>
              </a:spcBef>
              <a:buClrTx/>
            </a:pP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buClrTx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Стецура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ru-RU" alt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284984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00100" y="2714620"/>
            <a:ext cx="7143800" cy="3538803"/>
            <a:chOff x="607288" y="-815361"/>
            <a:chExt cx="7925152" cy="565951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6" name="Прямоугольник 5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835696" y="620688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обучению грамоте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fsd.multiurok.ru/html/2018/11/07/s_5be2b7178d5af/990671_1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2"/>
          <a:stretch/>
        </p:blipFill>
        <p:spPr bwMode="auto">
          <a:xfrm>
            <a:off x="899592" y="1325366"/>
            <a:ext cx="7854412" cy="46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64704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на индивидуальных занятиях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81052" y="2039136"/>
            <a:ext cx="237106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Исправление звукопроизношения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3356992"/>
            <a:ext cx="165618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правильного речевого дыхания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66652" y="3717032"/>
            <a:ext cx="162928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95834" y="3645024"/>
            <a:ext cx="166034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Постановка звуков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44208" y="3645024"/>
            <a:ext cx="194421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Автоматизация звуков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03648" y="2996952"/>
            <a:ext cx="177764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419872" y="3233915"/>
            <a:ext cx="0" cy="339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311611" y="3194587"/>
            <a:ext cx="0" cy="3784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796136" y="2708920"/>
            <a:ext cx="864096" cy="694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692696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речевого дыхания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72306"/>
            <a:ext cx="4238625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980728"/>
            <a:ext cx="6254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5718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поставленных звуков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340768"/>
            <a:ext cx="3816424" cy="240913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Изолированно;</a:t>
            </a:r>
          </a:p>
          <a:p>
            <a:r>
              <a:rPr lang="ru-RU" dirty="0" smtClean="0"/>
              <a:t>В слогах;</a:t>
            </a:r>
          </a:p>
          <a:p>
            <a:r>
              <a:rPr lang="ru-RU" dirty="0" smtClean="0"/>
              <a:t>В словах,</a:t>
            </a:r>
          </a:p>
          <a:p>
            <a:r>
              <a:rPr lang="ru-RU" dirty="0" smtClean="0"/>
              <a:t>В словосочетаниях;</a:t>
            </a:r>
          </a:p>
          <a:p>
            <a:r>
              <a:rPr lang="ru-RU" dirty="0" smtClean="0"/>
              <a:t>В предложениях;</a:t>
            </a:r>
          </a:p>
          <a:p>
            <a:r>
              <a:rPr lang="ru-RU" dirty="0" smtClean="0"/>
              <a:t>В речи.</a:t>
            </a:r>
            <a:endParaRPr lang="ru-RU" dirty="0"/>
          </a:p>
        </p:txBody>
      </p:sp>
      <p:pic>
        <p:nvPicPr>
          <p:cNvPr id="9218" name="Picture 2" descr="http://images.myshared.ru/10/1010914/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slgg2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5525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03848" y="1124744"/>
            <a:ext cx="5472608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buClrTx/>
              <a:buFontTx/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сада «Аленушка» </a:t>
            </a:r>
            <a:r>
              <a:rPr lang="ru-RU" altLang="ru-RU" sz="16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г.Строитель</a:t>
            </a:r>
            <a:r>
              <a:rPr lang="ru-RU" altLang="ru-RU" sz="1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Яковлевского</a:t>
            </a:r>
            <a:r>
              <a:rPr lang="ru-RU" altLang="ru-RU" sz="1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округа»</a:t>
            </a: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ru-RU" alt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ru-RU" alt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buClrTx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«Главные направления в речевом развитии детей»</a:t>
            </a:r>
          </a:p>
          <a:p>
            <a:pPr algn="ctr">
              <a:spcBef>
                <a:spcPts val="500"/>
              </a:spcBef>
              <a:buClrTx/>
            </a:pP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buClrTx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Стецура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</a:p>
          <a:p>
            <a:pPr algn="ctr">
              <a:spcBef>
                <a:spcPts val="500"/>
              </a:spcBef>
              <a:buClrTx/>
              <a:buFontTx/>
              <a:buNone/>
            </a:pPr>
            <a:endParaRPr lang="ru-RU" altLang="ru-RU" sz="1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284984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9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476672"/>
            <a:ext cx="54726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речь-основа развития Вашего ребенка, залог его успешной учебы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речи зависит успешность обучения ребенка.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.pinimg.com/originals/e4/21/4c/e4214c970e3b29827e7f4baeafd0dc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207" y="3140968"/>
            <a:ext cx="4464496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143000" y="1219200"/>
            <a:ext cx="6243638" cy="4437063"/>
            <a:chOff x="720" y="768"/>
            <a:chExt cx="3933" cy="2795"/>
          </a:xfrm>
        </p:grpSpPr>
        <p:cxnSp>
          <p:nvCxnSpPr>
            <p:cNvPr id="5" name="AutoShape 2"/>
            <p:cNvCxnSpPr>
              <a:cxnSpLocks noChangeShapeType="1"/>
              <a:stCxn id="9" idx="0"/>
              <a:endCxn id="7" idx="0"/>
            </p:cNvCxnSpPr>
            <p:nvPr/>
          </p:nvCxnSpPr>
          <p:spPr bwMode="auto">
            <a:xfrm flipH="1" flipV="1">
              <a:off x="2688" y="829"/>
              <a:ext cx="556" cy="1056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" name="AutoShape 3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flipV="1">
              <a:off x="1627" y="1885"/>
              <a:ext cx="1060" cy="561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1780" y="768"/>
              <a:ext cx="1814" cy="1116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500" b="1">
                  <a:solidFill>
                    <a:srgbClr val="FFFF00"/>
                  </a:solidFill>
                  <a:latin typeface="Times New Roman" pitchFamily="16" charset="0"/>
                </a:rPr>
                <a:t>Занятия с детьми</a:t>
              </a: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>
              <a:off x="720" y="2447"/>
              <a:ext cx="1813" cy="1116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500" b="1">
                  <a:solidFill>
                    <a:srgbClr val="FFFF00"/>
                  </a:solidFill>
                  <a:latin typeface="Times New Roman" pitchFamily="16" charset="0"/>
                </a:rPr>
                <a:t>Подгрупповые</a:t>
              </a:r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2839" y="2447"/>
              <a:ext cx="1813" cy="1116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ru-RU" altLang="ru-RU" sz="2500" b="1">
                  <a:solidFill>
                    <a:srgbClr val="FFFF00"/>
                  </a:solidFill>
                  <a:latin typeface="Times New Roman" pitchFamily="16" charset="0"/>
                </a:rPr>
                <a:t>Индивидуальные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827584" y="94235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на подгрупповых занятиях проводится по следующим направлениям: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617735"/>
            <a:ext cx="4572000" cy="37764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endParaRPr lang="ru-RU" altLang="ru-RU" b="1" dirty="0"/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ru-RU" altLang="ru-RU" b="1" dirty="0"/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грамматического строя речи.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словарного запаса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руки к письму.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обучению грамоты.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фонематических процессов.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9"/>
            <a:ext cx="7344816" cy="499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формированию лексико-грамматического строя речи содержит несколько направлений:</a:t>
            </a:r>
          </a:p>
          <a:p>
            <a:pPr>
              <a:lnSpc>
                <a:spcPct val="90000"/>
              </a:lnSpc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словоизменение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число, род, падежи;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словообразование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образование новых слов при помощи приставок, суффиксов, образование новых слов с помощью различных частей речи;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частей речи между собой;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-использование в речи сложных распространенных предложений.</a:t>
            </a:r>
          </a:p>
          <a:p>
            <a:pPr>
              <a:lnSpc>
                <a:spcPct val="90000"/>
              </a:lnSpc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20162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словаря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2987824" y="1556792"/>
            <a:ext cx="2952328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пополнения словаря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4596" y="3140968"/>
            <a:ext cx="1473148" cy="1440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140968"/>
            <a:ext cx="1306996" cy="1440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взрослых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8806" y="3183642"/>
            <a:ext cx="1635362" cy="1440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виды деятельности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4618" y="3140968"/>
            <a:ext cx="1525774" cy="1440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окружающим миром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73065" y="4869160"/>
            <a:ext cx="1429308" cy="12024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267744" y="2780928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491880" y="278092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932040" y="292494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102373" y="278092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084168" y="2636912"/>
            <a:ext cx="49045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283968" y="2924944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20882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fsd.multiurok.ru/html/2021/02/20/s_6030c368c55d9/1640360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992219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404664"/>
            <a:ext cx="648072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игр для развития мелкой моторики</a:t>
            </a:r>
          </a:p>
          <a:p>
            <a:pPr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-Пальчиковые игры с предметами.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-Игры со стихотворным сопровождением.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-Пальчиковые игры с элементами самомассажа.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-Пальчиковые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игры.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-Су-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терапия.</a:t>
            </a:r>
          </a:p>
          <a:p>
            <a:pPr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Массажный мяч Demi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44996"/>
            <a:ext cx="2160240" cy="306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aper-land.ru/wp-content/uploads/b/0/a/b0a3a73352baa192b49ccd2318eac0cc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29000"/>
            <a:ext cx="2664296" cy="27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mpic/5288539/img_id6251569785772654821.jpeg/ori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94462"/>
            <a:ext cx="2592288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руки к письму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ideas-4life.ru/wp-content/uploads/2021/10/1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984776" cy="493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286</Words>
  <Application>Microsoft Office PowerPoint</Application>
  <PresentationFormat>Экран (4:3)</PresentationFormat>
  <Paragraphs>76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Подготовка руки к письму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Автоматизация поставленных звуков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79507178750</cp:lastModifiedBy>
  <cp:revision>41</cp:revision>
  <dcterms:created xsi:type="dcterms:W3CDTF">2015-05-03T06:58:13Z</dcterms:created>
  <dcterms:modified xsi:type="dcterms:W3CDTF">2022-11-19T20:32:44Z</dcterms:modified>
</cp:coreProperties>
</file>