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70" r:id="rId13"/>
    <p:sldId id="272" r:id="rId14"/>
    <p:sldId id="273" r:id="rId15"/>
    <p:sldId id="275" r:id="rId16"/>
    <p:sldId id="276" r:id="rId17"/>
    <p:sldId id="277" r:id="rId18"/>
    <p:sldId id="280" r:id="rId19"/>
    <p:sldId id="281" r:id="rId20"/>
    <p:sldId id="282" r:id="rId21"/>
    <p:sldId id="284" r:id="rId22"/>
    <p:sldId id="286" r:id="rId23"/>
    <p:sldId id="287" r:id="rId24"/>
    <p:sldId id="289" r:id="rId25"/>
    <p:sldId id="290" r:id="rId26"/>
    <p:sldId id="292" r:id="rId27"/>
    <p:sldId id="293" r:id="rId28"/>
    <p:sldId id="296" r:id="rId29"/>
    <p:sldId id="297" r:id="rId30"/>
    <p:sldId id="298" r:id="rId31"/>
    <p:sldId id="299" r:id="rId32"/>
    <p:sldId id="308" r:id="rId33"/>
    <p:sldId id="303" r:id="rId3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542A00"/>
    <a:srgbClr val="663300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9" autoAdjust="0"/>
    <p:restoredTop sz="94660"/>
  </p:normalViewPr>
  <p:slideViewPr>
    <p:cSldViewPr>
      <p:cViewPr>
        <p:scale>
          <a:sx n="107" d="100"/>
          <a:sy n="107" d="100"/>
        </p:scale>
        <p:origin x="-324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ADBBECD-CAEB-46E5-B9BE-A1B0C3B9FA37}" type="datetimeFigureOut">
              <a:rPr lang="ru-RU"/>
              <a:pPr>
                <a:defRPr/>
              </a:pPr>
              <a:t>сб 19.11.22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0A5E509-ADD4-4F91-82CA-EEE885F2C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5F0FA21-B081-460D-AC2C-C3A5F1A59C4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A030E-F4EC-44B2-8ABB-4DF45C217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121D0-1BB2-463A-BD88-C80057525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B0B24-6331-48BE-BFD4-075794842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881CB-F179-41D6-B0AD-26A9F2DD7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798C4-ACA4-4E3A-A9CE-FDFB4F160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ECF42-EE44-40DC-B96A-DFF2E9E36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2114F-EC2B-4B56-81D2-11BC34C78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25B42-50EA-4ED2-AABA-1E06F7EDA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6632C-DF26-4675-8EEF-9F7B58B5F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F68D5-DA57-4AA4-8869-47BC7C676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F15F8-192B-40BB-B456-C157B3E0E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5AB23F1-4207-409A-8C0A-A38B2D5F9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Relationship Id="rId9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381000" y="25400"/>
            <a:ext cx="8534400" cy="2395538"/>
          </a:xfrm>
        </p:spPr>
        <p:txBody>
          <a:bodyPr/>
          <a:lstStyle/>
          <a:p>
            <a: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</a:br>
            <a: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</a:br>
            <a: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</a:br>
            <a: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</a:br>
            <a:r>
              <a:rPr lang="ru-RU" sz="2400" b="1" smtClean="0"/>
              <a:t>«Тула город-герой» к 80-летию обороны города Тулы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b="1" smtClean="0"/>
              <a:t>в Великой Отечественной войне.</a:t>
            </a:r>
            <a: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2400" b="1" smtClean="0">
                <a:solidFill>
                  <a:srgbClr val="542A00"/>
                </a:solidFill>
                <a:latin typeface="Book Antiqua" pitchFamily="18" charset="0"/>
              </a:rPr>
            </a:br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62600" y="4800600"/>
            <a:ext cx="3124200" cy="1568450"/>
          </a:xfrm>
        </p:spPr>
        <p:txBody>
          <a:bodyPr/>
          <a:lstStyle/>
          <a:p>
            <a:pPr eaLnBrk="1" hangingPunct="1"/>
            <a:r>
              <a:rPr lang="ru-RU" sz="1600" b="1" smtClean="0">
                <a:solidFill>
                  <a:srgbClr val="542A00"/>
                </a:solidFill>
                <a:latin typeface="Book Antiqua" pitchFamily="18" charset="0"/>
              </a:rPr>
              <a:t>Презентацию подготовил:</a:t>
            </a:r>
          </a:p>
          <a:p>
            <a:pPr eaLnBrk="1" hangingPunct="1"/>
            <a:r>
              <a:rPr lang="ru-RU" sz="1600" b="1" smtClean="0">
                <a:solidFill>
                  <a:srgbClr val="542A00"/>
                </a:solidFill>
                <a:latin typeface="Book Antiqua" pitchFamily="18" charset="0"/>
              </a:rPr>
              <a:t>Мастер ПО</a:t>
            </a:r>
          </a:p>
          <a:p>
            <a:pPr eaLnBrk="1" hangingPunct="1"/>
            <a:r>
              <a:rPr lang="ru-RU" sz="1600" b="1" smtClean="0">
                <a:solidFill>
                  <a:srgbClr val="542A00"/>
                </a:solidFill>
                <a:latin typeface="Book Antiqua" pitchFamily="18" charset="0"/>
              </a:rPr>
              <a:t>Шестерненков В.И.</a:t>
            </a:r>
          </a:p>
          <a:p>
            <a:pPr eaLnBrk="1" hangingPunct="1"/>
            <a:r>
              <a:rPr lang="ru-RU" sz="1600" b="1" smtClean="0">
                <a:solidFill>
                  <a:srgbClr val="542A00"/>
                </a:solidFill>
                <a:latin typeface="Book Antiqua" pitchFamily="18" charset="0"/>
              </a:rPr>
              <a:t> </a:t>
            </a:r>
          </a:p>
        </p:txBody>
      </p:sp>
      <p:pic>
        <p:nvPicPr>
          <p:cNvPr id="2052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1704975"/>
            <a:ext cx="38100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9413" y="8382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1"/>
          <p:cNvSpPr>
            <a:spLocks noChangeArrowheads="1"/>
          </p:cNvSpPr>
          <p:nvPr/>
        </p:nvSpPr>
        <p:spPr bwMode="auto">
          <a:xfrm>
            <a:off x="2133600" y="1219200"/>
            <a:ext cx="44196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Тульский рабочий полк, 156-й полк НКВД и батальон милиции заняли участки обороны на южной окраине города. На исходные позиции вышли батареи 732-го зенитно-артиллерийского полк</a:t>
            </a:r>
            <a:r>
              <a:rPr lang="ru-RU" sz="200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а.</a:t>
            </a:r>
            <a:endParaRPr lang="ru-RU" sz="2000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3316" name="Рисунок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49800" y="3644900"/>
            <a:ext cx="37846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1203325"/>
            <a:ext cx="1600200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644900"/>
            <a:ext cx="38100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Box 1"/>
          <p:cNvSpPr txBox="1">
            <a:spLocks noChangeArrowheads="1"/>
          </p:cNvSpPr>
          <p:nvPr/>
        </p:nvSpPr>
        <p:spPr bwMode="auto">
          <a:xfrm>
            <a:off x="228600" y="1285875"/>
            <a:ext cx="14557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27  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октября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b="1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163" y="5461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1676400" y="228600"/>
            <a:ext cx="4343400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Севернее Плавска немецко-фашистские войска атаковали позиции 108-го мотострелкового полка. В воздухе беспрерывно находилось по 15—16 самолетов, в штурме обороны советских воинов участвовало до 60 танков.</a:t>
            </a: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Воины 108-го полка героически отражали атаки врага до позднего вечера. В ночь на 29 октября ввиду того, что враг окольными путями вышел к Житову и Карамышеву, полк по приказу командования отошел к Туле.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 районе Щекина оборонялась 290-я стрелковая дивизия, в районе Косой Горы — 31-я кавалерийская дивизия.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Городской комитет обороны назначил Г.А. Агеева комиссаром Тульского рабочего полка.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6705600" y="4495800"/>
            <a:ext cx="17526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20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Г.А. Агеев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20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комиссар Тульского рабочего полка.</a:t>
            </a:r>
            <a:endParaRPr lang="ru-RU" sz="1200">
              <a:solidFill>
                <a:srgbClr val="542A00"/>
              </a:solidFill>
              <a:latin typeface="Book Antiqua" pitchFamily="18" charset="0"/>
            </a:endParaRPr>
          </a:p>
        </p:txBody>
      </p:sp>
      <p:pic>
        <p:nvPicPr>
          <p:cNvPr id="14341" name="Рисунок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0800" y="552450"/>
            <a:ext cx="2536825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1"/>
          <p:cNvSpPr txBox="1">
            <a:spLocks noChangeArrowheads="1"/>
          </p:cNvSpPr>
          <p:nvPr/>
        </p:nvSpPr>
        <p:spPr bwMode="auto">
          <a:xfrm>
            <a:off x="163513" y="993775"/>
            <a:ext cx="1260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28  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октября 1941</a:t>
            </a:r>
            <a:endParaRPr lang="ru-RU"/>
          </a:p>
        </p:txBody>
      </p:sp>
      <p:pic>
        <p:nvPicPr>
          <p:cNvPr id="14343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838" y="4575175"/>
            <a:ext cx="1636712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6063" y="3048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1524000" y="1428750"/>
            <a:ext cx="4224338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Части Тульского боевого участка к утру заняли указанные им рубежи в обороне города. Немецко-фашистские войска возобновили танковые атаки, поддерживаемые мотопехотой, но, встретив мощный отпор защитников Тулы, каждый раз отходили на исходные позиции. Попытки врага ворваться в Тулу и в этот день кончились полным провалом. Фашисты потеряли 16 танков и до батальона пехоты.</a:t>
            </a: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 тот же день враг испытал на себе огневую мощь нашей реактивной артиллерии — легендарных «Катюш».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-68263" y="788988"/>
            <a:ext cx="1770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31 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октября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pic>
        <p:nvPicPr>
          <p:cNvPr id="17413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446088"/>
            <a:ext cx="2870200" cy="517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5600" y="2286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3810000" y="304800"/>
            <a:ext cx="5105400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Перед фронтом 50-й армии враг перегруппировывал силы. В районе Дубны и севернее выдвигался 43-й армейский корпус немцев (две пехотные дивизии). В двух километрах южнее Осиновой Горы сосредоточивались фашистские танковые части. Значительные силы пехоты и танков врага двигались на Болохово и Дедилово (53-й армейский корпус).</a:t>
            </a:r>
            <a:endParaRPr lang="ru-RU" sz="14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 течение дня шли упорные бои с противником южнее и юго-восточнее Тулы. Наши части, отразив атаки гитлеровцев, за день уничтожили более 30 танков врага. Наиболее напряженные бои разгорелись на участке 156-го полка НКВД (два километра южнее Нижней Китаевки). Ночью позиции полка атаковали до батальона пехоты и 5—6 танков. Наши подразделения ослепили гитлеровцев огнем прожекторов, ружейно-пулеметным и артиллерийским огнем отразили атаку врага с большими для него потерями.</a:t>
            </a:r>
            <a:endParaRPr lang="ru-RU" sz="14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Вновь прибывшая 32-я танковая бригада заняла позиции  на южной окраине города.</a:t>
            </a:r>
            <a:endParaRPr lang="ru-RU" sz="14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Противник  атаковал  позиции  194-й  стрелковой  дивизии  (на реке Упе от Ново-Павшино до Слободы). Здесь обнаружилось намерение врага нанести удар по Туле с юго-запада.   .</a:t>
            </a:r>
            <a:endParaRPr lang="ru-RU" sz="14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87313" y="706438"/>
            <a:ext cx="1676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 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ноября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pic>
        <p:nvPicPr>
          <p:cNvPr id="1843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3" y="4114800"/>
            <a:ext cx="3292475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313" y="1665288"/>
            <a:ext cx="3763962" cy="21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82563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1"/>
          <p:cNvSpPr>
            <a:spLocks noChangeArrowheads="1"/>
          </p:cNvSpPr>
          <p:nvPr/>
        </p:nvSpPr>
        <p:spPr bwMode="auto">
          <a:xfrm>
            <a:off x="3319463" y="695325"/>
            <a:ext cx="5638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 Ночь на второе ноября была сравнительно спокойной. Только в некоторых местах обороны города фашистские автоматчики вели слабый огонь.                                               </a:t>
            </a:r>
            <a:endParaRPr lang="ru-RU" sz="1400" b="1">
              <a:solidFill>
                <a:srgbClr val="542A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Утром немцы начали артиллерийско-минометный обстрел нашей обороны и некоторых кварталов города. На огонь врага советская артиллерия ответила метким огнем. Особенно хорошо действовали артиллеристы командира тов. Маврина, батареи которого находились на северной окраине Тулы.</a:t>
            </a:r>
            <a:endParaRPr lang="ru-RU" sz="14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Обстановка на Тульском участке фронта оставалась тяжелой. Основные усилия немецко-фашистских войск были сосредоточены теперь северо-западнее и юго-восточнее Тулы. Враг, не сумевший взять Тулу с ходу, а также захватить в «малые клещи», обтекая город по окраинам, пытался создать вокруг кузницы русского оружия «большие клещи», рассчитывая замкнуть их на северных и северо-восточных путях из города.</a:t>
            </a:r>
            <a:endParaRPr lang="ru-RU" sz="14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Все центральные газеты сообщали, что защитники Тулы героически отражают натиск немецко-фашистских войск. В газетах назывались части командиров Зубкова, Гордиенко и Фоканова, наносящие врагу большие потери в живой силе и технике.</a:t>
            </a:r>
            <a:endParaRPr lang="ru-RU" sz="1400" b="1">
              <a:solidFill>
                <a:srgbClr val="542A00"/>
              </a:solidFill>
              <a:latin typeface="Calibri" pitchFamily="34" charset="0"/>
            </a:endParaRPr>
          </a:p>
        </p:txBody>
      </p:sp>
      <p:sp>
        <p:nvSpPr>
          <p:cNvPr id="19460" name="TextBox 1"/>
          <p:cNvSpPr txBox="1">
            <a:spLocks noChangeArrowheads="1"/>
          </p:cNvSpPr>
          <p:nvPr/>
        </p:nvSpPr>
        <p:spPr bwMode="auto">
          <a:xfrm>
            <a:off x="188913" y="715963"/>
            <a:ext cx="137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2 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 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1946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" y="2209800"/>
            <a:ext cx="3195638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088" y="3048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1"/>
          <p:cNvSpPr>
            <a:spLocks noChangeArrowheads="1"/>
          </p:cNvSpPr>
          <p:nvPr/>
        </p:nvSpPr>
        <p:spPr bwMode="auto">
          <a:xfrm>
            <a:off x="1331913" y="846138"/>
            <a:ext cx="743108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Бойцы и командиры 194-й стрелковой дивизии продолжали героически отражать атаки частей 43-го немецкого армейского корпуса. Части корпуса стремились обойти дивизию слева, в направлении Поповки и Ломинцева. В район северо-западнее Тулы командование 50-й армии перебросило 258-ю стрелковую дивизию. Она заняла оборону на рубеже Кострово (на Московском шоссе) — Поповка — Ильино.</a:t>
            </a:r>
            <a:endParaRPr lang="ru-RU" sz="1400" b="1">
              <a:solidFill>
                <a:srgbClr val="542A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Юго-восточнее  Тулы  продолжали  развертываться   части 413-й   стрелковой    дивизии    (командующий    генерал-майор</a:t>
            </a:r>
            <a:r>
              <a:rPr lang="ru-RU" sz="1400" b="1" i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А. Д. Терешков). В районе Сталиногорска сосредоточивалась 299-я стрелковая дивизия. Командование армией одновременно уделяло внимание укреплению обороны южных подступов к городу.                 </a:t>
            </a:r>
            <a:endParaRPr lang="ru-RU" sz="1400" b="1">
              <a:solidFill>
                <a:srgbClr val="542A00"/>
              </a:solidFill>
              <a:latin typeface="Calibri" pitchFamily="34" charset="0"/>
            </a:endParaRPr>
          </a:p>
        </p:txBody>
      </p:sp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0" y="846138"/>
            <a:ext cx="14795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21509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038600"/>
            <a:ext cx="4225925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013" y="3810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1"/>
          <p:cNvSpPr>
            <a:spLocks noChangeArrowheads="1"/>
          </p:cNvSpPr>
          <p:nvPr/>
        </p:nvSpPr>
        <p:spPr bwMode="auto">
          <a:xfrm>
            <a:off x="957263" y="1905000"/>
            <a:ext cx="52578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Тысячи трудящихся и защитников Тулы вечером слушали по радио из Москвы трансляцию торжественного заседания, посвященного 24-й годовщине Великого Октября.</a:t>
            </a: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На проходившем в здании обкома партии торжественном собрании воинов 154-й стрелковой дивизии защитники города поклялись: </a:t>
            </a:r>
            <a:r>
              <a:rPr lang="ru-RU" sz="1600" b="1" i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«Тула была и будет советской!»</a:t>
            </a:r>
            <a:endParaRPr lang="ru-RU" sz="1600" b="1" i="1">
              <a:solidFill>
                <a:srgbClr val="542A00"/>
              </a:solidFill>
              <a:latin typeface="Book Antiqua" pitchFamily="18" charset="0"/>
            </a:endParaRPr>
          </a:p>
          <a:p>
            <a:pPr indent="342900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Утром в г. Лихвине (ныне Чекалин) фашистами казнен юный герой - партизан Александр Чекалин.                     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</p:txBody>
      </p:sp>
      <p:pic>
        <p:nvPicPr>
          <p:cNvPr id="22532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371600"/>
            <a:ext cx="2617788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1"/>
          <p:cNvSpPr txBox="1">
            <a:spLocks noChangeArrowheads="1"/>
          </p:cNvSpPr>
          <p:nvPr/>
        </p:nvSpPr>
        <p:spPr bwMode="auto">
          <a:xfrm>
            <a:off x="195263" y="890588"/>
            <a:ext cx="1524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6  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2209800" y="942975"/>
            <a:ext cx="50292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Туляки слушали по радио трансляцию парада Советской Армии на Красной площади в Москве.</a:t>
            </a: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Утром части Тульского боевого участка начали наступательную операцию против немецко-фашистских войск. Задачей операции было уничтожение тульской группировки противника в районе Косой Горы, Ясной Поляны и Щекина с продвижением на запад и юго-запад до рубежа Павшино, Слобода,  Крапивна,  Плавск,  где намечалось  закрепиться.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</p:txBody>
      </p:sp>
      <p:pic>
        <p:nvPicPr>
          <p:cNvPr id="2355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8" y="1143000"/>
            <a:ext cx="1389062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1"/>
          <p:cNvSpPr txBox="1">
            <a:spLocks noChangeArrowheads="1"/>
          </p:cNvSpPr>
          <p:nvPr/>
        </p:nvSpPr>
        <p:spPr bwMode="auto">
          <a:xfrm>
            <a:off x="265113" y="1830388"/>
            <a:ext cx="1676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7  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ноября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pic>
        <p:nvPicPr>
          <p:cNvPr id="23557" name="Рисунок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3352800"/>
            <a:ext cx="17240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2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0" y="1600200"/>
            <a:ext cx="23050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3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15250" y="1600200"/>
            <a:ext cx="1168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35888" y="3657600"/>
            <a:ext cx="116840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5" y="3048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1"/>
          <p:cNvSpPr>
            <a:spLocks noChangeArrowheads="1"/>
          </p:cNvSpPr>
          <p:nvPr/>
        </p:nvSpPr>
        <p:spPr bwMode="auto">
          <a:xfrm>
            <a:off x="1782763" y="304800"/>
            <a:ext cx="6980237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2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 Противник предпринял атаку с целью прорвать нашу оборону северо-западнее Тулы.</a:t>
            </a:r>
            <a:endParaRPr lang="ru-RU" sz="1200" b="1">
              <a:solidFill>
                <a:srgbClr val="542A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2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Левофланговые соединения 50-й армии продолжали контратаки. 260-я стрелковая дивизия возобновила действия, нанося удар вдоль Орловского шоссе. 413-я стрелковая дивизия с 32-й танковой бригадой вела бой за Крутое и Крюковку. В ходе этих боев батареи 732-со зенитного полка уничтожили шесть вражеских танков.</a:t>
            </a:r>
            <a:endParaRPr lang="ru-RU" sz="12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2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С утра 10 ноября немецкие войска начали наступление в направлении Спас-Конино, Суходол, нанося удар в стык </a:t>
            </a:r>
            <a:r>
              <a:rPr lang="ru-RU" sz="1200" b="1" i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между 258-й и 238-й стрелковыми дивизиями. 258-я стрелковая дивизия была вынуждена отойти на рубеж Никулинские Выселки — Варфоломеево. Противник угрожал выходом в тыл всей тульской группировке советских войск с северо-запада.                                                         </a:t>
            </a:r>
            <a:endParaRPr lang="ru-RU" sz="12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2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В целях ликвидации этой угрозы командующий армией перебросил сюда свой резерв — 31-ю кавалерийскую дивизию. На участок северо-западнее Тулы перебрасывалась также часть сил 732-го зенитного артиллерийского полка.</a:t>
            </a:r>
            <a:endParaRPr lang="ru-RU" sz="12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2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Бойцы и командиры Тульского рабочего полка (командир капитан Горшков), 156-со полка НКВД (командир майор Зубков) и 154-й стрелковой дивизии (командир полковник Фоканов) выбили врага с территории кирпичного завода.</a:t>
            </a:r>
            <a:endParaRPr lang="ru-RU" sz="1200" b="1">
              <a:solidFill>
                <a:srgbClr val="542A00"/>
              </a:solidFill>
              <a:latin typeface="Calibri" pitchFamily="34" charset="0"/>
            </a:endParaRPr>
          </a:p>
        </p:txBody>
      </p:sp>
      <p:sp>
        <p:nvSpPr>
          <p:cNvPr id="26628" name="TextBox 1"/>
          <p:cNvSpPr txBox="1">
            <a:spLocks noChangeArrowheads="1"/>
          </p:cNvSpPr>
          <p:nvPr/>
        </p:nvSpPr>
        <p:spPr bwMode="auto">
          <a:xfrm>
            <a:off x="106363" y="846138"/>
            <a:ext cx="1676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10  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2662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4038600"/>
            <a:ext cx="3667125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1638" y="341313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1"/>
          <p:cNvSpPr>
            <a:spLocks noChangeArrowheads="1"/>
          </p:cNvSpPr>
          <p:nvPr/>
        </p:nvSpPr>
        <p:spPr bwMode="auto">
          <a:xfrm>
            <a:off x="2362200" y="1027113"/>
            <a:ext cx="6324600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 Военный совет армии обратился с воззванием к бойцам, командирам и политработникам. В нем подводились итоги боев за Тулу. Отмечалось, как главное достижение, что враг остановлен и понес большие потери. Военный совет призывал воинов следовать примеру частей, особо отличившихся в боях за город русских оружейников: 156-му полку НКВД, 258-й стрелковой дивизии (командир полковник Сизов), 413-й стрелковой дивизии (командир генерал-майор Терешков), 154-й стрелковой дивизии.</a:t>
            </a:r>
            <a:endParaRPr lang="ru-RU" sz="1100" b="1">
              <a:solidFill>
                <a:srgbClr val="542A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Дивизии, сражавшиеся северо-западнее города, стойко выдержали все атаки врага, а в 5 часов 12 ноября нанесли врагу контрудар. В ходе ожесточенных боев населенные пункты Кетри, Бол. Конино, Плутнево по нескольку раз переходили из рук в руки. Вражеские атаки постоянно поддерживались ударами авиации. Тем не менее, наши войска не только приостановили дальнейшее продвижение врага на этом участке, но вскоре почти полностью восстановили положение 258-й стрелковой дивизии.</a:t>
            </a:r>
            <a:endParaRPr lang="ru-RU" sz="1100" b="1">
              <a:solidFill>
                <a:srgbClr val="542A00"/>
              </a:solidFill>
              <a:latin typeface="Calibri" pitchFamily="34" charset="0"/>
            </a:endParaRPr>
          </a:p>
        </p:txBody>
      </p:sp>
      <p:sp>
        <p:nvSpPr>
          <p:cNvPr id="27652" name="TextBox 1"/>
          <p:cNvSpPr txBox="1">
            <a:spLocks noChangeArrowheads="1"/>
          </p:cNvSpPr>
          <p:nvPr/>
        </p:nvSpPr>
        <p:spPr bwMode="auto">
          <a:xfrm>
            <a:off x="95250" y="898525"/>
            <a:ext cx="1638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11 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 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27653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76600"/>
            <a:ext cx="23177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9088" y="2174875"/>
            <a:ext cx="6172200" cy="3532188"/>
          </a:xfrm>
        </p:spPr>
        <p:txBody>
          <a:bodyPr/>
          <a:lstStyle/>
          <a:p>
            <a:pPr algn="l"/>
            <a:r>
              <a:rPr lang="ru-RU" sz="1800" b="1" i="1" smtClean="0">
                <a:latin typeface="Book Antiqua" pitchFamily="18" charset="0"/>
              </a:rPr>
              <a:t>«</a:t>
            </a:r>
            <a:r>
              <a:rPr lang="ru-RU" sz="1800" b="1" i="1" smtClean="0">
                <a:solidFill>
                  <a:srgbClr val="542A00"/>
                </a:solidFill>
                <a:latin typeface="Book Antiqua" pitchFamily="18" charset="0"/>
              </a:rPr>
              <a:t>Как ни пытался враг в течение ноября 1941 года взять Тулу и этим открыть себе дорогу к столице, успеха он не добился. Город стоял, как непреступная крепость! Тула связала по рукам и ногам всю правофланговую группировку немецких войск…</a:t>
            </a:r>
            <a:r>
              <a:rPr lang="ru-RU" sz="1800" b="1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1800" b="1" smtClean="0">
                <a:solidFill>
                  <a:srgbClr val="542A00"/>
                </a:solidFill>
                <a:latin typeface="Book Antiqua" pitchFamily="18" charset="0"/>
              </a:rPr>
            </a:br>
            <a:r>
              <a:rPr lang="ru-RU" sz="1800" b="1" i="1" smtClean="0">
                <a:solidFill>
                  <a:srgbClr val="542A00"/>
                </a:solidFill>
                <a:latin typeface="Book Antiqua" pitchFamily="18" charset="0"/>
              </a:rPr>
              <a:t>В разгроме немецких войск под Москвой Туле и ее жителям принадлежит выдающаяся роль…»</a:t>
            </a:r>
            <a:r>
              <a:rPr lang="ru-RU" sz="2000" b="1" i="1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2000" b="1" i="1" smtClean="0">
                <a:solidFill>
                  <a:srgbClr val="542A00"/>
                </a:solidFill>
                <a:latin typeface="Book Antiqua" pitchFamily="18" charset="0"/>
              </a:rPr>
            </a:br>
            <a:r>
              <a:rPr lang="ru-RU" sz="2000" b="1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2000" b="1" smtClean="0">
                <a:solidFill>
                  <a:srgbClr val="542A00"/>
                </a:solidFill>
                <a:latin typeface="Book Antiqua" pitchFamily="18" charset="0"/>
              </a:rPr>
            </a:br>
            <a:r>
              <a:rPr lang="ru-RU" sz="2000" b="1" smtClean="0">
                <a:solidFill>
                  <a:srgbClr val="542A00"/>
                </a:solidFill>
                <a:latin typeface="Book Antiqua" pitchFamily="18" charset="0"/>
              </a:rPr>
              <a:t>             </a:t>
            </a:r>
            <a:r>
              <a:rPr lang="ru-RU" sz="1800" b="1" smtClean="0">
                <a:solidFill>
                  <a:srgbClr val="542A00"/>
                </a:solidFill>
                <a:latin typeface="Book Antiqua" pitchFamily="18" charset="0"/>
              </a:rPr>
              <a:t>Маршал Советского Союза Г. К. Жуков, </a:t>
            </a:r>
            <a:br>
              <a:rPr lang="ru-RU" sz="1800" b="1" smtClean="0">
                <a:solidFill>
                  <a:srgbClr val="542A00"/>
                </a:solidFill>
                <a:latin typeface="Book Antiqua" pitchFamily="18" charset="0"/>
              </a:rPr>
            </a:br>
            <a:r>
              <a:rPr lang="ru-RU" sz="1800" b="1" smtClean="0">
                <a:solidFill>
                  <a:srgbClr val="542A00"/>
                </a:solidFill>
                <a:latin typeface="Book Antiqua" pitchFamily="18" charset="0"/>
              </a:rPr>
              <a:t>              четырежды Герой Советского Союза.</a:t>
            </a:r>
            <a:r>
              <a:rPr lang="ru-RU" sz="2000" b="1" i="1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2000" b="1" i="1" smtClean="0">
                <a:solidFill>
                  <a:srgbClr val="542A00"/>
                </a:solidFill>
                <a:latin typeface="Book Antiqua" pitchFamily="18" charset="0"/>
              </a:rPr>
            </a:br>
            <a:endParaRPr lang="ru-RU" sz="2000" b="1" i="1" smtClean="0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914400"/>
            <a:ext cx="7315200" cy="106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>
                <a:solidFill>
                  <a:srgbClr val="542A00"/>
                </a:solidFill>
                <a:latin typeface="Book Antiqua" pitchFamily="18" charset="0"/>
              </a:rPr>
              <a:t>ХРОНИКА ОБОРОНЫ ТУЛЫ</a:t>
            </a:r>
            <a:r>
              <a:rPr lang="ru-RU" sz="3600" smtClean="0">
                <a:solidFill>
                  <a:srgbClr val="542A00"/>
                </a:solidFill>
                <a:latin typeface="Book Antiqua" pitchFamily="18" charset="0"/>
              </a:rPr>
              <a:t/>
            </a:r>
            <a:br>
              <a:rPr lang="ru-RU" sz="3600" smtClean="0">
                <a:solidFill>
                  <a:srgbClr val="542A00"/>
                </a:solidFill>
                <a:latin typeface="Book Antiqua" pitchFamily="18" charset="0"/>
              </a:rPr>
            </a:br>
            <a:r>
              <a:rPr lang="ru-RU" sz="3600" b="1" smtClean="0">
                <a:solidFill>
                  <a:srgbClr val="542A00"/>
                </a:solidFill>
                <a:latin typeface="Book Antiqua" pitchFamily="18" charset="0"/>
              </a:rPr>
              <a:t>   </a:t>
            </a:r>
            <a:r>
              <a:rPr lang="ru-RU" sz="3600" smtClean="0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октябрь — декабрь 1941  года</a:t>
            </a:r>
            <a:br>
              <a:rPr lang="ru-RU" sz="3600" smtClean="0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smtClean="0">
              <a:solidFill>
                <a:srgbClr val="542A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6973" y="1981200"/>
            <a:ext cx="2738627" cy="37260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1524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1"/>
          <p:cNvSpPr>
            <a:spLocks noChangeArrowheads="1"/>
          </p:cNvSpPr>
          <p:nvPr/>
        </p:nvSpPr>
        <p:spPr bwMode="auto">
          <a:xfrm>
            <a:off x="4591050" y="773113"/>
            <a:ext cx="4419600" cy="526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. Тульский городской комитет обороны принимает ряд важных постановлений. Так, в период с 11 по 15 ноября им приняты постановления: «Об обеспечении Красной Армии обмундированием», «О создании мастерской по ремонту оружия», «Об изготовлении минометов», «О ремонте танков», «Об организации отрядов - истребителей танков», «О ремонте стрелкового оружия». 13 ноября принято постановление «Об улучшении торговли продовольственными товарами».</a:t>
            </a:r>
            <a:endParaRPr lang="ru-RU" sz="1000" b="1">
              <a:solidFill>
                <a:srgbClr val="542A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В течение всего дня продолжались ожесточенные бои северо-западнее Тулы.</a:t>
            </a:r>
            <a:endParaRPr lang="ru-RU" sz="10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Немецкое командование поставило второй армии Гудериана задачу — овладеть г. Горьким, то есть глубоко обойти Москву с юго-востока и отрезать ее от волжского тыла. Данные разведки свидетельствовали, что Гудериан уже начал подготовку наступления на восток от Тулы. Одновременно командование второй немецкой армии рассчитывало в ближайшие два-три дня овладеть городом русских оружейников.</a:t>
            </a:r>
            <a:endParaRPr lang="ru-RU" sz="10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Сделать это мыслилось следующим образом. Главные силы армии, наступая в направлении Дедилова, Сталиногорска, Венева, а затем на Епифань, Михайлов, должны были выйти на Каширу и Рязань. В первые же дни наступления враг рассчитывал перерезать восточные и северо-восточные коммуникации Тулы, ослабить ее оборону и ударами 3-й танковой дивизии с юга и 43-го армейского корпуса с северо-востока овладеть городом.</a:t>
            </a:r>
            <a:endParaRPr lang="ru-RU" sz="10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Однако расчеты гитлеровцев с первых же дней их наступления стали терпеть провал. В ходе боев, развернувшихся северо-западнее Тулы, враг понес большие потери и вынужден был на продолжительное время перейти к обороне. Наши войска прочно удерживали свои позиции южнее Тулы.</a:t>
            </a:r>
            <a:endParaRPr lang="ru-RU" sz="1000" b="1">
              <a:solidFill>
                <a:srgbClr val="542A00"/>
              </a:solidFill>
              <a:latin typeface="Calibri" pitchFamily="34" charset="0"/>
            </a:endParaRPr>
          </a:p>
        </p:txBody>
      </p:sp>
      <p:sp>
        <p:nvSpPr>
          <p:cNvPr id="28676" name="TextBox 2"/>
          <p:cNvSpPr txBox="1">
            <a:spLocks noChangeArrowheads="1"/>
          </p:cNvSpPr>
          <p:nvPr/>
        </p:nvSpPr>
        <p:spPr bwMode="auto">
          <a:xfrm>
            <a:off x="690563" y="685800"/>
            <a:ext cx="12112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12 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ноября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pic>
        <p:nvPicPr>
          <p:cNvPr id="2867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39888"/>
            <a:ext cx="41989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7800" y="1524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1689100" y="304800"/>
            <a:ext cx="7315200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Девятнадцатый день борьбы за Тулу. Бои идут ожесточенные, суровые. Гитлеровцы продолжают попытки овладеть городом. Наши войска с усиливающейся стойкостью отражают их натиск.</a:t>
            </a:r>
            <a:endParaRPr lang="ru-RU" sz="11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Тула борется и живет. Работают предприятия, продукция которых нужна гарнизону и населению. В кинотеатрах идет кинофильм «Щорс». Нормально торгуют магазины, работают булочные, парикмахерские, аптеки. В киосках продают центральные газеты.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Приутихли бои северо-западнее Тулы. Наши войска закрепились на рубеже Пронино — Кетри. Враг понес большие потери. Немало бойцов и командиров выбыло и из наших частей.    31-я    кавалерийская   дивизия   выведена    в    резерв командующего армией и сосредоточилась в районе Мевенка— Мыза.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Гитлеровские войска в полосе 50-й армии закончили перегруппировку. Созданы две ударные группировки: одна — в районе Барыково — Лутовиново в составе моторизованного полка с 40—50 танками, вторая — в районе Панино в составе моторизованного полка 3-й танковой дивизии с 40 танками.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Предшествующие дни войска 50-й армии использовали для  подготовки частей к отражению вражеского наступления. Создавались группы истребителей танков, личный состав обучался использованию противотанковых гранат, бутылок с горючей  смесью,  стрельбе  из  противотанковых  ружей.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30724" name="Прямоугольник 2"/>
          <p:cNvSpPr>
            <a:spLocks noChangeArrowheads="1"/>
          </p:cNvSpPr>
          <p:nvPr/>
        </p:nvSpPr>
        <p:spPr bwMode="auto">
          <a:xfrm>
            <a:off x="0" y="685800"/>
            <a:ext cx="13938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17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ноября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pic>
        <p:nvPicPr>
          <p:cNvPr id="30725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5200" y="3883025"/>
            <a:ext cx="327660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3989388"/>
            <a:ext cx="35306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5900" y="3175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1"/>
          <p:cNvSpPr>
            <a:spLocks noChangeArrowheads="1"/>
          </p:cNvSpPr>
          <p:nvPr/>
        </p:nvSpPr>
        <p:spPr bwMode="auto">
          <a:xfrm>
            <a:off x="3200400" y="152400"/>
            <a:ext cx="5781675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Бои предыдущего дня показали, что противник основную массу войск сосредоточил юго-восточнее Тулы. Поэтому командование 50-й армии решило 19 ноября контратаками восстановить положение на своем левом фланге. В бой вводилась 108-я танковая дивизия. Она совместно с частями 413-й и 299-й стрелковых дивизий должна была нанести удар в направлении Быково, Бородино с задачей уничтожить противника в районе Морковщино, Дедилово, Быково. Для поддержки названных дивизий привлекалась авиация армии.</a:t>
            </a:r>
            <a:endParaRPr lang="ru-RU" sz="10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Гитлеровцы спешили развить обозначившийся успех. С утра они продолжали наступление. Упорные бои развернулись в полосе обороны 413-й стрелковой дивизии. Здесь отдельные населенные пункты п</a:t>
            </a:r>
            <a:r>
              <a:rPr lang="en-US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o</a:t>
            </a: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нескольку раз переходили из рук в руки.</a:t>
            </a:r>
            <a:endParaRPr lang="ru-RU" sz="10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Героически сражались воины 1322-го стрелкового полка 413-й дивизии. В течение всего дня они стойко обороняли Болохово. Даже когда гитлеровцы окружили город, бойцы, командиры и политработники полка продолжали драться за каждый дом, за каждую пядь земли. Героически погибли здесь командир 1322-го полка подполковник Корнеев, комиссар полка батальонный комиссар Кузнецов и другие командиры и политработники, многие младшие командиры и рядовые.</a:t>
            </a:r>
            <a:endParaRPr lang="ru-RU" sz="10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 обороне Болохова' полку большую помощь оказала группа танков 32-й танковой бригады. Три танка Т-34, один танк </a:t>
            </a:r>
            <a:r>
              <a:rPr lang="en-US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KB</a:t>
            </a: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и один — Т-60 под командованием капитана Запорожца методом кочующих огневых точек в 15 часов отразили танковую атаку 50 танков врага, наступающих со стороны Старой Вьевки. При этом было уничтожено два танка и до 300 фашистов.</a:t>
            </a:r>
            <a:endParaRPr lang="ru-RU" sz="10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Гитлеровцы захватили Дедилово.</a:t>
            </a:r>
            <a:endParaRPr lang="ru-RU" sz="10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32772" name="TextBox 1"/>
          <p:cNvSpPr txBox="1">
            <a:spLocks noChangeArrowheads="1"/>
          </p:cNvSpPr>
          <p:nvPr/>
        </p:nvSpPr>
        <p:spPr bwMode="auto">
          <a:xfrm>
            <a:off x="171450" y="874713"/>
            <a:ext cx="1143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9 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32773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4419600"/>
            <a:ext cx="26416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088" y="2438400"/>
            <a:ext cx="2906712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638" y="2286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Прямоугольник 1"/>
          <p:cNvSpPr>
            <a:spLocks noChangeArrowheads="1"/>
          </p:cNvSpPr>
          <p:nvPr/>
        </p:nvSpPr>
        <p:spPr bwMode="auto">
          <a:xfrm>
            <a:off x="3429000" y="758825"/>
            <a:ext cx="55626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 Враг продолжал атаковать позиции защитников Болохова. Прорываясь из окружения, танкисты 32  бригады вместе с пехотой контратаковали противника. Завязался напряженный бой. Кольцо врага было прорвано, большая группа бойцов и командиров вырвалась из окружения. В этом бою советские воины уничтожили девять танков и более роты пехоты врага.</a:t>
            </a:r>
            <a:endParaRPr lang="ru-RU" sz="1000" b="1">
              <a:solidFill>
                <a:srgbClr val="542A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Контратаки 50-й армии на ее левом фланге не достигли цели. Враг еще превосходил наши войска по численности и в боевой технике. Однако наступление гитлеровцев было сорвано. Командующий 2-й' танковой армией запросил свое начальство о разрешении перейти к обороне. Такого разрешения не последовало, но задача наступления на г. Горький была изменена. Армии приказывалось выйти на линию Михайлов — Зарайск.</a:t>
            </a:r>
            <a:endParaRPr lang="ru-RU" sz="10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В течение всего дня войска 2-й танковой армии прилагали усилия прорваться в сторону Венева. Насколько ожесточенны были атаки врага, можно судить по тому, что только одна 413-я стрелковая дивизия уничтожила за три дня боевых действий до 2500 вражеских солдат и офицеров, сожгла и подбила 15 танков.</a:t>
            </a:r>
            <a:endParaRPr lang="ru-RU" sz="1000" b="1">
              <a:solidFill>
                <a:srgbClr val="542A00"/>
              </a:solidFill>
              <a:latin typeface="Calibri" pitchFamily="34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Командование 50-й армии принимало меры по отражению вражеских атак на Тулу с юго-востока. На левый фланг Тульского боевого участка был переброшен батальон 290-й стрелковой дивизии с двумя 37-мм орудиями 702-го артиллерийского полка. 11-й мотострелковый батальон 11-й танковой бригады занял оборону по реке Шат на участке Петрово— Кукуй. Зенитный дивизион этой бригады расположился на участке Хавки — Гати для обороны подступов к Веневу. 34-й полк НКВД занял оборону несколько южнее Дедиловских Выселок. 31-я кавалерийская дивизия перебрасывалась в район села Арсеньево. Участки обороны этих частей и соединений прикрывались минными полями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>
              <a:latin typeface="Calibri" pitchFamily="34" charset="0"/>
            </a:endParaRPr>
          </a:p>
        </p:txBody>
      </p:sp>
      <p:sp>
        <p:nvSpPr>
          <p:cNvPr id="33796" name="TextBox 1"/>
          <p:cNvSpPr txBox="1">
            <a:spLocks noChangeArrowheads="1"/>
          </p:cNvSpPr>
          <p:nvPr/>
        </p:nvSpPr>
        <p:spPr bwMode="auto">
          <a:xfrm>
            <a:off x="31750" y="800100"/>
            <a:ext cx="1371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20 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 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3379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76400"/>
            <a:ext cx="2895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86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Прямоугольник 1"/>
          <p:cNvSpPr>
            <a:spLocks noChangeArrowheads="1"/>
          </p:cNvSpPr>
          <p:nvPr/>
        </p:nvSpPr>
        <p:spPr bwMode="auto">
          <a:xfrm>
            <a:off x="1066800" y="1981200"/>
            <a:ext cx="518160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Генеральный штаб Красной Армии назначил командующим 50-й армией, действовавшей в районе Тулы, генерал-лейтенанта И. В. Болдина.</a:t>
            </a: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Юго-восточнее и восточнее Тулы советские войска продолжали ожесточенные бои с наступавшими частями 2-й танковой армии гитлеровцев. 108-я танковая дивизия в результате предпринятой контратаки вывила вражеские войска из села Теребуш (юго-западнее Венева).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Вечером противник вел минометный огонь по южным окраинам Тулы. Фашистские войска захватили Сталиногорск.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</p:txBody>
      </p:sp>
      <p:pic>
        <p:nvPicPr>
          <p:cNvPr id="3584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704850"/>
            <a:ext cx="22574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Box 1"/>
          <p:cNvSpPr txBox="1">
            <a:spLocks noChangeArrowheads="1"/>
          </p:cNvSpPr>
          <p:nvPr/>
        </p:nvSpPr>
        <p:spPr bwMode="auto">
          <a:xfrm>
            <a:off x="6881813" y="41910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542A00"/>
                </a:solidFill>
                <a:latin typeface="Book Antiqua" pitchFamily="18" charset="0"/>
              </a:rPr>
              <a:t>Генерал-лейтенант И.В.Болдин</a:t>
            </a:r>
          </a:p>
        </p:txBody>
      </p:sp>
      <p:sp>
        <p:nvSpPr>
          <p:cNvPr id="35846" name="TextBox 1"/>
          <p:cNvSpPr txBox="1">
            <a:spLocks noChangeArrowheads="1"/>
          </p:cNvSpPr>
          <p:nvPr/>
        </p:nvSpPr>
        <p:spPr bwMode="auto">
          <a:xfrm>
            <a:off x="-77788" y="738188"/>
            <a:ext cx="1752601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22  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8925" y="2286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Прямоугольник 1"/>
          <p:cNvSpPr>
            <a:spLocks noChangeArrowheads="1"/>
          </p:cNvSpPr>
          <p:nvPr/>
        </p:nvSpPr>
        <p:spPr bwMode="auto">
          <a:xfrm>
            <a:off x="3276600" y="1600200"/>
            <a:ext cx="5715000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108-я танковая дивизия с батальоном 115-го танкового полка НКВД, группой танков 125-го танкового батальона во взаимодействии с 11-й танковой бригадой и 31-й кавалерийской дивизией в 10 часов контратаковала противника, нанеся удар на Семьянь. Контратака развивалась успешно. Батальон 108-го мотострелкового полка к 12 часам овладел деревней Богородицкое (2 км южнее Теребуш), а батальон 115-го полка НКВД вышел на рубеж юго-восточнее Богородицкое.</a:t>
            </a:r>
            <a:endParaRPr lang="ru-RU" sz="11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 13 часов противник бросил в бой до 70 танков и двух полков мотопехоты. Враг нанес удар по флангам наших частей, вскоре вернул утраченные позиции, а к концу дня захватил Хавки. Таким образом, бои завязались непосредственно за г. Венев.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Немцы возобновили ожесточенные атаки на южных подступах к Туле.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36868" name="TextBox 1"/>
          <p:cNvSpPr txBox="1">
            <a:spLocks noChangeArrowheads="1"/>
          </p:cNvSpPr>
          <p:nvPr/>
        </p:nvSpPr>
        <p:spPr bwMode="auto">
          <a:xfrm>
            <a:off x="119063" y="769938"/>
            <a:ext cx="14811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23  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3686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063" y="2286000"/>
            <a:ext cx="3106737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8" y="231775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Прямоугольник 1"/>
          <p:cNvSpPr>
            <a:spLocks noChangeArrowheads="1"/>
          </p:cNvSpPr>
          <p:nvPr/>
        </p:nvSpPr>
        <p:spPr bwMode="auto">
          <a:xfrm>
            <a:off x="4191000" y="457200"/>
            <a:ext cx="4648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Несмотря на значительные потери своих войск восточнее и северо-восточнее Тулы, генерал Гудериан продолжал гнать своих солдат и офицеров вперед. На Каширском направлении фашистские войска достигли Мордвеса, завязали бои за город Михайлов Рязанской области.</a:t>
            </a: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24 ноября командующий 2-й танковой армией гитлеровцев получил изменение задачи. Оно было вызвано тем, что продвижение фашистов в направлении Каширы все же не ослабило сопротивления наших войск в районе Тулы. Город по-прежнему стойко отражал атаки противника. Кроме этого, оперативное положение войск врага в силу растянутости его флангов оставалось затруднительным. Гудериан получил задачу: во что бы то ни стало взять Тулу.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38916" name="TextBox 1"/>
          <p:cNvSpPr txBox="1">
            <a:spLocks noChangeArrowheads="1"/>
          </p:cNvSpPr>
          <p:nvPr/>
        </p:nvSpPr>
        <p:spPr bwMode="auto">
          <a:xfrm>
            <a:off x="-28575" y="773113"/>
            <a:ext cx="1752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25 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 ноября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3891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325" y="1981200"/>
            <a:ext cx="4027488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34925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Прямоугольник 1"/>
          <p:cNvSpPr>
            <a:spLocks noChangeArrowheads="1"/>
          </p:cNvSpPr>
          <p:nvPr/>
        </p:nvSpPr>
        <p:spPr bwMode="auto">
          <a:xfrm>
            <a:off x="4724400" y="842963"/>
            <a:ext cx="42672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Передовые танковые части противника, наступавшего на Каширском направлении, захватили селение Мокрый Лог. Дорога Мордвес — Лаптево оказалась перерезанной. В тот же день гитлеровцы перешли в наступление на Суходольском направлении и захватили Манышино, Клешню, Никулино.</a:t>
            </a:r>
            <a:endParaRPr lang="ru-RU" sz="10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Наши части, оборонявшиеся северо-западнее Тулы, героически сдерживали натиск значительно превосходящих сил врага. Но положение все больше осложнялось.</a:t>
            </a:r>
            <a:endParaRPr lang="ru-RU" sz="10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 этих условиях командование 50-й армии перебросило в район Никольских Выселок 999-й полк 258-й стрелковой дивизии и 124-й танковый полк, находившиеся в резерве армии. В район Лаптева был переброшен 510-й полк 154-й стрелковой дивизии, усиленный двумя 76-мм пушками, двумя 122-мм гаубицами, ротой 124-го танкового полка (восемь танков Т-26 и группой саперов). Командиру полка был также подчинен 111-й кавполк 31-й кавдивизии. Был создан Лаптевский боевой участок. Его начальником назначен командир 510-го полка майор Гордиенко, неоднократно отличившийся в предыдущих боях за Тулу.</a:t>
            </a:r>
            <a:endParaRPr lang="ru-RU" sz="10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 район села Горшково (35 км северо-восточнее Тулы) командование армией перебросило остальные части 31-й кавдивизии. Они должны были действовать по тылам Каширской группировки Гудериана.</a:t>
            </a:r>
            <a:endParaRPr lang="ru-RU" sz="10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Южнее Каширы 5-я кавдивизия вступила в бой с противником. На Каширском направлении в районе деревень Вербилово, Ягодная, Тимирязево гитлеровцы понесли большие потери от залпов дивизиона нашей реактивной артиллерии.</a:t>
            </a:r>
            <a:endParaRPr lang="ru-RU" sz="10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endParaRPr lang="ru-RU" sz="12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39940" name="TextBox 1"/>
          <p:cNvSpPr txBox="1">
            <a:spLocks noChangeArrowheads="1"/>
          </p:cNvSpPr>
          <p:nvPr/>
        </p:nvSpPr>
        <p:spPr bwMode="auto">
          <a:xfrm>
            <a:off x="-1588" y="842963"/>
            <a:ext cx="1447801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27 </a:t>
            </a:r>
          </a:p>
          <a:p>
            <a:pPr algn="ctr"/>
            <a:r>
              <a:rPr lang="ru-RU" b="1" i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ноября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pic>
        <p:nvPicPr>
          <p:cNvPr id="3994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766888"/>
            <a:ext cx="44196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1638" y="142875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Прямоугольник 1"/>
          <p:cNvSpPr>
            <a:spLocks noChangeArrowheads="1"/>
          </p:cNvSpPr>
          <p:nvPr/>
        </p:nvSpPr>
        <p:spPr bwMode="auto">
          <a:xfrm>
            <a:off x="2590800" y="1463675"/>
            <a:ext cx="5638800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Тульские оружейники передали рабочему полку изготовленный ими миномет № 1.</a:t>
            </a: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Освобожден районный центр Мордвес.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43012" name="TextBox 5"/>
          <p:cNvSpPr txBox="1">
            <a:spLocks noChangeArrowheads="1"/>
          </p:cNvSpPr>
          <p:nvPr/>
        </p:nvSpPr>
        <p:spPr bwMode="auto">
          <a:xfrm>
            <a:off x="0" y="1905000"/>
            <a:ext cx="19431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1  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декабря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43013" name="Рисунок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8800" y="2822575"/>
            <a:ext cx="6443663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олна 2"/>
          <p:cNvSpPr/>
          <p:nvPr/>
        </p:nvSpPr>
        <p:spPr>
          <a:xfrm>
            <a:off x="5715000" y="3581400"/>
            <a:ext cx="685800" cy="446088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5613" y="15240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Прямоугольник 1"/>
          <p:cNvSpPr>
            <a:spLocks noChangeArrowheads="1"/>
          </p:cNvSpPr>
          <p:nvPr/>
        </p:nvSpPr>
        <p:spPr bwMode="auto">
          <a:xfrm>
            <a:off x="2311400" y="838200"/>
            <a:ext cx="63246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3-я и 4-я танковые дивизии, вновь прибывшая 296-я пехотная дивизия и полк «Великая Германия» противника предприняли наступление севернее Тулы. Удар был нацелен на Руднево и станцию Ревякино. Генерал Гудериан объявил своим солдатам, что бой идет за зимние квартиры в Туле.</a:t>
            </a:r>
            <a:endParaRPr lang="ru-RU" sz="16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Немецко-фашистским войскам удалось прорвать оборону на левом фланге 4.13-й стрелковой дивизии и частью сил захватить Руднево и станцию Ревякино.</a:t>
            </a:r>
            <a:endParaRPr lang="ru-RU" sz="16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44036" name="TextBox 1"/>
          <p:cNvSpPr txBox="1">
            <a:spLocks noChangeArrowheads="1"/>
          </p:cNvSpPr>
          <p:nvPr/>
        </p:nvSpPr>
        <p:spPr bwMode="auto">
          <a:xfrm>
            <a:off x="149225" y="1851025"/>
            <a:ext cx="1752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2  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декабря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pic>
        <p:nvPicPr>
          <p:cNvPr id="44037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2800" y="3778250"/>
            <a:ext cx="3467100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9538" y="407988"/>
            <a:ext cx="11366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3541713" y="838200"/>
            <a:ext cx="5257800" cy="5105400"/>
          </a:xfrm>
        </p:spPr>
        <p:txBody>
          <a:bodyPr/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FontTx/>
              <a:buNone/>
            </a:pPr>
            <a:r>
              <a:rPr lang="ru-RU" sz="1200" smtClean="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1800" b="1" smtClean="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Собрание Тульского городского партийного актива принимает решение по докладу первого секретаря обкома партии тов. Жаворонкова «О текущем моменте и задачах парторганизации».</a:t>
            </a:r>
          </a:p>
          <a:p>
            <a:pPr indent="0" algn="just">
              <a:lnSpc>
                <a:spcPct val="107000"/>
              </a:lnSpc>
              <a:spcAft>
                <a:spcPts val="800"/>
              </a:spcAft>
              <a:buFontTx/>
              <a:buNone/>
            </a:pPr>
            <a:endParaRPr lang="ru-RU" sz="1800" b="1" i="1" smtClean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FontTx/>
              <a:buNone/>
            </a:pPr>
            <a:r>
              <a:rPr lang="ru-RU" sz="1800" b="1" i="1" smtClean="0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 «Мы, большевики Тулы,— говорится в решении,— заверяем Центральный Комитет ВКП(б), что все, как один, с оружием в руках будем драться до последней капли крови за нашу Родину, за наш любимый город и никогда не отдадим Тулу врагу».</a:t>
            </a:r>
            <a:endParaRPr lang="ru-RU" sz="1800" b="1" i="1" smtClean="0">
              <a:solidFill>
                <a:srgbClr val="542A00"/>
              </a:solidFill>
              <a:latin typeface="Calibri" pitchFamily="34" charset="0"/>
            </a:endParaRPr>
          </a:p>
          <a:p>
            <a:pPr indent="0" algn="ctr" eaLnBrk="1" hangingPunct="1">
              <a:lnSpc>
                <a:spcPct val="80000"/>
              </a:lnSpc>
              <a:buFontTx/>
              <a:buNone/>
            </a:pPr>
            <a:endParaRPr lang="ru-RU" sz="1800" b="1" smtClean="0">
              <a:solidFill>
                <a:srgbClr val="542A00"/>
              </a:solidFill>
            </a:endParaRPr>
          </a:p>
        </p:txBody>
      </p:sp>
      <p:sp>
        <p:nvSpPr>
          <p:cNvPr id="4100" name="Прямоугольник 2"/>
          <p:cNvSpPr>
            <a:spLocks noChangeArrowheads="1"/>
          </p:cNvSpPr>
          <p:nvPr/>
        </p:nvSpPr>
        <p:spPr bwMode="auto">
          <a:xfrm>
            <a:off x="1209675" y="1295400"/>
            <a:ext cx="1476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16 октября 1941</a:t>
            </a:r>
          </a:p>
        </p:txBody>
      </p:sp>
      <p:pic>
        <p:nvPicPr>
          <p:cNvPr id="410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663" y="2590800"/>
            <a:ext cx="3200400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7350" y="15240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Прямоугольник 1"/>
          <p:cNvSpPr>
            <a:spLocks noChangeArrowheads="1"/>
          </p:cNvSpPr>
          <p:nvPr/>
        </p:nvSpPr>
        <p:spPr bwMode="auto">
          <a:xfrm>
            <a:off x="2057400" y="990600"/>
            <a:ext cx="6858000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Противник продолжал наступление. Танковые части гитлеровцев стремились соединиться севернее Тулы с частями 43-го армейского корпуса. 4-я танковая дивизия перерезала железную дорогу Серпухов—Тула. В это же время начал наступательные действия 43-й армейский корпус немцев, потеснив части 258-й стрелковой дивизии.</a:t>
            </a:r>
            <a:endParaRPr lang="ru-RU" sz="11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Передовые части ударной группировки противника, овладев населенными пунктами Клейменово, Кострово и Малахово, вышли на шоссе Москва — Тула.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Положение в районе Тулы сложилось тяжелое. В приказе Военного Совета 50-й армии от 3 декабря указывалось, что «наступили решительные дни борьбы за Тулу».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Командующий Западным фронтом генерал армии Г. К. Жуков усилил 50-ю армию 340-й стрелковой и 112-й танковой дивизиями. Оба соединения выдвигались в район Лаптева. Командование 50-й армии осуществило ряд мер по усилению советских войск севернее Тулы. 3 декабря перешел в контратаку 640-й стрелковый полк 217-й стрелковой дивизии, усиленный девятью танками 32-й танковой бригады. Полк наносил удар в направлении Торхово. Завязался ожесточенный бой. Враг на этом участке был разгромлен. 3-й батальон 740-го полка с пятью танками 124-го танкового полка и батареей зенитной артиллерии занял оборону в районе Малахова, противодействуя противнику, стремящемуся замкнуть кольцо вокруг Тулы.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Контратаки нанесли также части 154-й и 413-й стрелковых дивизий, 31-я кавдивизия усилила свои действия по тылам противника, находившегося южнее Каширы.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1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 результате боев под Каширой разрушена высоковольтная линия, и подача электроэнергии в Тулу прекратилась. По заданию городского комитета обороны рабочие патронного завода менее чем за три дня восстановили два котла и турбогенератор мощностью в 1000 киловатт. Тула получила электроэнергию.</a:t>
            </a:r>
            <a:endParaRPr lang="ru-RU" sz="11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45060" name="TextBox 1"/>
          <p:cNvSpPr txBox="1">
            <a:spLocks noChangeArrowheads="1"/>
          </p:cNvSpPr>
          <p:nvPr/>
        </p:nvSpPr>
        <p:spPr bwMode="auto">
          <a:xfrm>
            <a:off x="309563" y="1981200"/>
            <a:ext cx="1295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3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декабря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05200"/>
            <a:ext cx="206057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74013" y="42799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1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27975" y="290830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29563" y="1476375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3" y="417195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3" y="2709863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2713" y="1317625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8" name="Прямоугольник 2"/>
          <p:cNvSpPr>
            <a:spLocks noChangeArrowheads="1"/>
          </p:cNvSpPr>
          <p:nvPr/>
        </p:nvSpPr>
        <p:spPr bwMode="auto">
          <a:xfrm>
            <a:off x="1185863" y="65088"/>
            <a:ext cx="682148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6—8 декабря войска 50-й армии, первого гвардейского кавалерийского корпуса и 10-й армии (из района Рязани) перешли в общее наступление и погнали врага на запад.</a:t>
            </a: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7 декабря очищено от противника шоссе Москва — Тула, 11 декабря освобождены Венев, Сталиногорск, Епифань.</a:t>
            </a: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13 декабря — Ефремов, Петелино и Болохово.</a:t>
            </a: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14 декабря наши войска заняли Узловую, Дубну и Косую Гору. </a:t>
            </a: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15 декабря освобождены Дедилово, Богородицк, Ясная Поляна.</a:t>
            </a: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17 декабря — города Щекино, Алексин и поселок Арсеньево.                    </a:t>
            </a:r>
            <a:endParaRPr lang="ru-RU" sz="10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Так закончилась героическая оборона Тулы. В ходе оборонительных боев и начавшегося наступления был полностью разгромлен мощный танковый кулак фашистских войск, и ликвидирована угроза   Москве с юга.</a:t>
            </a:r>
            <a:endParaRPr lang="ru-RU" sz="1000" b="1">
              <a:solidFill>
                <a:srgbClr val="542A00"/>
              </a:solidFill>
              <a:latin typeface="Book Antiqua" pitchFamily="18" charset="0"/>
            </a:endParaRPr>
          </a:p>
        </p:txBody>
      </p:sp>
      <p:sp>
        <p:nvSpPr>
          <p:cNvPr id="46089" name="TextBox 2"/>
          <p:cNvSpPr txBox="1">
            <a:spLocks noChangeArrowheads="1"/>
          </p:cNvSpPr>
          <p:nvPr/>
        </p:nvSpPr>
        <p:spPr bwMode="auto">
          <a:xfrm>
            <a:off x="8053388" y="4681538"/>
            <a:ext cx="10906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17 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Декабря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400"/>
          </a:p>
        </p:txBody>
      </p:sp>
      <p:sp>
        <p:nvSpPr>
          <p:cNvPr id="46090" name="TextBox 3"/>
          <p:cNvSpPr txBox="1">
            <a:spLocks noChangeArrowheads="1"/>
          </p:cNvSpPr>
          <p:nvPr/>
        </p:nvSpPr>
        <p:spPr bwMode="auto">
          <a:xfrm>
            <a:off x="20638" y="1971675"/>
            <a:ext cx="11652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6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декабря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-14288" y="3268663"/>
            <a:ext cx="1295401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7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декабря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400"/>
          </a:p>
        </p:txBody>
      </p:sp>
      <p:sp>
        <p:nvSpPr>
          <p:cNvPr id="46092" name="TextBox 5"/>
          <p:cNvSpPr txBox="1">
            <a:spLocks noChangeArrowheads="1"/>
          </p:cNvSpPr>
          <p:nvPr/>
        </p:nvSpPr>
        <p:spPr bwMode="auto">
          <a:xfrm>
            <a:off x="-77788" y="4697413"/>
            <a:ext cx="1371601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13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декабря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sp>
        <p:nvSpPr>
          <p:cNvPr id="46093" name="TextBox 6"/>
          <p:cNvSpPr txBox="1">
            <a:spLocks noChangeArrowheads="1"/>
          </p:cNvSpPr>
          <p:nvPr/>
        </p:nvSpPr>
        <p:spPr bwMode="auto">
          <a:xfrm>
            <a:off x="7926388" y="2024063"/>
            <a:ext cx="1143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14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декабря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sp>
        <p:nvSpPr>
          <p:cNvPr id="46094" name="TextBox 7"/>
          <p:cNvSpPr txBox="1">
            <a:spLocks noChangeArrowheads="1"/>
          </p:cNvSpPr>
          <p:nvPr/>
        </p:nvSpPr>
        <p:spPr bwMode="auto">
          <a:xfrm>
            <a:off x="7872413" y="3433763"/>
            <a:ext cx="13430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15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декабря</a:t>
            </a:r>
          </a:p>
          <a:p>
            <a:pPr algn="ctr"/>
            <a:r>
              <a:rPr lang="ru-RU" sz="1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pic>
        <p:nvPicPr>
          <p:cNvPr id="46095" name="Picture 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7800" y="2584450"/>
            <a:ext cx="64166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29200" y="1404938"/>
            <a:ext cx="3352800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79538"/>
            <a:ext cx="3657600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88" y="304800"/>
            <a:ext cx="2025650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Рисунок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9325" y="325438"/>
            <a:ext cx="1905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Рисунок 3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27550" y="90488"/>
            <a:ext cx="42862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Рисунок 4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27550" y="1909763"/>
            <a:ext cx="418465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Рисунок 5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200" y="2894013"/>
            <a:ext cx="42862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4957763"/>
            <a:ext cx="4557713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29200" y="4079875"/>
            <a:ext cx="390048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08500" y="6094413"/>
            <a:ext cx="46355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338138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10"/>
          <p:cNvSpPr>
            <a:spLocks noChangeArrowheads="1"/>
          </p:cNvSpPr>
          <p:nvPr/>
        </p:nvSpPr>
        <p:spPr bwMode="auto">
          <a:xfrm>
            <a:off x="2133600" y="1295400"/>
            <a:ext cx="6553200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5 тысяч туляков начали строительство оборонительных сооружений вокруг города</a:t>
            </a:r>
            <a:r>
              <a:rPr lang="ru-RU" sz="2400" b="1">
                <a:latin typeface="Book Antiqua" pitchFamily="18" charset="0"/>
                <a:cs typeface="Times New Roman" pitchFamily="18" charset="0"/>
              </a:rPr>
              <a:t>.</a:t>
            </a:r>
            <a:endParaRPr lang="ru-RU" sz="2400" b="1"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219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98438" y="2864262"/>
            <a:ext cx="4265498" cy="3307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9220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663936" y="2904951"/>
            <a:ext cx="4075652" cy="3226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5126" name="TextBox 1"/>
          <p:cNvSpPr txBox="1">
            <a:spLocks noChangeArrowheads="1"/>
          </p:cNvSpPr>
          <p:nvPr/>
        </p:nvSpPr>
        <p:spPr bwMode="auto">
          <a:xfrm>
            <a:off x="501650" y="852488"/>
            <a:ext cx="13557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18 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октября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0688" y="473075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Прямоугольник 1"/>
          <p:cNvSpPr>
            <a:spLocks noChangeArrowheads="1"/>
          </p:cNvSpPr>
          <p:nvPr/>
        </p:nvSpPr>
        <p:spPr bwMode="auto">
          <a:xfrm>
            <a:off x="1828800" y="381000"/>
            <a:ext cx="67056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240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 </a:t>
            </a:r>
            <a:r>
              <a:rPr lang="ru-RU" sz="200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2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Фашистские   войска   рвутся  к  Туле. Оккупированы Детчинский, Бабынинский, Перемышльский и Черепетский районы Тульской области.</a:t>
            </a:r>
            <a:endParaRPr lang="ru-RU" sz="20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148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438400"/>
            <a:ext cx="44942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2"/>
          <p:cNvSpPr txBox="1">
            <a:spLocks noChangeArrowheads="1"/>
          </p:cNvSpPr>
          <p:nvPr/>
        </p:nvSpPr>
        <p:spPr bwMode="auto">
          <a:xfrm>
            <a:off x="446088" y="1014413"/>
            <a:ext cx="10890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 октября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pic>
        <p:nvPicPr>
          <p:cNvPr id="6150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88" y="2438400"/>
            <a:ext cx="43672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0188" y="539750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1600200" y="987425"/>
            <a:ext cx="72390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240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20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Немецко-фашистские захватчики заняли Калугу и Калужский район. Над Тулой нависла непосредственная угроза.</a:t>
            </a:r>
            <a:endParaRPr lang="ru-RU" sz="20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220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1788" y="2201863"/>
            <a:ext cx="6238875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7173" name="TextBox 2"/>
          <p:cNvSpPr txBox="1">
            <a:spLocks noChangeArrowheads="1"/>
          </p:cNvSpPr>
          <p:nvPr/>
        </p:nvSpPr>
        <p:spPr bwMode="auto">
          <a:xfrm rot="10800000" flipV="1">
            <a:off x="74613" y="1122363"/>
            <a:ext cx="1295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21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октября</a:t>
            </a:r>
          </a:p>
          <a:p>
            <a:pPr algn="ctr"/>
            <a:r>
              <a:rPr lang="ru-RU" sz="16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 sz="1600"/>
          </a:p>
        </p:txBody>
      </p:sp>
      <p:sp>
        <p:nvSpPr>
          <p:cNvPr id="2" name="Волна 1"/>
          <p:cNvSpPr/>
          <p:nvPr/>
        </p:nvSpPr>
        <p:spPr>
          <a:xfrm>
            <a:off x="4602163" y="3503613"/>
            <a:ext cx="647700" cy="533400"/>
          </a:xfrm>
          <a:prstGeom prst="wav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 rot="17650790">
            <a:off x="5563394" y="3407569"/>
            <a:ext cx="352425" cy="871537"/>
          </a:xfrm>
          <a:prstGeom prst="downArrow">
            <a:avLst/>
          </a:prstGeom>
          <a:solidFill>
            <a:srgbClr val="99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825" y="1246188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1416050" y="228600"/>
            <a:ext cx="3689350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200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1600" b="1">
                <a:solidFill>
                  <a:srgbClr val="663300"/>
                </a:solidFill>
                <a:latin typeface="Book Antiqua" pitchFamily="18" charset="0"/>
                <a:cs typeface="Times New Roman" pitchFamily="18" charset="0"/>
              </a:rPr>
              <a:t>Создан городской комитет обороны. Председатель комитета — первый секретарь обкома партии В. Г. Жаворонков.</a:t>
            </a:r>
            <a:endParaRPr lang="ru-RU" sz="1600" b="1">
              <a:solidFill>
                <a:srgbClr val="6633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663300"/>
                </a:solidFill>
                <a:latin typeface="Book Antiqua" pitchFamily="18" charset="0"/>
                <a:cs typeface="Times New Roman" pitchFamily="18" charset="0"/>
              </a:rPr>
              <a:t>Газета «Коммунар» в этот день вышла с призывом на первой полосе: </a:t>
            </a:r>
            <a:r>
              <a:rPr lang="ru-RU" sz="1600" b="1" i="1">
                <a:solidFill>
                  <a:srgbClr val="663300"/>
                </a:solidFill>
                <a:latin typeface="Book Antiqua" pitchFamily="18" charset="0"/>
                <a:cs typeface="Times New Roman" pitchFamily="18" charset="0"/>
              </a:rPr>
              <a:t>«Усилим отпор врагу! Защитим нашу Родину, наши очаги, наших детей!»</a:t>
            </a:r>
            <a:r>
              <a:rPr lang="ru-RU" sz="1600" b="1">
                <a:solidFill>
                  <a:srgbClr val="663300"/>
                </a:solidFill>
                <a:latin typeface="Book Antiqua" pitchFamily="18" charset="0"/>
                <a:cs typeface="Times New Roman" pitchFamily="18" charset="0"/>
              </a:rPr>
              <a:t>. В статье «Как уничтожить вражеские танки» рассказывалось о приемах борьбы с бронированными машинами гитлеровских захватчиков. Секретарь Тульского горкома комсомола тов. Шишкина писала об организации боевых дружин из молодежи, о девушках, которые овладевают умением оказывать медицинскую помощь раненым. Создаются комсомольско-молодежные отряды для патрулирования улиц, борьбы с диверсантами, ракетчиками.</a:t>
            </a:r>
            <a:endParaRPr lang="ru-RU" sz="1600" b="1">
              <a:solidFill>
                <a:srgbClr val="663300"/>
              </a:solidFill>
              <a:latin typeface="Book Antiqua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solidFill>
                  <a:srgbClr val="663300"/>
                </a:solidFill>
                <a:latin typeface="Book Antiqua" pitchFamily="18" charset="0"/>
                <a:cs typeface="Times New Roman" pitchFamily="18" charset="0"/>
              </a:rPr>
              <a:t>Тула готовится к боям.</a:t>
            </a:r>
            <a:endParaRPr lang="ru-RU" sz="1600" b="1">
              <a:solidFill>
                <a:srgbClr val="663300"/>
              </a:solidFill>
              <a:latin typeface="Book Antiqua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315200" y="85725"/>
            <a:ext cx="1344303" cy="14287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7315200" y="1625600"/>
            <a:ext cx="13446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542A00"/>
                </a:solidFill>
                <a:latin typeface="Book Antiqua" pitchFamily="18" charset="0"/>
              </a:rPr>
              <a:t>В.Г.Жаворонков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410200" y="2057400"/>
            <a:ext cx="3545939" cy="391096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199" name="TextBox 2"/>
          <p:cNvSpPr txBox="1">
            <a:spLocks noChangeArrowheads="1"/>
          </p:cNvSpPr>
          <p:nvPr/>
        </p:nvSpPr>
        <p:spPr bwMode="auto">
          <a:xfrm rot="10800000" flipV="1">
            <a:off x="0" y="1676400"/>
            <a:ext cx="1389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22 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октября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152525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1981200" y="484188"/>
            <a:ext cx="5038725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2000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 sz="12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Городской комитет обороны вынес постановление о создании Тульского рабочего полка. Командиром полка назначен капитан А. П. Горшков. Началось формирование полка.</a:t>
            </a:r>
            <a:endParaRPr lang="ru-RU" sz="1200" b="1">
              <a:solidFill>
                <a:srgbClr val="542A00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12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Принято также постановление о строительстве оборонительных сооружений вокруг города и в самом городе. На ведение этих работ мобилизовано  все трудоспособное население.</a:t>
            </a:r>
            <a:endParaRPr lang="ru-RU" sz="1200" b="1">
              <a:solidFill>
                <a:srgbClr val="542A00"/>
              </a:solidFill>
              <a:latin typeface="Book Antiqua" pitchFamily="18" charset="0"/>
            </a:endParaRPr>
          </a:p>
          <a:p>
            <a:pPr indent="342900"/>
            <a:r>
              <a:rPr lang="ru-RU" sz="12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Верховное главнокомандование возложило оборону Тулы и подступов к городу на 50-ю армию. В ее состав включены части и учреждения 26-й армии</a:t>
            </a:r>
            <a:endParaRPr lang="ru-RU" sz="1200" b="1">
              <a:solidFill>
                <a:srgbClr val="542A00"/>
              </a:solidFill>
              <a:latin typeface="Book Antiqua" pitchFamily="18" charset="0"/>
            </a:endParaRPr>
          </a:p>
        </p:txBody>
      </p:sp>
      <p:pic>
        <p:nvPicPr>
          <p:cNvPr id="922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571500"/>
            <a:ext cx="16652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2"/>
          <p:cNvSpPr txBox="1">
            <a:spLocks noChangeArrowheads="1"/>
          </p:cNvSpPr>
          <p:nvPr/>
        </p:nvSpPr>
        <p:spPr bwMode="auto">
          <a:xfrm>
            <a:off x="7200900" y="2895600"/>
            <a:ext cx="1893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Командир полка</a:t>
            </a:r>
          </a:p>
          <a:p>
            <a:pPr algn="ctr"/>
            <a:r>
              <a:rPr lang="ru-RU" sz="1200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 капитан А.П.Горшков</a:t>
            </a:r>
            <a:endParaRPr lang="ru-RU" sz="1200" b="1"/>
          </a:p>
        </p:txBody>
      </p:sp>
      <p:sp>
        <p:nvSpPr>
          <p:cNvPr id="9222" name="TextBox 1"/>
          <p:cNvSpPr txBox="1">
            <a:spLocks noChangeArrowheads="1"/>
          </p:cNvSpPr>
          <p:nvPr/>
        </p:nvSpPr>
        <p:spPr bwMode="auto">
          <a:xfrm rot="10800000" flipV="1">
            <a:off x="152400" y="1600200"/>
            <a:ext cx="1219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23 октября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Book Antiqua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pic>
        <p:nvPicPr>
          <p:cNvPr id="9223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2971800"/>
            <a:ext cx="3063875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3387725"/>
            <a:ext cx="3184525" cy="310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158875"/>
            <a:ext cx="1139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1"/>
          <p:cNvSpPr>
            <a:spLocks noChangeArrowheads="1"/>
          </p:cNvSpPr>
          <p:nvPr/>
        </p:nvSpPr>
        <p:spPr bwMode="auto">
          <a:xfrm>
            <a:off x="1828800" y="1066800"/>
            <a:ext cx="68580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 Командование 50-й армии (командующий генерал-майор Ермаков А.Н., член Военного совета бригадный комиссар Сорокин К.Л., начальник штаба полковник Аргунов Н.Е.) отдало первый приказ по организации обороны подступов к Туле и</a:t>
            </a:r>
            <a:r>
              <a:rPr lang="ru-RU" sz="2000" b="1" i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самого города.            </a:t>
            </a:r>
            <a:endParaRPr lang="ru-RU" sz="2000" b="1">
              <a:solidFill>
                <a:srgbClr val="542A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44" name="Рисунок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200" y="2984500"/>
            <a:ext cx="16002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2"/>
          <p:cNvSpPr txBox="1">
            <a:spLocks noChangeArrowheads="1"/>
          </p:cNvSpPr>
          <p:nvPr/>
        </p:nvSpPr>
        <p:spPr bwMode="auto">
          <a:xfrm>
            <a:off x="457200" y="5181600"/>
            <a:ext cx="175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        генерал-майор</a:t>
            </a:r>
          </a:p>
          <a:p>
            <a:pPr algn="ctr"/>
            <a:r>
              <a:rPr lang="ru-RU" sz="1200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Ермаков А.Н.</a:t>
            </a:r>
            <a:endParaRPr lang="ru-RU" sz="1200"/>
          </a:p>
        </p:txBody>
      </p:sp>
      <p:pic>
        <p:nvPicPr>
          <p:cNvPr id="10246" name="Рисунок 3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05600" y="3060700"/>
            <a:ext cx="1524000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Box 5"/>
          <p:cNvSpPr txBox="1">
            <a:spLocks noChangeArrowheads="1"/>
          </p:cNvSpPr>
          <p:nvPr/>
        </p:nvSpPr>
        <p:spPr bwMode="auto">
          <a:xfrm>
            <a:off x="6723063" y="5230813"/>
            <a:ext cx="1981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начальник штаба полковник Аргунов Н.Е.</a:t>
            </a:r>
            <a:endParaRPr lang="ru-RU" sz="1200"/>
          </a:p>
        </p:txBody>
      </p:sp>
      <p:sp>
        <p:nvSpPr>
          <p:cNvPr id="10248" name="TextBox 1"/>
          <p:cNvSpPr txBox="1">
            <a:spLocks noChangeArrowheads="1"/>
          </p:cNvSpPr>
          <p:nvPr/>
        </p:nvSpPr>
        <p:spPr bwMode="auto">
          <a:xfrm rot="10800000" flipV="1">
            <a:off x="182563" y="1587500"/>
            <a:ext cx="13843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24 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октября</a:t>
            </a:r>
          </a:p>
          <a:p>
            <a:pPr algn="ctr"/>
            <a:r>
              <a:rPr lang="ru-RU" b="1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/>
          </a:p>
        </p:txBody>
      </p:sp>
      <p:sp>
        <p:nvSpPr>
          <p:cNvPr id="10249" name="TextBox 2"/>
          <p:cNvSpPr txBox="1">
            <a:spLocks noChangeArrowheads="1"/>
          </p:cNvSpPr>
          <p:nvPr/>
        </p:nvSpPr>
        <p:spPr bwMode="auto">
          <a:xfrm>
            <a:off x="3840163" y="4972050"/>
            <a:ext cx="2279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член Военного совета бригадный комиссар</a:t>
            </a:r>
          </a:p>
          <a:p>
            <a:r>
              <a:rPr lang="ru-RU" sz="1200">
                <a:solidFill>
                  <a:srgbClr val="542A00"/>
                </a:solidFill>
                <a:latin typeface="Times New Roman" pitchFamily="18" charset="0"/>
                <a:cs typeface="Times New Roman" pitchFamily="18" charset="0"/>
              </a:rPr>
              <a:t> Сорокин К.Л</a:t>
            </a:r>
            <a:endParaRPr lang="ru-RU" sz="1200"/>
          </a:p>
        </p:txBody>
      </p:sp>
      <p:pic>
        <p:nvPicPr>
          <p:cNvPr id="10250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9363" y="3203575"/>
            <a:ext cx="17462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1294</TotalTime>
  <Words>391</Words>
  <Application>Microsoft Office PowerPoint</Application>
  <PresentationFormat>Экран (4:3)</PresentationFormat>
  <Paragraphs>211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Оформление по умолчанию</vt:lpstr>
      <vt:lpstr>    «Тула город-герой» к 80-летию обороны города Тулы в Великой Отечественной войне. </vt:lpstr>
      <vt:lpstr>«Как ни пытался враг в течение ноября 1941 года взять Тулу и этим открыть себе дорогу к столице, успеха он не добился. Город стоял, как непреступная крепость! Тула связала по рукам и ногам всю правофланговую группировку немецких войск… В разгроме немецких войск под Москвой Туле и ее жителям принадлежит выдающаяся роль…»               Маршал Советского Союза Г. К. Жуков,                четырежды Герой Советского Союза.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ASUS</cp:lastModifiedBy>
  <cp:revision>122</cp:revision>
  <cp:lastPrinted>1601-01-01T00:00:00Z</cp:lastPrinted>
  <dcterms:created xsi:type="dcterms:W3CDTF">2011-07-13T13:31:56Z</dcterms:created>
  <dcterms:modified xsi:type="dcterms:W3CDTF">2022-11-19T17:19:51Z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