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8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«Пожар в доме»</c:v>
                </c:pt>
                <c:pt idx="1">
                  <c:v>"Спички детям не игрушки"</c:v>
                </c:pt>
                <c:pt idx="2">
                  <c:v>«Осторожно, электроприборы!»</c:v>
                </c:pt>
                <c:pt idx="3">
                  <c:v>«Огонь-друг или враг?»</c:v>
                </c:pt>
                <c:pt idx="4">
                  <c:v>«Детские шалости с огнем»</c:v>
                </c:pt>
                <c:pt idx="5">
                  <c:v>«Службы спасения»</c:v>
                </c:pt>
                <c:pt idx="6">
                  <c:v>«Кухня-не место для игр»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1.7</c:v>
                </c:pt>
                <c:pt idx="1">
                  <c:v>2.2000000000000002</c:v>
                </c:pt>
                <c:pt idx="2">
                  <c:v>2.1</c:v>
                </c:pt>
                <c:pt idx="3">
                  <c:v>2.1</c:v>
                </c:pt>
                <c:pt idx="4">
                  <c:v>2.2000000000000002</c:v>
                </c:pt>
                <c:pt idx="5">
                  <c:v>2.2000000000000002</c:v>
                </c:pt>
                <c:pt idx="6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«Пожар в доме»</c:v>
                </c:pt>
                <c:pt idx="1">
                  <c:v>"Спички детям не игрушки"</c:v>
                </c:pt>
                <c:pt idx="2">
                  <c:v>«Осторожно, электроприборы!»</c:v>
                </c:pt>
                <c:pt idx="3">
                  <c:v>«Огонь-друг или враг?»</c:v>
                </c:pt>
                <c:pt idx="4">
                  <c:v>«Детские шалости с огнем»</c:v>
                </c:pt>
                <c:pt idx="5">
                  <c:v>«Службы спасения»</c:v>
                </c:pt>
                <c:pt idx="6">
                  <c:v>«Кухня-не место для игр»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«Пожар в доме»</c:v>
                </c:pt>
                <c:pt idx="1">
                  <c:v>"Спички детям не игрушки"</c:v>
                </c:pt>
                <c:pt idx="2">
                  <c:v>«Осторожно, электроприборы!»</c:v>
                </c:pt>
                <c:pt idx="3">
                  <c:v>«Огонь-друг или враг?»</c:v>
                </c:pt>
                <c:pt idx="4">
                  <c:v>«Детские шалости с огнем»</c:v>
                </c:pt>
                <c:pt idx="5">
                  <c:v>«Службы спасения»</c:v>
                </c:pt>
                <c:pt idx="6">
                  <c:v>«Кухня-не место для игр»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2172032"/>
        <c:axId val="192173568"/>
      </c:barChart>
      <c:catAx>
        <c:axId val="192172032"/>
        <c:scaling>
          <c:orientation val="minMax"/>
        </c:scaling>
        <c:delete val="0"/>
        <c:axPos val="l"/>
        <c:majorTickMark val="out"/>
        <c:minorTickMark val="none"/>
        <c:tickLblPos val="nextTo"/>
        <c:crossAx val="192173568"/>
        <c:crosses val="autoZero"/>
        <c:auto val="1"/>
        <c:lblAlgn val="ctr"/>
        <c:lblOffset val="100"/>
        <c:noMultiLvlLbl val="0"/>
      </c:catAx>
      <c:valAx>
        <c:axId val="19217356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92172032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ayout/>
      <c:overlay val="0"/>
    </c:legend>
    <c:plotVisOnly val="1"/>
    <c:dispBlanksAs val="gap"/>
    <c:showDLblsOverMax val="0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g.ru/2018/11/19/v-rossii-na-pozharah-stalo-gibnut-bolshe-detej.html" TargetMode="External"/><Relationship Id="rId2" Type="http://schemas.openxmlformats.org/officeDocument/2006/relationships/hyperlink" Target="https://rg.ru/gazeta/rg/2018/11/20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543800" cy="3312368"/>
          </a:xfrm>
        </p:spPr>
        <p:txBody>
          <a:bodyPr/>
          <a:lstStyle/>
          <a:p>
            <a:r>
              <a:rPr lang="ru-RU" sz="1000" dirty="0" smtClean="0">
                <a:solidFill>
                  <a:schemeClr val="tx1"/>
                </a:solidFill>
                <a:latin typeface="Arial Black" pitchFamily="34" charset="0"/>
              </a:rPr>
              <a:t>МУНИЦИПАЛЬНОЕ </a:t>
            </a:r>
            <a:r>
              <a:rPr lang="ru-RU" sz="1000" dirty="0">
                <a:solidFill>
                  <a:schemeClr val="tx1"/>
                </a:solidFill>
                <a:latin typeface="Arial Black" pitchFamily="34" charset="0"/>
              </a:rPr>
              <a:t>БЮДЖЕТНОЕ ДОШКОЛЬНОЕ ОБРАЗОВАТЕЛЬНОЕ</a:t>
            </a:r>
            <a:br>
              <a:rPr lang="ru-RU" sz="10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000" dirty="0">
                <a:solidFill>
                  <a:schemeClr val="tx1"/>
                </a:solidFill>
                <a:latin typeface="Arial Black" pitchFamily="34" charset="0"/>
              </a:rPr>
              <a:t> </a:t>
            </a:r>
            <a:br>
              <a:rPr lang="ru-RU" sz="10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000" dirty="0">
                <a:solidFill>
                  <a:schemeClr val="tx1"/>
                </a:solidFill>
                <a:latin typeface="Arial Black" pitchFamily="34" charset="0"/>
              </a:rPr>
              <a:t>УЧРЕЖДЕНИЕ ДЕТСКИЙ САД № 62 КОМБИНИРОВАННОГО ВИДА</a:t>
            </a:r>
            <a:r>
              <a:rPr lang="ru-RU" sz="2400" dirty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Познавательно-информационный </a:t>
            </a:r>
            <a:r>
              <a:rPr lang="ru-RU" sz="2200" dirty="0">
                <a:latin typeface="Arial Black" pitchFamily="34" charset="0"/>
              </a:rPr>
              <a:t>проект</a:t>
            </a:r>
            <a:br>
              <a:rPr lang="ru-RU" sz="2200" dirty="0">
                <a:latin typeface="Arial Black" pitchFamily="34" charset="0"/>
              </a:rPr>
            </a:br>
            <a:r>
              <a:rPr lang="ru-RU" sz="2200" dirty="0">
                <a:latin typeface="Arial Black" pitchFamily="34" charset="0"/>
              </a:rPr>
              <a:t> социального партнерства с родителями </a:t>
            </a:r>
            <a:br>
              <a:rPr lang="ru-RU" sz="2200" dirty="0">
                <a:latin typeface="Arial Black" pitchFamily="34" charset="0"/>
              </a:rPr>
            </a:br>
            <a:r>
              <a:rPr lang="ru-RU" sz="2200" dirty="0">
                <a:latin typeface="Arial Black" pitchFamily="34" charset="0"/>
              </a:rPr>
              <a:t>по формированию навыков безопасного поведения</a:t>
            </a:r>
            <a:br>
              <a:rPr lang="ru-RU" sz="2200" dirty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>
                <a:latin typeface="Arial Black" pitchFamily="34" charset="0"/>
              </a:rPr>
              <a:t> </a:t>
            </a:r>
            <a:br>
              <a:rPr lang="ru-RU" sz="2200" dirty="0">
                <a:latin typeface="Arial Black" pitchFamily="34" charset="0"/>
              </a:rPr>
            </a:br>
            <a:r>
              <a:rPr lang="ru-RU" sz="2200" dirty="0">
                <a:latin typeface="Arial Black" pitchFamily="34" charset="0"/>
              </a:rPr>
              <a:t>на тему:</a:t>
            </a:r>
            <a:br>
              <a:rPr lang="ru-RU" sz="2200" dirty="0">
                <a:latin typeface="Arial Black" pitchFamily="34" charset="0"/>
              </a:rPr>
            </a:br>
            <a:r>
              <a:rPr lang="ru-RU" sz="2200" b="1" dirty="0">
                <a:latin typeface="Arial Black" pitchFamily="34" charset="0"/>
              </a:rPr>
              <a:t>«Если вдруг огонь пришёл: </a:t>
            </a:r>
            <a:r>
              <a:rPr lang="ru-RU" sz="2200" b="1" dirty="0" smtClean="0">
                <a:latin typeface="Arial Black" pitchFamily="34" charset="0"/>
              </a:rPr>
              <a:t/>
            </a:r>
            <a:br>
              <a:rPr lang="ru-RU" sz="2200" b="1" dirty="0" smtClean="0">
                <a:latin typeface="Arial Black" pitchFamily="34" charset="0"/>
              </a:rPr>
            </a:br>
            <a:r>
              <a:rPr lang="ru-RU" sz="2200" b="1" dirty="0" smtClean="0">
                <a:latin typeface="Arial Black" pitchFamily="34" charset="0"/>
              </a:rPr>
              <a:t>О </a:t>
            </a:r>
            <a:r>
              <a:rPr lang="ru-RU" sz="2200" b="1" dirty="0">
                <a:latin typeface="Arial Black" pitchFamily="34" charset="0"/>
              </a:rPr>
              <a:t>правилах важных, </a:t>
            </a:r>
            <a:r>
              <a:rPr lang="ru-RU" sz="2200" b="1" dirty="0" err="1">
                <a:latin typeface="Arial Black" pitchFamily="34" charset="0"/>
              </a:rPr>
              <a:t>пожаробезопасных</a:t>
            </a:r>
            <a:r>
              <a:rPr lang="ru-RU" sz="2200" b="1" dirty="0" smtClean="0">
                <a:latin typeface="Arial Black" pitchFamily="34" charset="0"/>
              </a:rPr>
              <a:t>»</a:t>
            </a:r>
            <a:endParaRPr lang="ru-RU" sz="22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653136"/>
            <a:ext cx="7698432" cy="1584176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sz="4400" dirty="0"/>
              <a:t>Воспитатель Вишнякова С. Л. </a:t>
            </a:r>
          </a:p>
          <a:p>
            <a:r>
              <a:rPr lang="ru-RU" sz="3700" dirty="0"/>
              <a:t> </a:t>
            </a:r>
          </a:p>
          <a:p>
            <a:r>
              <a:rPr lang="ru-RU" sz="3700" dirty="0"/>
              <a:t> </a:t>
            </a:r>
          </a:p>
          <a:p>
            <a:pPr algn="ctr"/>
            <a:r>
              <a:rPr lang="ru-RU" sz="3000" dirty="0"/>
              <a:t>г. Голицыно</a:t>
            </a:r>
          </a:p>
          <a:p>
            <a:pPr algn="ctr"/>
            <a:r>
              <a:rPr lang="ru-RU" sz="3000" dirty="0"/>
              <a:t>2019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07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4664"/>
            <a:ext cx="7543800" cy="3886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Несколько </a:t>
            </a:r>
            <a:r>
              <a:rPr lang="ru-RU" sz="2200" dirty="0"/>
              <a:t>сотен лет огонь угрожает людям: именно на протяжении такого промежутка времени они пытаются найти защиту от стихии. На увеличение числа пожаров влияет множество факторов, но сильнее всего – человеческий. Часто причиной пожара является детская шалость. Многие родители, несмотря на плачевную статистику, подходят к этой проблеме недостаточно серьезно: разрешают детям играть огнеопасными предметами, оставляют дома одних без присмотра, редко проводят беседы о безопасности. Чтобы изменить отношение человека к этой проблеме, нужно уже на дошкольном этапе развития начинать заниматься этой проблемой.</a:t>
            </a:r>
          </a:p>
          <a:p>
            <a:endParaRPr lang="ru-RU" dirty="0"/>
          </a:p>
        </p:txBody>
      </p:sp>
      <p:pic>
        <p:nvPicPr>
          <p:cNvPr id="4" name="Рисунок 3" descr="C:\Users\Dobby\Desktop\Новый точечный рисунок.bmp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17032"/>
            <a:ext cx="3951401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</p:spPr>
        <p:txBody>
          <a:bodyPr>
            <a:normAutofit/>
          </a:bodyPr>
          <a:lstStyle/>
          <a:p>
            <a:r>
              <a:rPr lang="ru-RU" b="1" dirty="0" smtClean="0"/>
              <a:t>Введение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68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Название </a:t>
            </a:r>
            <a:r>
              <a:rPr lang="ru-RU" b="1" dirty="0"/>
              <a:t>проекта: «Если вдруг огонь пришёл: О правилах важных, </a:t>
            </a:r>
            <a:r>
              <a:rPr lang="ru-RU" b="1" dirty="0" err="1"/>
              <a:t>пожаробезопасных</a:t>
            </a:r>
            <a:r>
              <a:rPr lang="ru-RU" b="1" dirty="0"/>
              <a:t>»</a:t>
            </a:r>
            <a:endParaRPr lang="ru-RU" dirty="0"/>
          </a:p>
          <a:p>
            <a:r>
              <a:rPr lang="ru-RU" b="1" dirty="0"/>
              <a:t>Автор проекта: </a:t>
            </a:r>
            <a:r>
              <a:rPr lang="ru-RU" dirty="0"/>
              <a:t>воспитатель старшей группы №6 Вишнякова Светлана Леонидовна</a:t>
            </a:r>
          </a:p>
          <a:p>
            <a:r>
              <a:rPr lang="ru-RU" b="1" dirty="0"/>
              <a:t>Возраст детей:</a:t>
            </a:r>
            <a:r>
              <a:rPr lang="ru-RU" dirty="0"/>
              <a:t> 4-5 лет</a:t>
            </a:r>
          </a:p>
          <a:p>
            <a:r>
              <a:rPr lang="ru-RU" b="1" dirty="0"/>
              <a:t>Участники проекта:</a:t>
            </a:r>
            <a:r>
              <a:rPr lang="ru-RU" dirty="0"/>
              <a:t> воспитатели группы, дети, родители</a:t>
            </a:r>
          </a:p>
          <a:p>
            <a:r>
              <a:rPr lang="ru-RU" b="1" dirty="0"/>
              <a:t>Продолжительность проекта:</a:t>
            </a:r>
            <a:r>
              <a:rPr lang="ru-RU" dirty="0"/>
              <a:t> 01.09.2018 г. </a:t>
            </a:r>
            <a:r>
              <a:rPr lang="ru-RU" dirty="0" smtClean="0"/>
              <a:t>- 31.05.2019 </a:t>
            </a:r>
            <a:r>
              <a:rPr lang="ru-RU" dirty="0"/>
              <a:t>г.</a:t>
            </a:r>
          </a:p>
          <a:p>
            <a:r>
              <a:rPr lang="ru-RU" b="1" dirty="0"/>
              <a:t>Тип проекта:</a:t>
            </a:r>
            <a:r>
              <a:rPr lang="ru-RU" dirty="0"/>
              <a:t> долгосрочный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познавательно-информационный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Информационная карта проекта</a:t>
            </a:r>
            <a:endParaRPr lang="ru-RU" sz="3600" dirty="0"/>
          </a:p>
        </p:txBody>
      </p:sp>
      <p:pic>
        <p:nvPicPr>
          <p:cNvPr id="5" name="Рисунок 4" descr="E:\DCIM\127NIKON\DSCN704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356992"/>
            <a:ext cx="3492388" cy="23760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013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Актуальность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548680"/>
            <a:ext cx="7543800" cy="402332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По </a:t>
            </a:r>
            <a:r>
              <a:rPr lang="ru-RU" dirty="0"/>
              <a:t>официальной статистике МЧС в 2018 году число детей, погибших при пожаре возросло на 20% </a:t>
            </a:r>
            <a:r>
              <a:rPr lang="ru-RU" i="1" dirty="0"/>
              <a:t>(Приложение 1)</a:t>
            </a:r>
            <a:r>
              <a:rPr lang="ru-RU" dirty="0"/>
              <a:t>. Основными причинами пожаров стали неосторожное обращение с огнем, в том числе шалость, а также нарушение правил устройства и эксплуатации электрического оборудования и печного отопления. </a:t>
            </a:r>
          </a:p>
          <a:p>
            <a:r>
              <a:rPr lang="ru-RU" dirty="0"/>
              <a:t>В связи с этим, крайне важно чаще обращать внимание детей и родителей на формирование и закрепление знаний и навыков о действиях при пожаре. Необходимо изменить сознание и отношение людей к противопожарной безопасности, а детский возраст является самым благоприятным для формирования правил пожарной безопасности. </a:t>
            </a:r>
          </a:p>
          <a:p>
            <a:r>
              <a:rPr lang="ru-RU" dirty="0"/>
              <a:t>Детскому саду и родителям надо объединить усилия, для того, чтобы уберечь детей от возможной трагедии, необходима целенаправленная работа над формированием у них культуры </a:t>
            </a:r>
            <a:r>
              <a:rPr lang="ru-RU" dirty="0" err="1"/>
              <a:t>пожаробезопасного</a:t>
            </a:r>
            <a:r>
              <a:rPr lang="ru-RU" dirty="0"/>
              <a:t> поведения.</a:t>
            </a:r>
          </a:p>
          <a:p>
            <a:pPr fontAlgn="b"/>
            <a:r>
              <a:rPr lang="ru-RU" dirty="0"/>
              <a:t>Иван Егоров «Недоглядели» </a:t>
            </a:r>
            <a:r>
              <a:rPr lang="ru-RU" u="sng" dirty="0">
                <a:hlinkClick r:id="rId2"/>
              </a:rPr>
              <a:t>Российская газета - Федеральный выпуск № 260(7723)</a:t>
            </a:r>
            <a:r>
              <a:rPr lang="ru-RU" dirty="0"/>
              <a:t> </a:t>
            </a:r>
            <a:r>
              <a:rPr lang="ru-RU" u="sng" dirty="0">
                <a:hlinkClick r:id="rId3"/>
              </a:rPr>
              <a:t>https://rg.ru/2018/11/19/v-rossii-na-pozharah-stalo-gibnut-bolshe-detej.html</a:t>
            </a:r>
            <a:r>
              <a:rPr lang="ru-RU" dirty="0"/>
              <a:t> (19.11.2018г.)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24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908720"/>
            <a:ext cx="7543800" cy="42484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050" b="1" dirty="0"/>
              <a:t>Ц</a:t>
            </a:r>
            <a:r>
              <a:rPr lang="ru-RU" sz="1050" b="1" dirty="0" smtClean="0"/>
              <a:t>ель </a:t>
            </a:r>
            <a:r>
              <a:rPr lang="ru-RU" sz="1050" b="1" dirty="0"/>
              <a:t>проекта:</a:t>
            </a:r>
            <a:endParaRPr lang="ru-RU" sz="1050" dirty="0"/>
          </a:p>
          <a:p>
            <a:pPr marL="0" indent="0">
              <a:buNone/>
            </a:pPr>
            <a:r>
              <a:rPr lang="ru-RU" sz="1050" dirty="0" smtClean="0"/>
              <a:t>Формировать </a:t>
            </a:r>
            <a:r>
              <a:rPr lang="ru-RU" sz="1050" dirty="0"/>
              <a:t>у детей и родителей осознанное и ответственное отношение к соблюдению правил пожарной безопасности, а также обучить их умениям и навыкам, необходимым для действия в экстремальных ситуациях.</a:t>
            </a:r>
          </a:p>
          <a:p>
            <a:pPr marL="0" indent="0">
              <a:buNone/>
            </a:pPr>
            <a:endParaRPr lang="ru-RU" sz="1050" b="1" dirty="0" smtClean="0"/>
          </a:p>
          <a:p>
            <a:pPr marL="0" indent="0">
              <a:buNone/>
            </a:pPr>
            <a:r>
              <a:rPr lang="ru-RU" sz="1050" b="1" dirty="0" smtClean="0"/>
              <a:t>Задачи проекта:</a:t>
            </a:r>
          </a:p>
          <a:p>
            <a:pPr marL="0" indent="0">
              <a:buNone/>
            </a:pPr>
            <a:r>
              <a:rPr lang="ru-RU" sz="1050" b="1" dirty="0" smtClean="0"/>
              <a:t>Для </a:t>
            </a:r>
            <a:r>
              <a:rPr lang="ru-RU" sz="1050" b="1" dirty="0"/>
              <a:t>детей:</a:t>
            </a:r>
            <a:endParaRPr lang="ru-RU" sz="1050" dirty="0"/>
          </a:p>
          <a:p>
            <a:pPr lvl="0"/>
            <a:r>
              <a:rPr lang="ru-RU" sz="1050" dirty="0"/>
              <a:t>Углублять и систематизировать знания детей о причинах возникновения пожаров, необходимости и опасности огня, подвести к пониманию вероятных последствий неосторожного обращения с ним</a:t>
            </a:r>
          </a:p>
          <a:p>
            <a:pPr lvl="0"/>
            <a:r>
              <a:rPr lang="ru-RU" sz="1050" dirty="0"/>
              <a:t>Систематизировать знания детей об огнеопасных предметах, используемых в быту (назначения, правила пользования) </a:t>
            </a:r>
          </a:p>
          <a:p>
            <a:pPr lvl="0"/>
            <a:r>
              <a:rPr lang="ru-RU" sz="1050" dirty="0"/>
              <a:t>Познакомить с правилами поведения при пожаре и со средствами пожаротушения</a:t>
            </a:r>
          </a:p>
          <a:p>
            <a:pPr lvl="0"/>
            <a:r>
              <a:rPr lang="ru-RU" sz="1050" dirty="0"/>
              <a:t>Уточнить знания детей о профессии пожарного</a:t>
            </a:r>
          </a:p>
          <a:p>
            <a:pPr lvl="0"/>
            <a:r>
              <a:rPr lang="ru-RU" sz="1050" dirty="0"/>
              <a:t>Воспитывать в детях уверенность в своих силах, проводить работу по преодолению панического страха перед огнем</a:t>
            </a:r>
          </a:p>
          <a:p>
            <a:endParaRPr lang="ru-RU" sz="1050" dirty="0"/>
          </a:p>
          <a:p>
            <a:pPr marL="0" indent="0">
              <a:buNone/>
            </a:pPr>
            <a:r>
              <a:rPr lang="ru-RU" sz="1050" b="1" dirty="0"/>
              <a:t>Для родителей:</a:t>
            </a:r>
            <a:endParaRPr lang="ru-RU" sz="1050" dirty="0"/>
          </a:p>
          <a:p>
            <a:pPr lvl="0"/>
            <a:r>
              <a:rPr lang="ru-RU" sz="1050" dirty="0"/>
              <a:t>Повышение педагогической компетентности родителей по вопросам, связанным с эксплуатацией детьми пожароопасных предметов</a:t>
            </a:r>
          </a:p>
          <a:p>
            <a:pPr lvl="0"/>
            <a:r>
              <a:rPr lang="ru-RU" sz="1050" dirty="0"/>
              <a:t>Формирование  ответственности за сохранение жизни и здоровья детей</a:t>
            </a:r>
          </a:p>
          <a:p>
            <a:pPr lvl="0"/>
            <a:r>
              <a:rPr lang="ru-RU" sz="1050" dirty="0"/>
              <a:t>Информирование родителей по вопросам обеспечения безопасности детей при пожаре</a:t>
            </a:r>
          </a:p>
          <a:p>
            <a:pPr marL="0" indent="0">
              <a:buNone/>
            </a:pPr>
            <a:r>
              <a:rPr lang="ru-RU" sz="1050" dirty="0"/>
              <a:t> </a:t>
            </a:r>
            <a:endParaRPr lang="ru-RU" sz="1050" dirty="0"/>
          </a:p>
          <a:p>
            <a:pPr marL="0" indent="0">
              <a:buNone/>
            </a:pPr>
            <a:r>
              <a:rPr lang="ru-RU" sz="1050" b="1" dirty="0" smtClean="0"/>
              <a:t>Для </a:t>
            </a:r>
            <a:r>
              <a:rPr lang="ru-RU" sz="1050" b="1" dirty="0"/>
              <a:t>педагогов:</a:t>
            </a:r>
            <a:endParaRPr lang="ru-RU" sz="1050" dirty="0"/>
          </a:p>
          <a:p>
            <a:pPr lvl="0"/>
            <a:r>
              <a:rPr lang="ru-RU" sz="1050" dirty="0"/>
              <a:t>Прививать детям практические навыки поведения при пожаре</a:t>
            </a:r>
          </a:p>
          <a:p>
            <a:pPr lvl="0"/>
            <a:r>
              <a:rPr lang="ru-RU" sz="1050" dirty="0"/>
              <a:t>Воспитание привычки к соблюдению правил пожарной безопасности</a:t>
            </a:r>
          </a:p>
          <a:p>
            <a:pPr lvl="0"/>
            <a:r>
              <a:rPr lang="ru-RU" sz="1050" dirty="0"/>
              <a:t>Обогащение предметно-развивающей среды группы</a:t>
            </a:r>
          </a:p>
          <a:p>
            <a:pPr lvl="0"/>
            <a:r>
              <a:rPr lang="ru-RU" sz="1050" dirty="0"/>
              <a:t>Обеспечение психофизического благополучия детей и формирование сознательного отношения к огню</a:t>
            </a:r>
          </a:p>
          <a:p>
            <a:pPr lvl="0"/>
            <a:r>
              <a:rPr lang="ru-RU" sz="1050" dirty="0"/>
              <a:t>Укрепление единого образовательного пространства «Детский сад – семья»</a:t>
            </a:r>
          </a:p>
          <a:p>
            <a:endParaRPr lang="ru-RU" sz="105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2000" y="5229200"/>
            <a:ext cx="7338392" cy="943000"/>
          </a:xfrm>
        </p:spPr>
        <p:txBody>
          <a:bodyPr>
            <a:normAutofit/>
          </a:bodyPr>
          <a:lstStyle/>
          <a:p>
            <a:r>
              <a:rPr lang="ru-RU" dirty="0" smtClean="0"/>
              <a:t>Цель и 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562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229200"/>
            <a:ext cx="7338392" cy="9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Ожидаемые </a:t>
            </a:r>
            <a:br>
              <a:rPr lang="ru-RU" dirty="0" smtClean="0"/>
            </a:br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626424" cy="38862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Для </a:t>
            </a:r>
            <a:r>
              <a:rPr lang="ru-RU" b="1" dirty="0"/>
              <a:t>детей:</a:t>
            </a:r>
            <a:endParaRPr lang="ru-RU" dirty="0"/>
          </a:p>
          <a:p>
            <a:r>
              <a:rPr lang="ru-RU" dirty="0"/>
              <a:t>1. Формирование и закрепление знаний и навыков, связанных с правилами пожарной безопасности</a:t>
            </a:r>
          </a:p>
          <a:p>
            <a:r>
              <a:rPr lang="ru-RU" dirty="0"/>
              <a:t>2. Развитие практических навыков, необходимых в экстремальных ситуациях, связанных с огнем</a:t>
            </a:r>
          </a:p>
          <a:p>
            <a:r>
              <a:rPr lang="ru-RU" dirty="0"/>
              <a:t>3. Преодоление у детей панического страха перед огнем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Для родителей:</a:t>
            </a:r>
            <a:r>
              <a:rPr lang="ru-RU" dirty="0"/>
              <a:t> </a:t>
            </a:r>
          </a:p>
          <a:p>
            <a:r>
              <a:rPr lang="ru-RU" dirty="0"/>
              <a:t>1. Повышение компетентности в вопросах пожарной безопасности детей</a:t>
            </a:r>
          </a:p>
          <a:p>
            <a:r>
              <a:rPr lang="ru-RU" dirty="0"/>
              <a:t>2. Участие в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-образовательном процессе.</a:t>
            </a:r>
          </a:p>
          <a:p>
            <a:r>
              <a:rPr lang="ru-RU" dirty="0"/>
              <a:t>3. Педагогическая и методическая помощь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Для </a:t>
            </a:r>
            <a:r>
              <a:rPr lang="ru-RU" b="1" dirty="0"/>
              <a:t>педагогов:</a:t>
            </a:r>
            <a:endParaRPr lang="ru-RU" dirty="0"/>
          </a:p>
          <a:p>
            <a:r>
              <a:rPr lang="ru-RU" dirty="0"/>
              <a:t>1. Закрепление у воспитанников практических навыков, необходимых при пожаре</a:t>
            </a:r>
          </a:p>
          <a:p>
            <a:r>
              <a:rPr lang="ru-RU" dirty="0"/>
              <a:t>2. Вовлечение родителей в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-образовательный процесс ДОУ.</a:t>
            </a:r>
          </a:p>
          <a:p>
            <a:r>
              <a:rPr lang="ru-RU" dirty="0"/>
              <a:t>3. Укрепление социального партнерства с семьями воспитанников.</a:t>
            </a:r>
          </a:p>
          <a:p>
            <a:r>
              <a:rPr lang="ru-RU" dirty="0"/>
              <a:t>4. Обогащение  предметно-развивающей среды группы.</a:t>
            </a:r>
          </a:p>
          <a:p>
            <a:endParaRPr lang="ru-RU" dirty="0"/>
          </a:p>
        </p:txBody>
      </p:sp>
      <p:pic>
        <p:nvPicPr>
          <p:cNvPr id="5" name="Рисунок 4" descr="https://pp.userapi.com/c849124/v849124387/15ff94/iYdJSw_BP7I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159448"/>
            <a:ext cx="3202310" cy="2005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8386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653136"/>
            <a:ext cx="8382000" cy="1519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Анкетирование и мониторинг</a:t>
            </a:r>
            <a:endParaRPr lang="ru-RU" dirty="0"/>
          </a:p>
        </p:txBody>
      </p:sp>
      <p:pic>
        <p:nvPicPr>
          <p:cNvPr id="4" name="Объект 3" descr="C:\Users\Dobby\Desktop\Новый точечный рисунок.bmp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3348601" cy="3886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138255674"/>
              </p:ext>
            </p:extLst>
          </p:nvPr>
        </p:nvGraphicFramePr>
        <p:xfrm>
          <a:off x="4211960" y="1412776"/>
          <a:ext cx="4838328" cy="29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3900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Продукты проектной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04664"/>
            <a:ext cx="7543800" cy="432048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2900" b="1" dirty="0"/>
              <a:t>Для детей:</a:t>
            </a:r>
            <a:r>
              <a:rPr lang="ru-RU" sz="2900" b="1" i="1" dirty="0"/>
              <a:t>  	                                                                                   </a:t>
            </a:r>
            <a:endParaRPr lang="ru-RU" sz="2900" dirty="0"/>
          </a:p>
          <a:p>
            <a:pPr lvl="0"/>
            <a:r>
              <a:rPr lang="ru-RU" sz="2900" dirty="0"/>
              <a:t>Экскурсия для детей по детскому саду: знакомство с уголком пожарной безопасности, системой оповещения, эвакуационными путями</a:t>
            </a:r>
          </a:p>
          <a:p>
            <a:pPr lvl="0"/>
            <a:r>
              <a:rPr lang="ru-RU" sz="2900" dirty="0"/>
              <a:t>Участие в тренировочных эвакуациях</a:t>
            </a:r>
          </a:p>
          <a:p>
            <a:pPr lvl="0"/>
            <a:r>
              <a:rPr lang="ru-RU" sz="2900" dirty="0"/>
              <a:t> Сведение статистики показателей первичного и повторного мониторинга для оценки результатов проекта</a:t>
            </a:r>
          </a:p>
          <a:p>
            <a:pPr lvl="0"/>
            <a:r>
              <a:rPr lang="ru-RU" sz="2900" dirty="0"/>
              <a:t>Тематическая выставка литературы «Огонь под контролем!»</a:t>
            </a:r>
          </a:p>
          <a:p>
            <a:pPr lvl="0"/>
            <a:r>
              <a:rPr lang="ru-RU" sz="2900" dirty="0"/>
              <a:t>Выставка детских работ «Огонь - мой друг и враг»</a:t>
            </a:r>
          </a:p>
          <a:p>
            <a:pPr lvl="0"/>
            <a:r>
              <a:rPr lang="ru-RU" sz="2900" dirty="0"/>
              <a:t>Конкурс детских работ «Огонь не шутит»</a:t>
            </a:r>
          </a:p>
          <a:p>
            <a:pPr lvl="0"/>
            <a:r>
              <a:rPr lang="ru-RU" sz="2900" dirty="0"/>
              <a:t>Игра-соревнование «Пожарные»</a:t>
            </a:r>
          </a:p>
          <a:p>
            <a:pPr lvl="0"/>
            <a:r>
              <a:rPr lang="ru-RU" sz="2900" dirty="0"/>
              <a:t>Экспонат для уголка пожарной безопасности детского сада «Пожарная машина»</a:t>
            </a:r>
          </a:p>
          <a:p>
            <a:pPr marL="0" indent="0">
              <a:buNone/>
            </a:pPr>
            <a:r>
              <a:rPr lang="ru-RU" sz="2900" dirty="0"/>
              <a:t>  </a:t>
            </a:r>
          </a:p>
          <a:p>
            <a:pPr marL="0" indent="0">
              <a:buNone/>
            </a:pPr>
            <a:r>
              <a:rPr lang="ru-RU" sz="2900" b="1" dirty="0"/>
              <a:t>Для родителей:  </a:t>
            </a:r>
            <a:endParaRPr lang="ru-RU" sz="2900" dirty="0"/>
          </a:p>
          <a:p>
            <a:pPr lvl="0"/>
            <a:r>
              <a:rPr lang="ru-RU" sz="2900" dirty="0"/>
              <a:t>Беседа с родителями при участии сотрудника пожарной инспекции «Чтобы не было беды»</a:t>
            </a:r>
          </a:p>
          <a:p>
            <a:pPr lvl="0"/>
            <a:r>
              <a:rPr lang="ru-RU" sz="2900" dirty="0"/>
              <a:t>Статистика результатов первичного и вторичного анкетирования по вопросам пожарной безопасности детей</a:t>
            </a:r>
          </a:p>
          <a:p>
            <a:pPr lvl="0"/>
            <a:r>
              <a:rPr lang="ru-RU" sz="2900" dirty="0"/>
              <a:t>Демонстрация сказки «Случай в лесу»</a:t>
            </a:r>
          </a:p>
          <a:p>
            <a:pPr lvl="0"/>
            <a:r>
              <a:rPr lang="ru-RU" sz="2900" dirty="0"/>
              <a:t>Папка-передвижка для родителей: «Основы пожарной безопасности для детей»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2900" b="1" dirty="0"/>
              <a:t>  </a:t>
            </a:r>
            <a:endParaRPr lang="ru-RU" sz="2900" dirty="0"/>
          </a:p>
          <a:p>
            <a:pPr marL="0" indent="0">
              <a:buNone/>
            </a:pPr>
            <a:r>
              <a:rPr lang="ru-RU" sz="2900" b="1" dirty="0"/>
              <a:t>Для педагогов</a:t>
            </a:r>
            <a:r>
              <a:rPr lang="ru-RU" sz="2900" dirty="0"/>
              <a:t>:  </a:t>
            </a:r>
          </a:p>
          <a:p>
            <a:pPr lvl="0"/>
            <a:r>
              <a:rPr lang="ru-RU" sz="2900" dirty="0"/>
              <a:t>Обогащение педагогического опыта по пожарной безопасности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s://pp.userapi.com/c848632/v848632387/1596b0/0qVT25FJow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212976"/>
            <a:ext cx="2260848" cy="29012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59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На </a:t>
            </a:r>
            <a:r>
              <a:rPr lang="ru-RU" sz="1800" dirty="0"/>
              <a:t>момент презентации проекта он находится на этапе реализации. На сегодняшний день были успешно проведены более 50% запланированных мероприятий. В процессе были отмечены сплоченная работа детей и родителей по теме, а также активное заинтересованное участие родителей в процессе. Данный показатель говорит о достижении задачи: «Укрепление единого образовательного пространства «Детский сад – семья». Оценку результатов познавательной части проекта можно будет провести по завершении всех этапов проекта, включая сведение статистики вторичного мониторинга и анкетирования. Основным результатом проекта будет сравнительный анализ статистик первичных и вторичных анализов.</a:t>
            </a:r>
          </a:p>
          <a:p>
            <a:endParaRPr lang="ru-RU" dirty="0"/>
          </a:p>
        </p:txBody>
      </p:sp>
      <p:pic>
        <p:nvPicPr>
          <p:cNvPr id="4" name="Рисунок 3" descr="E:\DCIM\127NIKON\DSCN704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3869992" cy="2527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049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20</TotalTime>
  <Words>505</Words>
  <Application>Microsoft Office PowerPoint</Application>
  <PresentationFormat>Экран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NewsPrint</vt:lpstr>
      <vt:lpstr>МУНИЦИПАЛЬНОЕ БЮДЖЕТНОЕ ДОШКОЛЬНОЕ ОБРАЗОВАТЕЛЬНОЕ   УЧРЕЖДЕНИЕ ДЕТСКИЙ САД № 62 КОМБИНИРОВАННОГО ВИДА  Познавательно-информационный проект  социального партнерства с родителями  по формированию навыков безопасного поведения    на тему: «Если вдруг огонь пришёл:  О правилах важных, пожаробезопасных»</vt:lpstr>
      <vt:lpstr>Введение</vt:lpstr>
      <vt:lpstr>Информационная карта проекта</vt:lpstr>
      <vt:lpstr>Актуальность проекта </vt:lpstr>
      <vt:lpstr>Цель и задачи</vt:lpstr>
      <vt:lpstr>Ожидаемые  результаты</vt:lpstr>
      <vt:lpstr>Анкетирование и мониторинг</vt:lpstr>
      <vt:lpstr>Продукты проектной деятельности</vt:lpstr>
      <vt:lpstr>Результаты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Познавательно-информационный проект  социального партнерства с родителями  по формированию навыков безопасного поведения   на тему: «Если вдруг огонь пришёл:  О правилах важных, пожаробезопасных»</dc:title>
  <dc:creator>Dobby</dc:creator>
  <cp:lastModifiedBy>Dobby</cp:lastModifiedBy>
  <cp:revision>3</cp:revision>
  <dcterms:created xsi:type="dcterms:W3CDTF">2022-11-19T13:58:28Z</dcterms:created>
  <dcterms:modified xsi:type="dcterms:W3CDTF">2022-11-19T14:29:00Z</dcterms:modified>
</cp:coreProperties>
</file>