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1" r:id="rId3"/>
    <p:sldId id="257" r:id="rId4"/>
    <p:sldId id="258" r:id="rId5"/>
    <p:sldId id="260" r:id="rId6"/>
    <p:sldId id="262" r:id="rId7"/>
    <p:sldId id="264" r:id="rId8"/>
    <p:sldId id="265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0A0B8-FF83-47F8-8749-1168603ED23E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A6D17-92DD-478C-8F4A-5F5CE6FE0F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775961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250">
        <p:pull/>
      </p:transition>
    </mc:Choice>
    <mc:Fallback>
      <p:transition>
        <p:pull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0A0B8-FF83-47F8-8749-1168603ED23E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A6D17-92DD-478C-8F4A-5F5CE6FE0F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654567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250">
        <p:pull/>
      </p:transition>
    </mc:Choice>
    <mc:Fallback>
      <p:transition>
        <p:pull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0A0B8-FF83-47F8-8749-1168603ED23E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A6D17-92DD-478C-8F4A-5F5CE6FE0F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034945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250">
        <p:pull/>
      </p:transition>
    </mc:Choice>
    <mc:Fallback>
      <p:transition>
        <p:pull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0A0B8-FF83-47F8-8749-1168603ED23E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A6D17-92DD-478C-8F4A-5F5CE6FE0F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318365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250">
        <p:pull/>
      </p:transition>
    </mc:Choice>
    <mc:Fallback>
      <p:transition>
        <p:pull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0A0B8-FF83-47F8-8749-1168603ED23E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A6D17-92DD-478C-8F4A-5F5CE6FE0F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499092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250">
        <p:pull/>
      </p:transition>
    </mc:Choice>
    <mc:Fallback>
      <p:transition>
        <p:pull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0A0B8-FF83-47F8-8749-1168603ED23E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A6D17-92DD-478C-8F4A-5F5CE6FE0F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7717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250">
        <p:pull/>
      </p:transition>
    </mc:Choice>
    <mc:Fallback>
      <p:transition>
        <p:pull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0A0B8-FF83-47F8-8749-1168603ED23E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A6D17-92DD-478C-8F4A-5F5CE6FE0F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090787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250">
        <p:pull/>
      </p:transition>
    </mc:Choice>
    <mc:Fallback>
      <p:transition>
        <p:pull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0A0B8-FF83-47F8-8749-1168603ED23E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A6D17-92DD-478C-8F4A-5F5CE6FE0F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33492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250">
        <p:pull/>
      </p:transition>
    </mc:Choice>
    <mc:Fallback>
      <p:transition>
        <p:pull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0A0B8-FF83-47F8-8749-1168603ED23E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A6D17-92DD-478C-8F4A-5F5CE6FE0F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408524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250">
        <p:pull/>
      </p:transition>
    </mc:Choice>
    <mc:Fallback>
      <p:transition>
        <p:pull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0A0B8-FF83-47F8-8749-1168603ED23E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A6D17-92DD-478C-8F4A-5F5CE6FE0F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679794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250">
        <p:pull/>
      </p:transition>
    </mc:Choice>
    <mc:Fallback>
      <p:transition>
        <p:pull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0A0B8-FF83-47F8-8749-1168603ED23E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A6D17-92DD-478C-8F4A-5F5CE6FE0F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5781873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250">
        <p:pull/>
      </p:transition>
    </mc:Choice>
    <mc:Fallback>
      <p:transition>
        <p:pull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0A0B8-FF83-47F8-8749-1168603ED23E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A6D17-92DD-478C-8F4A-5F5CE6FE0F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63981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p14:dur="250">
        <p:pull/>
      </p:transition>
    </mc:Choice>
    <mc:Fallback>
      <p:transition>
        <p:pull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872207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Урок литературы в 10 классе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16832"/>
            <a:ext cx="6400800" cy="372196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Тема: </a:t>
            </a:r>
            <a:r>
              <a:rPr lang="ru-RU" sz="3600" i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«Жизнь и творчество </a:t>
            </a:r>
            <a:r>
              <a:rPr lang="ru-RU" sz="3600" i="1" u="sng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Александра </a:t>
            </a:r>
            <a:r>
              <a:rPr lang="ru-RU" sz="3600" i="1" u="sng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Сергеевича </a:t>
            </a:r>
            <a:r>
              <a:rPr lang="ru-RU" sz="3600" i="1" u="sng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Грибоедова</a:t>
            </a:r>
            <a:r>
              <a:rPr lang="ru-RU" sz="3600" i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»</a:t>
            </a:r>
          </a:p>
          <a:p>
            <a:pPr algn="r"/>
            <a:r>
              <a:rPr lang="ru-RU" sz="1800" dirty="0" smtClean="0"/>
              <a:t>Подготовила: учитель русского языка и литературы МАОУ СОШ № 48 г.Улан-Удэ</a:t>
            </a:r>
          </a:p>
          <a:p>
            <a:pPr algn="r"/>
            <a:r>
              <a:rPr lang="ru-RU" sz="1800" dirty="0" err="1" smtClean="0"/>
              <a:t>Куйдина</a:t>
            </a:r>
            <a:r>
              <a:rPr lang="ru-RU" sz="1800" dirty="0" smtClean="0"/>
              <a:t> Любовь Юрьевна</a:t>
            </a:r>
            <a:endParaRPr lang="ru-RU" sz="18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250">
        <p:pull/>
      </p:transition>
    </mc:Choice>
    <mc:Fallback>
      <p:transition>
        <p:pull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/>
          <a:lstStyle/>
          <a:p>
            <a:r>
              <a:rPr lang="ru-RU" dirty="0" smtClean="0"/>
              <a:t>Презентация</a:t>
            </a:r>
            <a:br>
              <a:rPr lang="ru-RU" dirty="0" smtClean="0"/>
            </a:br>
            <a:r>
              <a:rPr lang="ru-RU" dirty="0" smtClean="0"/>
              <a:t>Александров Сергеевич Грибоедов</a:t>
            </a:r>
            <a:br>
              <a:rPr lang="ru-RU" dirty="0" smtClean="0"/>
            </a:br>
            <a:r>
              <a:rPr lang="ru-RU" dirty="0" smtClean="0"/>
              <a:t>1795-1829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31001338"/>
      </p:ext>
    </p:extLst>
  </p:cSld>
  <p:clrMapOvr>
    <a:masterClrMapping/>
  </p:clrMapOvr>
  <p:transition advTm="1000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выглядел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28800"/>
            <a:ext cx="4038600" cy="446449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682" y="1600200"/>
            <a:ext cx="3771635" cy="4525963"/>
          </a:xfrm>
        </p:spPr>
      </p:pic>
    </p:spTree>
    <p:extLst>
      <p:ext uri="{BB962C8B-B14F-4D97-AF65-F5344CB8AC3E}">
        <p14:creationId xmlns="" xmlns:p14="http://schemas.microsoft.com/office/powerpoint/2010/main" val="1486598547"/>
      </p:ext>
    </p:extLst>
  </p:cSld>
  <p:clrMapOvr>
    <a:masterClrMapping/>
  </p:clrMapOvr>
  <p:transition advClick="0" advTm="2000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Биография Грибоедова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256584"/>
          </a:xfrm>
        </p:spPr>
        <p:txBody>
          <a:bodyPr>
            <a:normAutofit lnSpcReduction="10000"/>
          </a:bodyPr>
          <a:lstStyle/>
          <a:p>
            <a:r>
              <a:rPr lang="ru-RU" sz="2400" b="1" dirty="0" err="1"/>
              <a:t>Алекса́ндр</a:t>
            </a:r>
            <a:r>
              <a:rPr lang="ru-RU" sz="2400" b="1" dirty="0"/>
              <a:t> </a:t>
            </a:r>
            <a:r>
              <a:rPr lang="ru-RU" sz="2400" b="1" dirty="0" err="1"/>
              <a:t>Серге́евич</a:t>
            </a:r>
            <a:r>
              <a:rPr lang="ru-RU" sz="2400" b="1" dirty="0"/>
              <a:t> </a:t>
            </a:r>
            <a:r>
              <a:rPr lang="ru-RU" sz="2400" b="1" dirty="0" err="1"/>
              <a:t>Грибое́дов</a:t>
            </a:r>
            <a:r>
              <a:rPr lang="ru-RU" sz="2400" dirty="0"/>
              <a:t> (</a:t>
            </a:r>
            <a:r>
              <a:rPr lang="ru-RU" sz="2400" dirty="0" smtClean="0"/>
              <a:t>4</a:t>
            </a:r>
            <a:r>
              <a:rPr lang="ru-RU" sz="2400" dirty="0"/>
              <a:t> (15) января </a:t>
            </a:r>
            <a:r>
              <a:rPr lang="ru-RU" sz="2400" dirty="0" smtClean="0"/>
              <a:t>1795,</a:t>
            </a:r>
            <a:r>
              <a:rPr lang="ru-RU" sz="2400" dirty="0"/>
              <a:t> Москва — </a:t>
            </a:r>
            <a:r>
              <a:rPr lang="ru-RU" sz="2400" dirty="0" smtClean="0"/>
              <a:t>30 января</a:t>
            </a:r>
            <a:r>
              <a:rPr lang="ru-RU" sz="2400" dirty="0"/>
              <a:t> (11 февраля) 1829, Тегеран) — </a:t>
            </a:r>
            <a:r>
              <a:rPr lang="ru-RU" sz="2400" dirty="0" smtClean="0"/>
              <a:t>русский </a:t>
            </a:r>
            <a:r>
              <a:rPr lang="ru-RU" sz="2400" dirty="0"/>
              <a:t>поэт, прозаик, драматург, дипломат, </a:t>
            </a:r>
            <a:r>
              <a:rPr lang="ru-RU" sz="2400" dirty="0" smtClean="0"/>
              <a:t>лингвист</a:t>
            </a:r>
            <a:r>
              <a:rPr lang="ru-RU" sz="2400" dirty="0"/>
              <a:t>, историк, востоковед, </a:t>
            </a:r>
            <a:r>
              <a:rPr lang="ru-RU" sz="2400" dirty="0" smtClean="0"/>
              <a:t>пианист и</a:t>
            </a:r>
            <a:r>
              <a:rPr lang="ru-RU" sz="2400" dirty="0"/>
              <a:t> композитор. Статский </a:t>
            </a:r>
            <a:r>
              <a:rPr lang="ru-RU" sz="2400" dirty="0" smtClean="0"/>
              <a:t>советник</a:t>
            </a:r>
            <a:r>
              <a:rPr lang="ru-RU" sz="2400" dirty="0"/>
              <a:t> (1828</a:t>
            </a:r>
            <a:r>
              <a:rPr lang="ru-RU" sz="2400" dirty="0" smtClean="0"/>
              <a:t>).</a:t>
            </a:r>
          </a:p>
          <a:p>
            <a:r>
              <a:rPr lang="ru-RU" sz="2400" dirty="0"/>
              <a:t>Грибоедов родился в Москве, в обеспеченной родовитой семье. Его предок, Ян Гржибовский </a:t>
            </a:r>
            <a:r>
              <a:rPr lang="ru-RU" sz="2400" dirty="0" smtClean="0"/>
              <a:t>(польск.</a:t>
            </a:r>
            <a:r>
              <a:rPr lang="ru-RU" sz="2400" dirty="0"/>
              <a:t> </a:t>
            </a:r>
            <a:r>
              <a:rPr lang="ru-RU" sz="2400" i="1" dirty="0" err="1"/>
              <a:t>Jan</a:t>
            </a:r>
            <a:r>
              <a:rPr lang="ru-RU" sz="2400" i="1" dirty="0"/>
              <a:t> </a:t>
            </a:r>
            <a:r>
              <a:rPr lang="ru-RU" sz="2400" i="1" dirty="0" err="1"/>
              <a:t>Grzybowski</a:t>
            </a:r>
            <a:r>
              <a:rPr lang="ru-RU" sz="2400" dirty="0"/>
              <a:t>), в начале XVII века переселился из Польши в Россию. Фамилия Грибоедов представляет собой своеобразный перевод фамилии </a:t>
            </a:r>
            <a:r>
              <a:rPr lang="ru-RU" sz="2400" dirty="0" smtClean="0"/>
              <a:t>Гржибовский.</a:t>
            </a:r>
            <a:r>
              <a:rPr lang="ru-RU" sz="2400" dirty="0"/>
              <a:t> Фёдор Акимович </a:t>
            </a:r>
            <a:r>
              <a:rPr lang="ru-RU" sz="2400" dirty="0" smtClean="0"/>
              <a:t>Грибоедов при </a:t>
            </a:r>
            <a:r>
              <a:rPr lang="ru-RU" sz="2400" dirty="0"/>
              <a:t>царе </a:t>
            </a:r>
            <a:r>
              <a:rPr lang="ru-RU" sz="2400" dirty="0" smtClean="0"/>
              <a:t>Алексее </a:t>
            </a:r>
            <a:r>
              <a:rPr lang="ru-RU" sz="2400" dirty="0"/>
              <a:t>Михайловиче был разрядным дьяком и одним из пяти составителей Соборного уложения 1649 </a:t>
            </a:r>
            <a:r>
              <a:rPr lang="ru-RU" sz="2400" dirty="0" smtClean="0"/>
              <a:t>года.</a:t>
            </a:r>
          </a:p>
          <a:p>
            <a:r>
              <a:rPr lang="ru-RU" sz="2400" dirty="0"/>
              <a:t>Получил домашнее образование под руководством учёного-энциклопедиста И. Б. </a:t>
            </a:r>
            <a:r>
              <a:rPr lang="ru-RU" sz="2400" dirty="0" err="1" smtClean="0"/>
              <a:t>Петрозилиуса</a:t>
            </a:r>
            <a:r>
              <a:rPr lang="ru-RU" sz="2000" baseline="30000" dirty="0" smtClean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2875991525"/>
      </p:ext>
    </p:extLst>
  </p:cSld>
  <p:clrMapOvr>
    <a:masterClrMapping/>
  </p:clrMapOvr>
  <p:transition advClick="0" advTm="10000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885698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Летом, во время Отечественной войны 1812 года, когда неприятель появился на территории России, он вступил в Московский гусарский полк (добровольческое нерегулярное подразделение) графа Петра Ивановича Салтыкова, получившего дозволение на его формирование</a:t>
            </a:r>
            <a:r>
              <a:rPr lang="ru-RU" sz="2400" baseline="30000" dirty="0" smtClean="0"/>
              <a:t>.</a:t>
            </a:r>
            <a:endParaRPr lang="ru-RU" sz="2400" dirty="0" smtClean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2332624"/>
            <a:ext cx="88569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 1817 году в Петербурге произошла знаменитая «четверная дуэль» </a:t>
            </a:r>
            <a:r>
              <a:rPr lang="ru-RU" sz="2400" dirty="0" err="1"/>
              <a:t>Завадовского</a:t>
            </a:r>
            <a:r>
              <a:rPr lang="ru-RU" sz="2400" dirty="0"/>
              <a:t> — Шереметева и Грибоедова — Якубовича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3356992"/>
            <a:ext cx="88569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По возвращении на Кавказ Грибоедов, вдохновлённый участием в экспедиции генерала А. А. Вельяминова, написал известное стихотворение «Хищники на Чегеме». В январе 1826 года он был арестован в крепости «Грозная» по подозрению в принадлежности к </a:t>
            </a:r>
            <a:r>
              <a:rPr lang="ru-RU" sz="2400" dirty="0" smtClean="0"/>
              <a:t>декабристам.</a:t>
            </a:r>
          </a:p>
        </p:txBody>
      </p:sp>
    </p:spTree>
    <p:extLst>
      <p:ext uri="{BB962C8B-B14F-4D97-AF65-F5344CB8AC3E}">
        <p14:creationId xmlns="" xmlns:p14="http://schemas.microsoft.com/office/powerpoint/2010/main" val="690463422"/>
      </p:ext>
    </p:extLst>
  </p:cSld>
  <p:clrMapOvr>
    <a:masterClrMapping/>
  </p:clrMapOvr>
  <p:transition advClick="0" advTm="10000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 numCol="1" anchor="t">
            <a:normAutofit/>
          </a:bodyPr>
          <a:lstStyle/>
          <a:p>
            <a:r>
              <a:rPr lang="ru-RU" sz="2400" dirty="0" smtClean="0"/>
              <a:t>Произведение </a:t>
            </a:r>
            <a:r>
              <a:rPr lang="en-US" sz="2400" dirty="0" smtClean="0"/>
              <a:t>“</a:t>
            </a:r>
            <a:r>
              <a:rPr lang="ru-RU" sz="2400" dirty="0" smtClean="0"/>
              <a:t>Горе От Ума</a:t>
            </a:r>
            <a:r>
              <a:rPr lang="en-US" sz="2400" dirty="0" smtClean="0"/>
              <a:t>”</a:t>
            </a:r>
            <a:endParaRPr lang="ru-RU" sz="24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1" y="0"/>
            <a:ext cx="5652120" cy="6858000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34680" cy="4946228"/>
          </a:xfrm>
        </p:spPr>
        <p:txBody>
          <a:bodyPr>
            <a:noAutofit/>
          </a:bodyPr>
          <a:lstStyle/>
          <a:p>
            <a:r>
              <a:rPr lang="ru-RU" sz="2400" u="sng" dirty="0"/>
              <a:t>Комедия</a:t>
            </a:r>
            <a:r>
              <a:rPr lang="ru-RU" sz="2400" dirty="0"/>
              <a:t> в стихах «Горе от </a:t>
            </a:r>
            <a:r>
              <a:rPr lang="ru-RU" sz="2400" dirty="0" smtClean="0"/>
              <a:t>ума» </a:t>
            </a:r>
            <a:r>
              <a:rPr lang="ru-RU" sz="2400" dirty="0"/>
              <a:t>задумана в Петербурге около 1816 года и закончена в Тифлисе в 1824 году (окончательная редакция — авторизованный список, оставленный в Петербурге у </a:t>
            </a:r>
            <a:r>
              <a:rPr lang="ru-RU" sz="2400" dirty="0" err="1"/>
              <a:t>Булгарина</a:t>
            </a:r>
            <a:r>
              <a:rPr lang="ru-RU" sz="2400" dirty="0"/>
              <a:t>, — </a:t>
            </a:r>
            <a:r>
              <a:rPr lang="ru-RU" sz="2400" dirty="0" smtClean="0"/>
              <a:t>1828 </a:t>
            </a:r>
            <a:r>
              <a:rPr lang="ru-RU" sz="2400" dirty="0"/>
              <a:t>год)</a:t>
            </a:r>
          </a:p>
        </p:txBody>
      </p:sp>
    </p:spTree>
    <p:extLst>
      <p:ext uri="{BB962C8B-B14F-4D97-AF65-F5344CB8AC3E}">
        <p14:creationId xmlns="" xmlns:p14="http://schemas.microsoft.com/office/powerpoint/2010/main" val="2632210697"/>
      </p:ext>
    </p:extLst>
  </p:cSld>
  <p:clrMapOvr>
    <a:masterClrMapping/>
  </p:clrMapOvr>
  <p:transition advTm="5000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940" y="52726"/>
            <a:ext cx="913305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«</a:t>
            </a:r>
            <a:r>
              <a:rPr lang="ru-RU" dirty="0" err="1"/>
              <a:t>Го́ре</a:t>
            </a:r>
            <a:r>
              <a:rPr lang="ru-RU" dirty="0"/>
              <a:t> от ума́» (рус. </a:t>
            </a:r>
            <a:r>
              <a:rPr lang="ru-RU" dirty="0" err="1"/>
              <a:t>дореф</a:t>
            </a:r>
            <a:r>
              <a:rPr lang="ru-RU" dirty="0"/>
              <a:t>. Горе </a:t>
            </a:r>
            <a:r>
              <a:rPr lang="ru-RU" dirty="0" err="1"/>
              <a:t>отъ</a:t>
            </a:r>
            <a:r>
              <a:rPr lang="ru-RU" dirty="0"/>
              <a:t> ума) — комедия в стихах Александра Сергеевича Грибоедова. Она сочетает в себе элементы классицизма и новых для начала XIX века романтизма и реализма. Она описывает светское общество времён крепостного права и показывает жизнь 1813−1824 годов. Само «действие происходит… спустя десять лет после войны 1812 года, то есть в 1822</a:t>
            </a:r>
            <a:r>
              <a:rPr lang="ru-RU" dirty="0" smtClean="0"/>
              <a:t>».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1527776"/>
            <a:ext cx="90255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Замысел комедии возник в 1820 году (по некоторым данным, уже в </a:t>
            </a:r>
            <a:r>
              <a:rPr lang="ru-RU" dirty="0" smtClean="0"/>
              <a:t>1816</a:t>
            </a:r>
            <a:r>
              <a:rPr lang="ru-RU" baseline="30000" dirty="0" smtClean="0"/>
              <a:t>[</a:t>
            </a:r>
            <a:r>
              <a:rPr lang="ru-RU" dirty="0" smtClean="0"/>
              <a:t>), </a:t>
            </a:r>
            <a:r>
              <a:rPr lang="ru-RU" dirty="0"/>
              <a:t>но активная работа над текстом начинается в Тифлисе после возвращения Грибоедова из Персии. Большое влияние на автора произвели рассказы его подруги детства </a:t>
            </a:r>
            <a:r>
              <a:rPr lang="ru-RU" dirty="0" err="1"/>
              <a:t>Греховой</a:t>
            </a:r>
            <a:r>
              <a:rPr lang="ru-RU" dirty="0"/>
              <a:t> Евгении Борисовны. К началу 1822 года написаны первые два акта, а весной и летом 1823 года в Москве завершается первый вариант пьесы. Именно здесь писатель мог пополнить наблюдения над бытом и нравами московского дворянства, «надышаться воздухом» светских гостиных. Но и потом работа не прекращается: в 1824 году возникает новый вариант, имеющий название «Горе и нет ума» (первоначально — «Горе уму»).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0940" y="4005064"/>
            <a:ext cx="91330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комедии соблюдены только два классических единства: места и времени (действие происходит в доме Фамусова в течение суток); третье единство — действия — отсутствует, в произведении две сюжетные линии: любовь Чацкого и противостояние Чацкого и московского общества.</a:t>
            </a:r>
          </a:p>
        </p:txBody>
      </p:sp>
    </p:spTree>
    <p:extLst>
      <p:ext uri="{BB962C8B-B14F-4D97-AF65-F5344CB8AC3E}">
        <p14:creationId xmlns="" xmlns:p14="http://schemas.microsoft.com/office/powerpoint/2010/main" val="19689945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250">
        <p:pull/>
      </p:transition>
    </mc:Choice>
    <mc:Fallback>
      <p:transition>
        <p:pull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-3626" y="645340"/>
            <a:ext cx="91440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Молодой дворянин Александр Андреевич Чацкий возвращается из-за границы к своей возлюбленной — Софье Павловне Фамусовой, которую не видел три года (на момент действия романа Софье 17 лет, при этом Чацкий отсутствовал три года; следовательно, он влюбился в неё, когда ей было 14 лет или даже менее </a:t>
            </a:r>
            <a:r>
              <a:rPr lang="ru-RU" dirty="0" smtClean="0"/>
              <a:t>того). </a:t>
            </a:r>
            <a:r>
              <a:rPr lang="ru-RU" dirty="0"/>
              <a:t>Молодые люди росли вместе и с детства любили друг друга. Софья обиделась на Чацкого за то, что тот неожиданно бросил её, уехал в странствие (в произведении нет конкретного указания, где именно путешествовал герой) и «не писал двух слов». Чацкий приезжает в дом Павла Афанасьевича Фамусова с решением жениться на Софье. Вопреки его ожиданиям, Софья встречает его очень холодно. Оказывается, она влюблена в другого. Её избранник — живущий в доме её отца молодой секретарь Алексей Степанович Молчалин, который притворяется, что любит её, но на деле изображает это только из выгоды. Чацкий не может понять, «кто мил» Софье. В Молчалине он видит только «жалчайшее </a:t>
            </a:r>
            <a:r>
              <a:rPr lang="ru-RU" dirty="0" err="1"/>
              <a:t>созданье</a:t>
            </a:r>
            <a:r>
              <a:rPr lang="ru-RU" dirty="0"/>
              <a:t>», недостойное любви Софьи Павловны, не умеющее любить пылко и самоотверженно. Кроме того, Чацкий презирает Молчалина за старание угодить каждому, за чинопочитание. Узнав, что именно такой человек покорил сердце Софьи, Чацкий разочаровывается в своей возлюбленной.</a:t>
            </a:r>
          </a:p>
          <a:p>
            <a:r>
              <a:rPr lang="ru-RU" dirty="0"/>
              <a:t>Чацкий произносит красноречивые монологи, в которых обличает московское общество, выразителем мнений которого выступает отец Софьи Павел Фамусов. Вечером в обществе поднимаются слухи о сумасшествии Чацкого, пущенные раздосадованной Софьей. В конце пьесы, случайно став свидетелем предательства Молчалина, который ухаживает не только за Софьей, но и за её служанкой, Чацкий публично упрекает сплетников и покидает Москву в карете.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0" y="11484"/>
            <a:ext cx="22031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Сюжет </a:t>
            </a:r>
            <a:r>
              <a:rPr lang="en-US" dirty="0" smtClean="0"/>
              <a:t>“</a:t>
            </a:r>
            <a:r>
              <a:rPr lang="ru-RU" dirty="0" smtClean="0"/>
              <a:t>Горе от Ума</a:t>
            </a:r>
            <a:r>
              <a:rPr lang="en-US" dirty="0" smtClean="0"/>
              <a:t>”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793296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250">
        <p:pull/>
      </p:transition>
    </mc:Choice>
    <mc:Fallback>
      <p:transition>
        <p:pull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62" y="2704"/>
            <a:ext cx="9135438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В Петербурге памятник А. С. Грибоедову (скульптор — В. В. </a:t>
            </a:r>
            <a:r>
              <a:rPr lang="ru-RU" sz="2000" dirty="0" err="1"/>
              <a:t>Лишев</a:t>
            </a:r>
            <a:r>
              <a:rPr lang="ru-RU" sz="2000" dirty="0"/>
              <a:t>, 1959 год) установлен на Пионерской площади (напротив Театра Юного зрителя</a:t>
            </a:r>
            <a:r>
              <a:rPr lang="ru-RU" sz="2000" dirty="0" smtClean="0"/>
              <a:t>)</a:t>
            </a:r>
            <a:endParaRPr lang="ru-RU" sz="2000" dirty="0"/>
          </a:p>
          <a:p>
            <a:r>
              <a:rPr lang="ru-RU" sz="2000" dirty="0"/>
              <a:t>В Москве памятник А. С. Грибоедову находится на Чистопрудном бульваре.</a:t>
            </a:r>
          </a:p>
          <a:p>
            <a:r>
              <a:rPr lang="ru-RU" sz="2000" dirty="0"/>
              <a:t>В Великом Новгороде А. С. Грибоедов увековечен в памятнике «Тысячелетие России», в группе скульптур «Писатели и художники».</a:t>
            </a:r>
          </a:p>
          <a:p>
            <a:r>
              <a:rPr lang="ru-RU" sz="2000" dirty="0"/>
              <a:t>В Алуште памятник А. С. Грибоедову установлен в 2002 году, к 100-летнему юбилею города.</a:t>
            </a:r>
          </a:p>
          <a:p>
            <a:r>
              <a:rPr lang="ru-RU" sz="2000" dirty="0"/>
              <a:t>В Волгограде на средства армянской общины города установлен бюст А. С. Грибоедова (на улице Советской, напротив поликлиники № 3).</a:t>
            </a:r>
          </a:p>
          <a:p>
            <a:r>
              <a:rPr lang="ru-RU" sz="2000" dirty="0"/>
              <a:t>Бюст А. С. Грибоедова установлен на фасаде Одесского театра оперы и балета.</a:t>
            </a:r>
          </a:p>
          <a:p>
            <a:r>
              <a:rPr lang="ru-RU" sz="2000" dirty="0"/>
              <a:t>Памятник в центре Еревана (автор — </a:t>
            </a:r>
            <a:r>
              <a:rPr lang="ru-RU" sz="2000" dirty="0" err="1"/>
              <a:t>Оганес</a:t>
            </a:r>
            <a:r>
              <a:rPr lang="ru-RU" sz="2000" dirty="0"/>
              <a:t> </a:t>
            </a:r>
            <a:r>
              <a:rPr lang="ru-RU" sz="2000" dirty="0" err="1"/>
              <a:t>Беджанян</a:t>
            </a:r>
            <a:r>
              <a:rPr lang="ru-RU" sz="2000" dirty="0"/>
              <a:t>, 1974 год</a:t>
            </a:r>
            <a:r>
              <a:rPr lang="ru-RU" sz="2000" dirty="0" smtClean="0"/>
              <a:t>).</a:t>
            </a:r>
            <a:endParaRPr lang="ru-RU" sz="2000" dirty="0"/>
          </a:p>
          <a:p>
            <a:r>
              <a:rPr lang="ru-RU" sz="2000" dirty="0"/>
              <a:t>В Тбилиси памятник А. С. Грибоедову находится на набережной Куры (скульптор М. </a:t>
            </a:r>
            <a:r>
              <a:rPr lang="ru-RU" sz="2000" dirty="0" err="1"/>
              <a:t>Мерабишвили</a:t>
            </a:r>
            <a:r>
              <a:rPr lang="ru-RU" sz="2000" dirty="0"/>
              <a:t>, архитектор Г. </a:t>
            </a:r>
            <a:r>
              <a:rPr lang="ru-RU" sz="2000" dirty="0" err="1"/>
              <a:t>Мелкадзе</a:t>
            </a:r>
            <a:r>
              <a:rPr lang="ru-RU" sz="2000" dirty="0"/>
              <a:t>, 1961).</a:t>
            </a:r>
          </a:p>
          <a:p>
            <a:r>
              <a:rPr lang="ru-RU" sz="2000" dirty="0"/>
              <a:t>В Тбилисском государственном русском драматическом театре им. А. С. Грибоедова 24 декабря 2018 года открыт памятник поэту работы З. К. </a:t>
            </a:r>
            <a:r>
              <a:rPr lang="ru-RU" sz="2000" dirty="0" smtClean="0"/>
              <a:t>Церетели.</a:t>
            </a:r>
            <a:endParaRPr lang="ru-RU" sz="2000" dirty="0"/>
          </a:p>
          <a:p>
            <a:r>
              <a:rPr lang="ru-RU" sz="2000" dirty="0"/>
              <a:t>В Тегеране у здания российского посольства в 1912 году был установлен бронзовый памятник А. С. Грибоедову, созданный скульптором В. А. Беклемишевым на средства, собранные российской </a:t>
            </a:r>
            <a:r>
              <a:rPr lang="ru-RU" sz="2000" dirty="0" smtClean="0"/>
              <a:t>колонией.</a:t>
            </a: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3986462807"/>
      </p:ext>
    </p:extLst>
  </p:cSld>
  <p:clrMapOvr>
    <a:masterClrMapping/>
  </p:clrMapOvr>
  <p:transition advClick="0" advTm="10000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303</Words>
  <Application>Microsoft Office PowerPoint</Application>
  <PresentationFormat>Экран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Урок литературы в 10 классе</vt:lpstr>
      <vt:lpstr>Презентация Александров Сергеевич Грибоедов 1795-1829</vt:lpstr>
      <vt:lpstr>Как выглядел</vt:lpstr>
      <vt:lpstr>Биография Грибоедова</vt:lpstr>
      <vt:lpstr>Слайд 5</vt:lpstr>
      <vt:lpstr>Произведение “Горе От Ума”</vt:lpstr>
      <vt:lpstr>Слайд 7</vt:lpstr>
      <vt:lpstr>Слайд 8</vt:lpstr>
      <vt:lpstr>Слайд 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</dc:title>
  <dc:creator>123</dc:creator>
  <cp:lastModifiedBy>школа48</cp:lastModifiedBy>
  <cp:revision>9</cp:revision>
  <dcterms:created xsi:type="dcterms:W3CDTF">2022-10-20T12:59:56Z</dcterms:created>
  <dcterms:modified xsi:type="dcterms:W3CDTF">2022-11-19T05:19:55Z</dcterms:modified>
</cp:coreProperties>
</file>