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70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436" y="-11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2B16DB2-9BB1-4CC6-AB74-03F81A605291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5F63A97-C05B-4B02-927E-5629A7F4A2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62637-5FA3-49CF-947E-165A0BE59DB9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F51A8-E216-4F0E-A1AB-5E79B928F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90F967-0DFC-4CB9-B0BD-ADE1BBF8BBF7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5031D3E-C091-459D-9D68-645CA2BC4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E40C4-99EB-453B-AE49-276F766D8D11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6D35B-0E6E-41D9-BFDA-AF4C8883F0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178C2922-9625-4AF8-811C-52EBA01BB35B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5F7605-2BE7-409C-A2B1-144954CB8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80E84-69C6-49D0-A59B-14695070438A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2768D-70E1-4346-B00D-25507F4B8A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952DD-782A-461A-A7DD-307E79F0567A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5AD12-4A98-4A32-9A51-6D8009395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BAFF9-4BCD-4D75-BEC0-657EEE926721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3726A-BB4F-4B16-A7BC-013435E93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68F02-AAEF-4366-8826-948964409463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CB1D2-5F36-4142-9BE2-06CEE0364A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1DC87-303C-44BE-BD4A-9DB4E99EC66B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16933-F750-4F8D-9EBE-7F11635F3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D86D75-14B7-48FC-8FD3-C83FD5B036AE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3BFCAC-916A-4D49-A7EC-6241AC6A9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5E04689-B71F-4083-8344-216182A1C5C7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2211427-84D2-4E89-B72A-FBB62670E8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7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ru.wikipedia.org/wiki/%D0%9E%D0%B1%D0%BE%D0%B8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476672"/>
            <a:ext cx="5904656" cy="286816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8800" dirty="0"/>
              <a:t>Раппорт ткани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2500" y="3429000"/>
            <a:ext cx="5114925" cy="1101725"/>
          </a:xfrm>
        </p:spPr>
        <p:txBody>
          <a:bodyPr/>
          <a:lstStyle/>
          <a:p>
            <a:r>
              <a:rPr lang="ru-RU" sz="2600" smtClean="0"/>
              <a:t>Урок ИЗО в 5 классе</a:t>
            </a:r>
          </a:p>
        </p:txBody>
      </p:sp>
      <p:pic>
        <p:nvPicPr>
          <p:cNvPr id="13315" name="Picture 2" descr="http://im1-tub-ru.yandex.net/i?id=846abcd2644e5474b874c9b6a6e35b47-132-144&amp;n=33&amp;h=2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http://im1-tub-ru.yandex.net/i?id=160f44720529c13b6db378a95c327e34-69-144&amp;n=33&amp;h=2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20938"/>
            <a:ext cx="26670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http://im2-tub-ru.yandex.net/i?id=042d166dba04e8f2cdda8c9059ad35b1-68-144&amp;n=33&amp;h=2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52963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8" descr="http://im3-tub-ru.yandex.net/i?id=215d9b635a65f5b78a9be76c62474e84-09-144&amp;n=33&amp;h=2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4381500"/>
            <a:ext cx="3097212" cy="230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spb.yapokupayu.ru/system/images/product/003/503/645_zo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2175"/>
            <a:ext cx="9305925" cy="868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http://img.7ya.ru/pub/img/17171/2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9513" y="1676400"/>
            <a:ext cx="17716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107950" y="93663"/>
            <a:ext cx="79136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Trebuchet MS" pitchFamily="34" charset="0"/>
              </a:rPr>
              <a:t>Для удобства можно изготовить трафарет либо шаблон из картона </a:t>
            </a:r>
            <a:endParaRPr lang="ru-RU">
              <a:latin typeface="Trebuchet MS" pitchFamily="34" charset="0"/>
            </a:endParaRPr>
          </a:p>
        </p:txBody>
      </p:sp>
      <p:pic>
        <p:nvPicPr>
          <p:cNvPr id="23555" name="Picture 10" descr="http://im0-tub-ru.yandex.net/i?id=85c9987a5429784256fc9fac137b11bd-69-144&amp;n=33&amp;h=2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9913" y="1355725"/>
            <a:ext cx="1673225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 descr="http://img.7ya.ru/pub/img/17171/small-2-2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1676400"/>
            <a:ext cx="1906588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6" descr="http://im3-tub-ru.yandex.net/i?id=65f6a7be7fa94f8801aa13ae3cb7ff67-01-144&amp;n=33&amp;h=2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90863" y="3548063"/>
            <a:ext cx="2579687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18" descr="http://im1-tub-ru.yandex.net/i?id=811a58fc39c7f6a110114fa90b95dc4b-25-144&amp;n=33&amp;h=2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5113" y="3552825"/>
            <a:ext cx="2606675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20" descr="http://im1-tub-ru.yandex.net/i?id=f4423dee88acf1bd742b27db9e068828-116-144&amp;n=33&amp;h=2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65825" y="2168525"/>
            <a:ext cx="1785938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22" descr="http://im0-tub-ru.yandex.net/i?id=3a67cd65215ac42b9313d273456820a8-143-144&amp;n=33&amp;h=2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42013" y="3695700"/>
            <a:ext cx="180975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 descr="001"/>
          <p:cNvPicPr>
            <a:picLocks noChangeAspect="1" noChangeArrowheads="1"/>
          </p:cNvPicPr>
          <p:nvPr/>
        </p:nvPicPr>
        <p:blipFill>
          <a:blip r:embed="rId2"/>
          <a:srcRect l="809" t="3171" r="1651" b="2177"/>
          <a:stretch>
            <a:fillRect/>
          </a:stretch>
        </p:blipFill>
        <p:spPr bwMode="auto">
          <a:xfrm>
            <a:off x="755650" y="765175"/>
            <a:ext cx="6380163" cy="5600700"/>
          </a:xfrm>
          <a:prstGeom prst="rect">
            <a:avLst/>
          </a:prstGeom>
          <a:noFill/>
          <a:ln w="25400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1331913" y="10318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solidFill>
                  <a:srgbClr val="000000"/>
                </a:solidFill>
                <a:latin typeface="Trebuchet MS" pitchFamily="34" charset="0"/>
              </a:rPr>
              <a:t>Для удобства можно изготовить штамп из картофеля </a:t>
            </a:r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im1-tub-ru.yandex.net/i?id=b216ac73c7b01c521dfe7dc7f2570916-18-144&amp;n=33&amp;h=2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75" y="3476625"/>
            <a:ext cx="2152650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179388" y="188913"/>
            <a:ext cx="79930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latin typeface="Trebuchet MS" pitchFamily="34" charset="0"/>
              </a:rPr>
              <a:t>Выполнить рисунок ткани, используя шаблон ,трафарет или штамп</a:t>
            </a:r>
            <a:endParaRPr lang="ru-RU">
              <a:latin typeface="Trebuchet MS" pitchFamily="34" charset="0"/>
            </a:endParaRPr>
          </a:p>
        </p:txBody>
      </p:sp>
      <p:pic>
        <p:nvPicPr>
          <p:cNvPr id="25603" name="Picture 4" descr="http://img0.liveinternet.ru/images/attach/c/6/91/491/91491184_3003570e58e51903821m750x740u8cf5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5100" y="835025"/>
            <a:ext cx="5295900" cy="528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" descr="http://im0-tub-ru.yandex.net/i?id=22bdb5081ff524bd5143686e34042a01-95-144&amp;n=33&amp;h=2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981075"/>
            <a:ext cx="25908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ъект 2"/>
          <p:cNvSpPr>
            <a:spLocks noGrp="1"/>
          </p:cNvSpPr>
          <p:nvPr>
            <p:ph idx="4294967295"/>
          </p:nvPr>
        </p:nvSpPr>
        <p:spPr>
          <a:xfrm>
            <a:off x="395288" y="115888"/>
            <a:ext cx="7239000" cy="4846637"/>
          </a:xfrm>
        </p:spPr>
        <p:txBody>
          <a:bodyPr/>
          <a:lstStyle/>
          <a:p>
            <a:r>
              <a:rPr lang="ru-RU" b="1" smtClean="0"/>
              <a:t>Раппо́рт</a:t>
            </a:r>
            <a:r>
              <a:rPr lang="ru-RU" smtClean="0"/>
              <a:t> (франц. rapport, от rapporter — приносить обратно) — базовый элемент орнамента, часть узора, повторяющаяся многократно на ткани, трикотаже, вышивке, ковре, </a:t>
            </a:r>
            <a:r>
              <a:rPr lang="ru-RU" smtClean="0">
                <a:hlinkClick r:id="rId2" tooltip="Обои"/>
              </a:rPr>
              <a:t>обоях</a:t>
            </a:r>
            <a:r>
              <a:rPr lang="ru-RU" smtClean="0"/>
              <a:t> и т. д. </a:t>
            </a:r>
          </a:p>
          <a:p>
            <a:r>
              <a:rPr lang="ru-RU" smtClean="0"/>
              <a:t>Это ,,шаг рисунка,, - повторяющийся через определенный промежуток рисунок на ткани. </a:t>
            </a:r>
          </a:p>
        </p:txBody>
      </p:sp>
      <p:pic>
        <p:nvPicPr>
          <p:cNvPr id="14338" name="Picture 2" descr="http://im2-tub-ru.yandex.net/i?id=21393817eb96c2d1402ff13490923ef6-107-144&amp;n=33&amp;h=2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3514725"/>
            <a:ext cx="4824413" cy="324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3"/>
          <p:cNvSpPr>
            <a:spLocks noChangeArrowheads="1"/>
          </p:cNvSpPr>
          <p:nvPr/>
        </p:nvSpPr>
        <p:spPr bwMode="auto">
          <a:xfrm>
            <a:off x="250825" y="188913"/>
            <a:ext cx="777716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>
                <a:latin typeface="Trebuchet MS" pitchFamily="34" charset="0"/>
              </a:rPr>
              <a:t>Раппортом называется минимальная площадь повторяющегося рисунка, включающая мотив и расстояние до соседнего мотива (мотив – это часть орнамента, главный его элемент). </a:t>
            </a:r>
          </a:p>
          <a:p>
            <a:pPr marL="285750" indent="-285750">
              <a:buFont typeface="Arial" charset="0"/>
              <a:buChar char="•"/>
            </a:pPr>
            <a:r>
              <a:rPr lang="ru-RU">
                <a:latin typeface="Trebuchet MS" pitchFamily="34" charset="0"/>
              </a:rPr>
              <a:t>Мотив может представлять собой один элемент (простой мотив) или состоит из многих элементов, пластически оформленных в единое орнаментальное образование.</a:t>
            </a:r>
          </a:p>
        </p:txBody>
      </p:sp>
      <p:pic>
        <p:nvPicPr>
          <p:cNvPr id="15362" name="Picture 2" descr="http://www.render.ru/images/uploads/Image/Tutor/all/518/image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205038"/>
            <a:ext cx="37496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http://www.render.ru/images/uploads/Image/Tutor/all/518/image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9900" y="2205038"/>
            <a:ext cx="374808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www.render.ru/images/uploads/Image/Tutor/all/518/image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476250"/>
            <a:ext cx="5359400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3086100" y="6237288"/>
            <a:ext cx="19954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Готовый рисунок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179388" y="188913"/>
            <a:ext cx="7993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Раппорты, как правило, вписываются в прямоугольную форму и могут быть как равносторонними, так и вытянутыми по вертикали или по горизонтали. </a:t>
            </a:r>
          </a:p>
          <a:p>
            <a:r>
              <a:rPr lang="ru-RU">
                <a:latin typeface="Trebuchet MS" pitchFamily="34" charset="0"/>
              </a:rPr>
              <a:t>Самыми простыми раппортными рисунками считаются полоски и клетка.</a:t>
            </a:r>
          </a:p>
        </p:txBody>
      </p:sp>
      <p:pic>
        <p:nvPicPr>
          <p:cNvPr id="17410" name="Picture 2" descr="http://www.render.ru/images/uploads/Image/Tutor/all/518/image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963" y="1408113"/>
            <a:ext cx="3300412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http://www.render.ru/images/uploads/Image/Tutor/all/518/image0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19550" y="1408113"/>
            <a:ext cx="3284538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http://www.render.ru/images/uploads/Image/Tutor/all/518/image0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4138" y="3748088"/>
            <a:ext cx="31432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8" descr="http://www.render.ru/images/uploads/Image/Tutor/all/518/image01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99013" y="3644900"/>
            <a:ext cx="31432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107950" y="46038"/>
            <a:ext cx="7920038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Ещё существует способ построения раппортного рисунка - </a:t>
            </a:r>
            <a:r>
              <a:rPr lang="ru-RU" u="sng">
                <a:latin typeface="Trebuchet MS" pitchFamily="34" charset="0"/>
              </a:rPr>
              <a:t>со сдвигом</a:t>
            </a:r>
            <a:r>
              <a:rPr lang="ru-RU">
                <a:latin typeface="Trebuchet MS" pitchFamily="34" charset="0"/>
              </a:rPr>
              <a:t>. Где элементы сдвигаются и заполняют внутри раппортное пространство. </a:t>
            </a:r>
          </a:p>
          <a:p>
            <a:r>
              <a:rPr lang="ru-RU">
                <a:latin typeface="Trebuchet MS" pitchFamily="34" charset="0"/>
              </a:rPr>
              <a:t>Эти элементы могут по своей форме и размеру повторять основные мотивы или быть совершенно другой формы и размеров. </a:t>
            </a:r>
          </a:p>
        </p:txBody>
      </p:sp>
      <p:pic>
        <p:nvPicPr>
          <p:cNvPr id="18434" name="Picture 2" descr="http://www.render.ru/images/uploads/Image/Tutor/all/518/image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" y="1916113"/>
            <a:ext cx="3887788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http://www.render.ru/images/uploads/Image/Tutor/all/518/image0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62425" y="1933575"/>
            <a:ext cx="3887788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www.render.ru/images/uploads/Image/Tutor/all/518/image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1373188"/>
            <a:ext cx="2560637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4" descr="http://www.render.ru/images/uploads/Image/Tutor/all/518/image0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8" y="4213225"/>
            <a:ext cx="2560637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Прямоугольник 1"/>
          <p:cNvSpPr>
            <a:spLocks noChangeArrowheads="1"/>
          </p:cNvSpPr>
          <p:nvPr/>
        </p:nvSpPr>
        <p:spPr bwMode="auto">
          <a:xfrm>
            <a:off x="179388" y="115888"/>
            <a:ext cx="7921625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Попробуем усложнить наши схемы, заполнив их более сложной организацией мотивов добавив больше элементов, разнообразив их величину, повороты, поиграем на разных расстояниях и цвете взяв за основу какие ни будь простые элементы </a:t>
            </a:r>
          </a:p>
        </p:txBody>
      </p:sp>
      <p:pic>
        <p:nvPicPr>
          <p:cNvPr id="19460" name="Picture 6" descr="http://www.render.ru/images/uploads/Image/Tutor/all/518/image0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1392238"/>
            <a:ext cx="2560638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8" descr="http://www.render.ru/images/uploads/Image/Tutor/all/518/image03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2138" y="4213225"/>
            <a:ext cx="251936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oboi-vsem.ru/images/catalog/2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76200"/>
            <a:ext cx="325755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4" descr="http://masterica-knit.narod.ru/catalog/jacguard/slipjac/009-016/009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100013"/>
            <a:ext cx="3233738" cy="323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6" descr="http://oboi-vsem.ru/images/catalog/2715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3575" y="3543300"/>
            <a:ext cx="3152775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8" descr="http://oboi-vsem.ru/images/catalog/272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67175" y="3524250"/>
            <a:ext cx="309721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www.curtain-up.ltd.uk/shopimages/products/thumbnails/DIONLS2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15888"/>
            <a:ext cx="3187700" cy="318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4" descr="http://oboi-vsem.ru/images/catalog/276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123825"/>
            <a:ext cx="31813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 descr="http://oboi-vsem.ru/images/catalog/11194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277780" y="2492895"/>
            <a:ext cx="3734380" cy="5334829"/>
          </a:xfrm>
          <a:prstGeom prst="rect">
            <a:avLst/>
          </a:prstGeom>
          <a:noFill/>
          <a:scene3d>
            <a:camera prst="orthographicFront">
              <a:rot lat="0" lon="2100000" rev="16200000"/>
            </a:camera>
            <a:lightRig rig="threePt" dir="t"/>
          </a:scene3d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73</TotalTime>
  <Words>196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Trebuchet MS</vt:lpstr>
      <vt:lpstr>Arial</vt:lpstr>
      <vt:lpstr>Wingdings 2</vt:lpstr>
      <vt:lpstr>Wingdings</vt:lpstr>
      <vt:lpstr>Calibri</vt:lpstr>
      <vt:lpstr>Изящная</vt:lpstr>
      <vt:lpstr>Изящная</vt:lpstr>
      <vt:lpstr>Изящная</vt:lpstr>
      <vt:lpstr>Изящная</vt:lpstr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Раппорт ткани</dc:title>
  <dc:creator>техносила</dc:creator>
  <cp:lastModifiedBy>Елена</cp:lastModifiedBy>
  <cp:revision>9</cp:revision>
  <dcterms:created xsi:type="dcterms:W3CDTF">2015-01-12T22:29:06Z</dcterms:created>
  <dcterms:modified xsi:type="dcterms:W3CDTF">2022-11-19T07:11:45Z</dcterms:modified>
</cp:coreProperties>
</file>