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8" r:id="rId2"/>
    <p:sldId id="380" r:id="rId3"/>
    <p:sldId id="381" r:id="rId4"/>
    <p:sldId id="382" r:id="rId5"/>
    <p:sldId id="383" r:id="rId6"/>
    <p:sldId id="386" r:id="rId7"/>
    <p:sldId id="387" r:id="rId8"/>
    <p:sldId id="388" r:id="rId9"/>
    <p:sldId id="389" r:id="rId10"/>
    <p:sldId id="390" r:id="rId1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43" autoAdjust="0"/>
  </p:normalViewPr>
  <p:slideViewPr>
    <p:cSldViewPr snapToGrid="0">
      <p:cViewPr varScale="1">
        <p:scale>
          <a:sx n="82" d="100"/>
          <a:sy n="82" d="100"/>
        </p:scale>
        <p:origin x="69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E58F1-A02E-48C1-834B-9F7F1A14B6DF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8FB91-504C-4989-BFCF-28109322C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51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1189096" y="5617774"/>
            <a:ext cx="9843913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19937" y="1016990"/>
            <a:ext cx="9572977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20801" y="1009651"/>
            <a:ext cx="9572977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1026029" y="702069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10568399" y="655232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2934" y="1794935"/>
            <a:ext cx="7631291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2934" y="3736622"/>
            <a:ext cx="761623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27569" y="5357593"/>
            <a:ext cx="1618428" cy="365125"/>
          </a:xfrm>
        </p:spPr>
        <p:txBody>
          <a:bodyPr/>
          <a:lstStyle/>
          <a:p>
            <a:pPr>
              <a:defRPr/>
            </a:pPr>
            <a:fld id="{AD3632B7-EE9D-4BF1-9350-39F288C7B1CE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5393" y="5357593"/>
            <a:ext cx="671312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5241" y="5357593"/>
            <a:ext cx="738697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B3BCD99-0681-43C6-91ED-D8ABEE349E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72ED76-4293-436A-9FFE-F2395DF3124E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2DEF9-8CB1-4182-BDD4-07D4135BDC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2" y="925691"/>
            <a:ext cx="1907823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0962" y="1106313"/>
            <a:ext cx="690503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D995EC-D370-4D01-83F8-0C807F7D765E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6F148-AACB-4C24-A8AC-C38072A34F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C35716-6BDF-471D-BE76-4995431B817D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02DF7-F77E-432C-A066-5E0AE09226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639" y="2239431"/>
            <a:ext cx="8338725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690" y="3725335"/>
            <a:ext cx="8308623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211F12-6F44-4AF0-9739-A6ACA42C1B08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6731C-BEDC-4FBE-844B-F05647F275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88986C-71FC-4949-A510-43AFA215836B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B1A2-D71B-4859-991B-F6CF02C733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31264" y="2121407"/>
            <a:ext cx="42672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17920" y="2119313"/>
            <a:ext cx="42672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160" y="2122312"/>
            <a:ext cx="391936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7559" y="2122311"/>
            <a:ext cx="3925824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788FEE-4C36-4E0F-9C1B-EF601DBF3924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76D39-F590-424D-A123-91D18FD2A7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731264" y="2944368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3535" y="2944813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B410EC-A58B-4C0B-B975-C8CA4A0BC71A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6AE35E-EB2A-4833-98BF-D49991DAE0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80681F-9207-43D7-95F0-FCA4003FBC81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59F3A0-CED6-42B2-AD6A-1505531C9B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5961889" y="603504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999745" y="576072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8635" y="2020043"/>
            <a:ext cx="4086436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6472388" y="1150993"/>
            <a:ext cx="4027723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0834" y="3623748"/>
            <a:ext cx="4065188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55598" y="5885673"/>
            <a:ext cx="1618428" cy="365125"/>
          </a:xfrm>
        </p:spPr>
        <p:txBody>
          <a:bodyPr/>
          <a:lstStyle/>
          <a:p>
            <a:pPr>
              <a:defRPr/>
            </a:pPr>
            <a:fld id="{D2FBF866-C7FE-4EDC-9FF7-8C9A525C4C20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06" y="5829262"/>
            <a:ext cx="4696809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76418" y="5896962"/>
            <a:ext cx="738697" cy="365125"/>
          </a:xfrm>
        </p:spPr>
        <p:txBody>
          <a:bodyPr/>
          <a:lstStyle/>
          <a:p>
            <a:pPr>
              <a:defRPr/>
            </a:pPr>
            <a:fld id="{520CD5E1-FE87-4F5B-B542-EDA177FFE9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3412" y="575769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5953025" y="603920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6531487" y="1207272"/>
            <a:ext cx="3885151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6192" y="3621024"/>
            <a:ext cx="4059936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61249" y="5888738"/>
            <a:ext cx="1618428" cy="365125"/>
          </a:xfrm>
        </p:spPr>
        <p:txBody>
          <a:bodyPr/>
          <a:lstStyle/>
          <a:p>
            <a:pPr>
              <a:defRPr/>
            </a:pPr>
            <a:fld id="{F5588E06-C45F-4DC4-9FB5-1DDF90E8AAC2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26" y="5831038"/>
            <a:ext cx="442539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82786" y="5900027"/>
            <a:ext cx="738697" cy="365125"/>
          </a:xfrm>
        </p:spPr>
        <p:txBody>
          <a:bodyPr/>
          <a:lstStyle/>
          <a:p>
            <a:pPr>
              <a:defRPr/>
            </a:pPr>
            <a:fld id="{E196570D-C395-4DDE-85E1-873A7D820C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38201" y="6069330"/>
            <a:ext cx="1056132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75360" y="575310"/>
            <a:ext cx="102616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75360" y="576072"/>
            <a:ext cx="102616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24989" y="273091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10914593" y="203675"/>
            <a:ext cx="566928" cy="755904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031" y="817583"/>
            <a:ext cx="9286993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0721" y="2119257"/>
            <a:ext cx="8261873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6118" y="5809153"/>
            <a:ext cx="1618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AC8D908B-1A5B-4316-896A-C860311E9CF3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2" y="5809153"/>
            <a:ext cx="7386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6937" y="5809153"/>
            <a:ext cx="738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95218C5F-B528-4589-971B-26115F967F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4768" y="225631"/>
            <a:ext cx="8338725" cy="128253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ПРОЕКТ НА ТЕМУ «ПОЧЕМУ НАМ ИНТЕРЕСНО ХОДИТЬ В БИБЛИОТЕКУ»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478982" y="4809506"/>
            <a:ext cx="2861953" cy="1650671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Проект подготовила: ученица 2 класса «</a:t>
            </a:r>
            <a:r>
              <a:rPr lang="ru-RU" b="1" i="1" dirty="0" err="1" smtClean="0">
                <a:solidFill>
                  <a:srgbClr val="0070C0"/>
                </a:solidFill>
                <a:latin typeface="+mj-lt"/>
              </a:rPr>
              <a:t>Абсалямовской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 ООШ» Ильясова </a:t>
            </a:r>
            <a:r>
              <a:rPr lang="ru-RU" b="1" i="1" dirty="0" err="1" smtClean="0">
                <a:solidFill>
                  <a:srgbClr val="0070C0"/>
                </a:solidFill>
                <a:latin typeface="+mj-lt"/>
              </a:rPr>
              <a:t>Дарина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+mj-lt"/>
              </a:rPr>
              <a:t>Закуановна</a:t>
            </a:r>
            <a:endParaRPr lang="ru-RU" b="1" i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026" name="Picture 2" descr="https://ds234.centerstart.ru/sites/ds234.centerstart.ru/files/archive/img/%D0%B4%D0%B5%D1%82%D0%B8%20%D1%87%D0%B8%D1%82%D0%B0%D1%8E%D1%8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5060" y="1352071"/>
            <a:ext cx="7832186" cy="455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1604" y="2174731"/>
            <a:ext cx="715563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3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0645" y="961901"/>
            <a:ext cx="7030192" cy="407294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+mj-lt"/>
              </a:rPr>
              <a:t>О сколько в этом доме книг!</a:t>
            </a:r>
            <a:br>
              <a:rPr lang="ru-RU" sz="3600" b="1" dirty="0">
                <a:solidFill>
                  <a:srgbClr val="0070C0"/>
                </a:solidFill>
                <a:latin typeface="+mj-lt"/>
              </a:rPr>
            </a:br>
            <a:r>
              <a:rPr lang="ru-RU" sz="3600" b="1" dirty="0">
                <a:solidFill>
                  <a:srgbClr val="0070C0"/>
                </a:solidFill>
                <a:latin typeface="+mj-lt"/>
              </a:rPr>
              <a:t>Внимательно всмотрись –</a:t>
            </a:r>
            <a:br>
              <a:rPr lang="ru-RU" sz="3600" b="1" dirty="0">
                <a:solidFill>
                  <a:srgbClr val="0070C0"/>
                </a:solidFill>
                <a:latin typeface="+mj-lt"/>
              </a:rPr>
            </a:br>
            <a:r>
              <a:rPr lang="ru-RU" sz="3600" b="1" dirty="0">
                <a:solidFill>
                  <a:srgbClr val="0070C0"/>
                </a:solidFill>
                <a:latin typeface="+mj-lt"/>
              </a:rPr>
              <a:t>Здесь тысячи друзей твоих</a:t>
            </a:r>
            <a:br>
              <a:rPr lang="ru-RU" sz="3600" b="1" dirty="0">
                <a:solidFill>
                  <a:srgbClr val="0070C0"/>
                </a:solidFill>
                <a:latin typeface="+mj-lt"/>
              </a:rPr>
            </a:br>
            <a:r>
              <a:rPr lang="ru-RU" sz="3600" b="1" dirty="0">
                <a:solidFill>
                  <a:srgbClr val="0070C0"/>
                </a:solidFill>
                <a:latin typeface="+mj-lt"/>
              </a:rPr>
              <a:t>На полках улеглись.</a:t>
            </a:r>
            <a:br>
              <a:rPr lang="ru-RU" sz="3600" b="1" dirty="0">
                <a:solidFill>
                  <a:srgbClr val="0070C0"/>
                </a:solidFill>
                <a:latin typeface="+mj-lt"/>
              </a:rPr>
            </a:br>
            <a:r>
              <a:rPr lang="ru-RU" sz="3600" b="1" dirty="0">
                <a:solidFill>
                  <a:srgbClr val="0070C0"/>
                </a:solidFill>
                <a:latin typeface="+mj-lt"/>
              </a:rPr>
              <a:t>Они поговорят с тобой</a:t>
            </a:r>
            <a:br>
              <a:rPr lang="ru-RU" sz="3600" b="1" dirty="0">
                <a:solidFill>
                  <a:srgbClr val="0070C0"/>
                </a:solidFill>
                <a:latin typeface="+mj-lt"/>
              </a:rPr>
            </a:br>
            <a:r>
              <a:rPr lang="ru-RU" sz="3600" b="1" dirty="0">
                <a:solidFill>
                  <a:srgbClr val="0070C0"/>
                </a:solidFill>
                <a:latin typeface="+mj-lt"/>
              </a:rPr>
              <a:t>И ты, мой юный друг,</a:t>
            </a:r>
            <a:br>
              <a:rPr lang="ru-RU" sz="3600" b="1" dirty="0">
                <a:solidFill>
                  <a:srgbClr val="0070C0"/>
                </a:solidFill>
                <a:latin typeface="+mj-lt"/>
              </a:rPr>
            </a:br>
            <a:r>
              <a:rPr lang="ru-RU" sz="3600" b="1" dirty="0">
                <a:solidFill>
                  <a:srgbClr val="0070C0"/>
                </a:solidFill>
                <a:latin typeface="+mj-lt"/>
              </a:rPr>
              <a:t>Весь путь истории земной</a:t>
            </a:r>
            <a:br>
              <a:rPr lang="ru-RU" sz="3600" b="1" dirty="0">
                <a:solidFill>
                  <a:srgbClr val="0070C0"/>
                </a:solidFill>
                <a:latin typeface="+mj-lt"/>
              </a:rPr>
            </a:br>
            <a:r>
              <a:rPr lang="ru-RU" sz="3600" b="1" dirty="0">
                <a:solidFill>
                  <a:srgbClr val="0070C0"/>
                </a:solidFill>
                <a:latin typeface="+mj-lt"/>
              </a:rPr>
              <a:t>Как бы увидишь вдруг</a:t>
            </a:r>
            <a:r>
              <a:rPr lang="ru-RU" sz="3600" b="1" dirty="0" smtClean="0">
                <a:solidFill>
                  <a:srgbClr val="0070C0"/>
                </a:solidFill>
                <a:latin typeface="+mj-lt"/>
              </a:rPr>
              <a:t>...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                                                  (</a:t>
            </a:r>
            <a:r>
              <a:rPr lang="ru-RU" sz="2800" b="1" dirty="0" err="1" smtClean="0">
                <a:solidFill>
                  <a:srgbClr val="0070C0"/>
                </a:solidFill>
                <a:latin typeface="+mj-lt"/>
              </a:rPr>
              <a:t>С.Михалков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)</a:t>
            </a:r>
            <a:endParaRPr lang="ru-RU" sz="28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2050" name="Picture 2" descr="Добиваемся хороших успехов в подготовке детей к школе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4754" y="816864"/>
            <a:ext cx="3368036" cy="530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phonoteka.org/uploads/posts/2021-05/1620723857_8-phonoteka_org-p-fon-dlya-prezentatsii-deti-chitayut-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70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 rot="60000">
            <a:off x="6198113" y="1148600"/>
            <a:ext cx="4302020" cy="462548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70C0"/>
                </a:solidFill>
              </a:rPr>
              <a:t>  ЦЕЛИ И ЗАДАЧИ       ПРОЕКТА </a:t>
            </a:r>
            <a:r>
              <a:rPr lang="ru-RU" sz="4000" b="1" i="1" dirty="0">
                <a:solidFill>
                  <a:srgbClr val="0070C0"/>
                </a:solidFill>
              </a:rPr>
              <a:t/>
            </a:r>
            <a:br>
              <a:rPr lang="ru-RU" sz="4000" b="1" i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• Познакомиться с библиотекой и сформировать интерес к книгам 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• Определить какие энциклопедические справочники есть в библиотеке 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• Узнать, в какой книге можно найти информацию об истории хранения книг 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• Выяснить как расположены книги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 • Где можно найти нужную книгу?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 • Где можно получить информацию о содержании книги? 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• Какие тематические выставки были в </a:t>
            </a:r>
            <a:r>
              <a:rPr lang="ru-RU" sz="2400" b="1" dirty="0" smtClean="0">
                <a:solidFill>
                  <a:srgbClr val="0070C0"/>
                </a:solidFill>
              </a:rPr>
              <a:t>библиотеке?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AutoShape 2" descr="https://phonoteka.org/uploads/posts/2021-05/1620723857_8-phonoteka_org-p-fon-dlya-prezentatsii-deti-chitayut-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https://papik.pro/uploads/posts/2021-12/1639326375_9-papik-pro-p-klipart-chtenie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0777" y="902525"/>
            <a:ext cx="4640117" cy="531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69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andia.ru/text/86/080/images/img3_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290" y="902524"/>
            <a:ext cx="9870512" cy="524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782" y="296883"/>
            <a:ext cx="7101443" cy="330134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 </a:t>
            </a:r>
            <a:r>
              <a:rPr lang="ru-RU" sz="2800" b="1" dirty="0">
                <a:solidFill>
                  <a:srgbClr val="0070C0"/>
                </a:solidFill>
              </a:rPr>
              <a:t>Библиотека </a:t>
            </a:r>
            <a:r>
              <a:rPr lang="ru-RU" sz="2800" dirty="0">
                <a:solidFill>
                  <a:srgbClr val="0070C0"/>
                </a:solidFill>
              </a:rPr>
              <a:t>— это место где хранится огромное количество книг. И любую из этих книг вы можете взять себе и прочесть, но только потом её придётся </a:t>
            </a:r>
            <a:r>
              <a:rPr lang="ru-RU" sz="2800" dirty="0" smtClean="0">
                <a:solidFill>
                  <a:srgbClr val="0070C0"/>
                </a:solidFill>
              </a:rPr>
              <a:t>вернуть. </a:t>
            </a:r>
            <a:r>
              <a:rPr lang="ru-RU" sz="2800" dirty="0">
                <a:solidFill>
                  <a:srgbClr val="0070C0"/>
                </a:solidFill>
              </a:rPr>
              <a:t>Причём вернуть её надо в том виде, в котором вы её брали. </a:t>
            </a:r>
            <a:r>
              <a:rPr lang="ru-RU" sz="2800" dirty="0" smtClean="0">
                <a:solidFill>
                  <a:srgbClr val="0070C0"/>
                </a:solidFill>
              </a:rPr>
              <a:t>То есть </a:t>
            </a:r>
            <a:r>
              <a:rPr lang="ru-RU" sz="2800" dirty="0">
                <a:solidFill>
                  <a:srgbClr val="0070C0"/>
                </a:solidFill>
              </a:rPr>
              <a:t>не стоит в этой книге рисовать или выдёргивать страницы.</a:t>
            </a:r>
          </a:p>
        </p:txBody>
      </p:sp>
    </p:spTree>
    <p:extLst>
      <p:ext uri="{BB962C8B-B14F-4D97-AF65-F5344CB8AC3E}">
        <p14:creationId xmlns:p14="http://schemas.microsoft.com/office/powerpoint/2010/main" val="153436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639" y="653143"/>
            <a:ext cx="11245932" cy="146066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Библиотека, в которую я хожу: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err="1" smtClean="0">
                <a:solidFill>
                  <a:srgbClr val="0070C0"/>
                </a:solidFill>
              </a:rPr>
              <a:t>Абсалямовская</a:t>
            </a:r>
            <a:r>
              <a:rPr lang="ru-RU" sz="3600" b="1" dirty="0" smtClean="0">
                <a:solidFill>
                  <a:srgbClr val="0070C0"/>
                </a:solidFill>
              </a:rPr>
              <a:t> сельская библиотека, 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филиал №4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06" y="2291937"/>
            <a:ext cx="4987636" cy="374072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500" y="2289323"/>
            <a:ext cx="4991122" cy="3743342"/>
          </a:xfrm>
        </p:spPr>
      </p:pic>
    </p:spTree>
    <p:extLst>
      <p:ext uri="{BB962C8B-B14F-4D97-AF65-F5344CB8AC3E}">
        <p14:creationId xmlns:p14="http://schemas.microsoft.com/office/powerpoint/2010/main" val="90987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907" y="843150"/>
            <a:ext cx="9915896" cy="79564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КАК НАЙТИ НУЖНУЮ НАМ КНИГУ!?</a:t>
            </a:r>
          </a:p>
        </p:txBody>
      </p:sp>
      <p:pic>
        <p:nvPicPr>
          <p:cNvPr id="8194" name="Picture 2" descr="https://thumbs.dreamstime.com/b/%D0%BC%D0%B0%D0%BB%D1%8C%D1%87%D0%B8%D0%BA%D0%B8-%D0%B8-%D0%B4%D0%B5%D0%B2%D1%83%D1%88%D0%BA%D0%B8-%D1%87%D0%B8%D1%82%D0%B0%D1%8F-%D0%BA%D0%BD%D0%B8%D0%B3%D1%83-1048968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3168" y="3657600"/>
            <a:ext cx="9074101" cy="257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852552"/>
            <a:ext cx="10248404" cy="2315687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1. Посмотри </a:t>
            </a:r>
            <a:r>
              <a:rPr lang="ru-RU" b="1" i="1" dirty="0">
                <a:solidFill>
                  <a:srgbClr val="0070C0"/>
                </a:solidFill>
                <a:latin typeface="+mj-lt"/>
              </a:rPr>
              <a:t>в алфавитном каталоге или спроси у 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работника </a:t>
            </a:r>
            <a:r>
              <a:rPr lang="ru-RU" b="1" i="1" dirty="0">
                <a:solidFill>
                  <a:srgbClr val="0070C0"/>
                </a:solidFill>
                <a:latin typeface="+mj-lt"/>
              </a:rPr>
              <a:t>библиотеки, есть ли эта книга в библиотеке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.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 2</a:t>
            </a:r>
            <a:r>
              <a:rPr lang="ru-RU" b="1" i="1" dirty="0">
                <a:solidFill>
                  <a:srgbClr val="0070C0"/>
                </a:solidFill>
                <a:latin typeface="+mj-lt"/>
              </a:rPr>
              <a:t>. Посмотри, какие в данной библиотеке имеются 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тематические </a:t>
            </a:r>
            <a:r>
              <a:rPr lang="ru-RU" b="1" i="1" dirty="0">
                <a:solidFill>
                  <a:srgbClr val="0070C0"/>
                </a:solidFill>
                <a:latin typeface="+mj-lt"/>
              </a:rPr>
              <a:t>полки и к какому разделу можно отнести 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нужную </a:t>
            </a:r>
            <a:r>
              <a:rPr lang="ru-RU" b="1" i="1" dirty="0">
                <a:solidFill>
                  <a:srgbClr val="0070C0"/>
                </a:solidFill>
                <a:latin typeface="+mj-lt"/>
              </a:rPr>
              <a:t>тебе книгу. Найди эту книгу среди имеющихся книг. </a:t>
            </a:r>
            <a:endParaRPr lang="ru-RU" b="1" i="1" dirty="0" smtClean="0">
              <a:solidFill>
                <a:srgbClr val="0070C0"/>
              </a:solidFill>
              <a:latin typeface="+mj-lt"/>
            </a:endParaRPr>
          </a:p>
          <a:p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ru-RU" b="1" i="1" dirty="0">
                <a:solidFill>
                  <a:srgbClr val="0070C0"/>
                </a:solidFill>
                <a:latin typeface="+mj-lt"/>
              </a:rPr>
              <a:t>3. Найди в алфавитном указателе букву, с которой 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начинается </a:t>
            </a:r>
            <a:r>
              <a:rPr lang="ru-RU" b="1" i="1" dirty="0">
                <a:solidFill>
                  <a:srgbClr val="0070C0"/>
                </a:solidFill>
                <a:latin typeface="+mj-lt"/>
              </a:rPr>
              <a:t>фамилия автора нужной тебе книги. Найди 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книги </a:t>
            </a:r>
            <a:r>
              <a:rPr lang="ru-RU" b="1" i="1" dirty="0">
                <a:solidFill>
                  <a:srgbClr val="0070C0"/>
                </a:solidFill>
                <a:latin typeface="+mj-lt"/>
              </a:rPr>
              <a:t>данного автора. Найди среди них нужную тебе книгу.</a:t>
            </a:r>
          </a:p>
        </p:txBody>
      </p:sp>
    </p:spTree>
    <p:extLst>
      <p:ext uri="{BB962C8B-B14F-4D97-AF65-F5344CB8AC3E}">
        <p14:creationId xmlns:p14="http://schemas.microsoft.com/office/powerpoint/2010/main" val="345089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657" y="1621914"/>
            <a:ext cx="9785267" cy="1418169"/>
          </a:xfrm>
        </p:spPr>
        <p:txBody>
          <a:bodyPr>
            <a:noAutofit/>
          </a:bodyPr>
          <a:lstStyle/>
          <a:p>
            <a:r>
              <a:rPr lang="ru-RU" b="1" u="sng" dirty="0" smtClean="0">
                <a:solidFill>
                  <a:srgbClr val="0070C0"/>
                </a:solidFill>
              </a:rPr>
              <a:t>Информацию </a:t>
            </a:r>
            <a:r>
              <a:rPr lang="ru-RU" b="1" u="sng" dirty="0">
                <a:solidFill>
                  <a:srgbClr val="0070C0"/>
                </a:solidFill>
              </a:rPr>
              <a:t>о содержании книги можно найти: </a:t>
            </a:r>
            <a:r>
              <a:rPr lang="ru-RU" b="1" u="sng" dirty="0" smtClean="0">
                <a:solidFill>
                  <a:srgbClr val="0070C0"/>
                </a:solidFill>
              </a:rPr>
              <a:t/>
            </a:r>
            <a:br>
              <a:rPr lang="ru-RU" b="1" u="sng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• </a:t>
            </a:r>
            <a:r>
              <a:rPr lang="ru-RU" sz="2800" b="1" i="1" dirty="0">
                <a:solidFill>
                  <a:srgbClr val="0070C0"/>
                </a:solidFill>
              </a:rPr>
              <a:t>На первых или последних страницах книги </a:t>
            </a:r>
            <a:r>
              <a:rPr lang="ru-RU" sz="2800" b="1" i="1" dirty="0" smtClean="0">
                <a:solidFill>
                  <a:srgbClr val="0070C0"/>
                </a:solidFill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• </a:t>
            </a:r>
            <a:r>
              <a:rPr lang="ru-RU" sz="2800" b="1" i="1" dirty="0">
                <a:solidFill>
                  <a:srgbClr val="0070C0"/>
                </a:solidFill>
              </a:rPr>
              <a:t>В кратком </a:t>
            </a:r>
            <a:r>
              <a:rPr lang="ru-RU" sz="2800" b="1" i="1" dirty="0" smtClean="0">
                <a:solidFill>
                  <a:srgbClr val="0070C0"/>
                </a:solidFill>
              </a:rPr>
              <a:t>содержании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r>
              <a:rPr lang="ru-RU" sz="2800" b="1" i="1" dirty="0">
                <a:solidFill>
                  <a:srgbClr val="0070C0"/>
                </a:solidFill>
              </a:rPr>
              <a:t>• На обратной стороне обложки книги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1381" y="3089821"/>
            <a:ext cx="3788119" cy="2848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https://images.ua.prom.st/3090053416_w640_h640_dityacha-literatur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7697" y="3024068"/>
            <a:ext cx="3895107" cy="321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image.shutterstock.com/shutterstock/photos/180450869/display_1500/stock-vector-illustration-of-a-young-girl-reading-a-book-seriously-on-a-white-background-18045086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14040" y="2945268"/>
            <a:ext cx="1845383" cy="327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15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633" y="2466110"/>
            <a:ext cx="4895273" cy="3671455"/>
          </a:xfrm>
        </p:spPr>
      </p:pic>
      <p:pic>
        <p:nvPicPr>
          <p:cNvPr id="10242" name="Picture 2" descr="C:\Users\Windows-7\Desktop\проект библиотека\l_-MN2FiUA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2394" y="3326218"/>
            <a:ext cx="4440411" cy="333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Объект 12"/>
          <p:cNvPicPr>
            <a:picLocks noGrp="1" noChangeAspect="1"/>
          </p:cNvPicPr>
          <p:nvPr>
            <p:ph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328" y="97459"/>
            <a:ext cx="4111026" cy="3083270"/>
          </a:xfr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196796" y="762002"/>
            <a:ext cx="5384114" cy="17595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Мероприятия в библиотеке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15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5489" y="1150990"/>
            <a:ext cx="7910947" cy="4447309"/>
          </a:xfrm>
        </p:spPr>
        <p:txBody>
          <a:bodyPr>
            <a:normAutofit fontScale="90000"/>
          </a:bodyPr>
          <a:lstStyle/>
          <a:p>
            <a:r>
              <a:rPr lang="ru-RU" sz="3000" b="1" u="sng" dirty="0" smtClean="0">
                <a:solidFill>
                  <a:srgbClr val="0070C0"/>
                </a:solidFill>
              </a:rPr>
              <a:t>ВЫВОД:  </a:t>
            </a:r>
            <a:r>
              <a:rPr lang="ru-RU" sz="3000" b="1" u="sng" dirty="0">
                <a:solidFill>
                  <a:srgbClr val="0070C0"/>
                </a:solidFill>
              </a:rPr>
              <a:t>Библиотека- это очень важное место для детей. </a:t>
            </a:r>
            <a:r>
              <a:rPr lang="ru-RU" sz="3000" b="1" u="sng" dirty="0" smtClean="0">
                <a:solidFill>
                  <a:srgbClr val="0070C0"/>
                </a:solidFill>
              </a:rPr>
              <a:t/>
            </a:r>
            <a:br>
              <a:rPr lang="ru-RU" sz="3000" b="1" u="sng" dirty="0" smtClean="0">
                <a:solidFill>
                  <a:srgbClr val="0070C0"/>
                </a:solidFill>
              </a:rPr>
            </a:br>
            <a:r>
              <a:rPr lang="ru-RU" sz="3000" b="1" i="1" dirty="0" smtClean="0">
                <a:solidFill>
                  <a:srgbClr val="0070C0"/>
                </a:solidFill>
              </a:rPr>
              <a:t>• </a:t>
            </a:r>
            <a:r>
              <a:rPr lang="ru-RU" sz="3000" b="1" i="1" dirty="0">
                <a:solidFill>
                  <a:srgbClr val="0070C0"/>
                </a:solidFill>
              </a:rPr>
              <a:t>Здесь царит особая «книжная атмосфера» </a:t>
            </a:r>
            <a:r>
              <a:rPr lang="ru-RU" sz="3000" b="1" i="1" dirty="0" smtClean="0">
                <a:solidFill>
                  <a:srgbClr val="0070C0"/>
                </a:solidFill>
              </a:rPr>
              <a:t/>
            </a:r>
            <a:br>
              <a:rPr lang="ru-RU" sz="3000" b="1" i="1" dirty="0" smtClean="0">
                <a:solidFill>
                  <a:srgbClr val="0070C0"/>
                </a:solidFill>
              </a:rPr>
            </a:br>
            <a:r>
              <a:rPr lang="ru-RU" sz="3000" b="1" i="1" dirty="0" smtClean="0">
                <a:solidFill>
                  <a:srgbClr val="0070C0"/>
                </a:solidFill>
              </a:rPr>
              <a:t>• </a:t>
            </a:r>
            <a:r>
              <a:rPr lang="ru-RU" sz="3000" b="1" i="1" dirty="0">
                <a:solidFill>
                  <a:srgbClr val="0070C0"/>
                </a:solidFill>
              </a:rPr>
              <a:t>В библиотеке можно почитать интересные книги </a:t>
            </a:r>
            <a:r>
              <a:rPr lang="ru-RU" sz="3000" b="1" i="1" dirty="0" smtClean="0">
                <a:solidFill>
                  <a:srgbClr val="0070C0"/>
                </a:solidFill>
              </a:rPr>
              <a:t/>
            </a:r>
            <a:br>
              <a:rPr lang="ru-RU" sz="3000" b="1" i="1" dirty="0" smtClean="0">
                <a:solidFill>
                  <a:srgbClr val="0070C0"/>
                </a:solidFill>
              </a:rPr>
            </a:br>
            <a:r>
              <a:rPr lang="ru-RU" sz="3000" b="1" i="1" dirty="0" smtClean="0">
                <a:solidFill>
                  <a:srgbClr val="0070C0"/>
                </a:solidFill>
              </a:rPr>
              <a:t>• </a:t>
            </a:r>
            <a:r>
              <a:rPr lang="ru-RU" sz="3000" b="1" i="1" dirty="0">
                <a:solidFill>
                  <a:srgbClr val="0070C0"/>
                </a:solidFill>
              </a:rPr>
              <a:t>Отыскать множество </a:t>
            </a:r>
            <a:r>
              <a:rPr lang="ru-RU" sz="3000" b="1" i="1" dirty="0" smtClean="0">
                <a:solidFill>
                  <a:srgbClr val="0070C0"/>
                </a:solidFill>
              </a:rPr>
              <a:t>познавательных </a:t>
            </a:r>
            <a:r>
              <a:rPr lang="ru-RU" sz="3000" b="1" i="1" dirty="0">
                <a:solidFill>
                  <a:srgbClr val="0070C0"/>
                </a:solidFill>
              </a:rPr>
              <a:t>книг на любую </a:t>
            </a:r>
            <a:r>
              <a:rPr lang="ru-RU" sz="3000" b="1" i="1" dirty="0" smtClean="0">
                <a:solidFill>
                  <a:srgbClr val="0070C0"/>
                </a:solidFill>
              </a:rPr>
              <a:t>тему</a:t>
            </a:r>
            <a:br>
              <a:rPr lang="ru-RU" sz="3000" b="1" i="1" dirty="0" smtClean="0">
                <a:solidFill>
                  <a:srgbClr val="0070C0"/>
                </a:solidFill>
              </a:rPr>
            </a:br>
            <a:r>
              <a:rPr lang="ru-RU" sz="3000" b="1" i="1" dirty="0" smtClean="0">
                <a:solidFill>
                  <a:srgbClr val="0070C0"/>
                </a:solidFill>
              </a:rPr>
              <a:t> </a:t>
            </a:r>
            <a:r>
              <a:rPr lang="ru-RU" sz="3000" b="1" i="1" dirty="0">
                <a:solidFill>
                  <a:srgbClr val="0070C0"/>
                </a:solidFill>
              </a:rPr>
              <a:t>• Научиться самостоятельно выбирать книги </a:t>
            </a:r>
            <a:r>
              <a:rPr lang="ru-RU" sz="3000" b="1" i="1" dirty="0" smtClean="0">
                <a:solidFill>
                  <a:srgbClr val="0070C0"/>
                </a:solidFill>
              </a:rPr>
              <a:t/>
            </a:r>
            <a:br>
              <a:rPr lang="ru-RU" sz="3000" b="1" i="1" dirty="0" smtClean="0">
                <a:solidFill>
                  <a:srgbClr val="0070C0"/>
                </a:solidFill>
              </a:rPr>
            </a:br>
            <a:r>
              <a:rPr lang="ru-RU" sz="3000" b="1" i="1" dirty="0" smtClean="0">
                <a:solidFill>
                  <a:srgbClr val="0070C0"/>
                </a:solidFill>
              </a:rPr>
              <a:t>• </a:t>
            </a:r>
            <a:r>
              <a:rPr lang="ru-RU" sz="3000" b="1" i="1" dirty="0">
                <a:solidFill>
                  <a:srgbClr val="0070C0"/>
                </a:solidFill>
              </a:rPr>
              <a:t>Познакомиться с литературными героями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382" y="1149927"/>
            <a:ext cx="2083813" cy="552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83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3898</TotalTime>
  <Words>151</Words>
  <Application>Microsoft Office PowerPoint</Application>
  <PresentationFormat>Широкоэкранный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Brush Script MT</vt:lpstr>
      <vt:lpstr>Calibri</vt:lpstr>
      <vt:lpstr>Constantia</vt:lpstr>
      <vt:lpstr>Franklin Gothic Book</vt:lpstr>
      <vt:lpstr>Rage Italic</vt:lpstr>
      <vt:lpstr>Кнопка</vt:lpstr>
      <vt:lpstr>ПРОЕКТ НА ТЕМУ «ПОЧЕМУ НАМ ИНТЕРЕСНО ХОДИТЬ В БИБЛИОТЕКУ»</vt:lpstr>
      <vt:lpstr>Презентация PowerPoint</vt:lpstr>
      <vt:lpstr>Презентация PowerPoint</vt:lpstr>
      <vt:lpstr> Библиотека — это место где хранится огромное количество книг. И любую из этих книг вы можете взять себе и прочесть, но только потом её придётся вернуть. Причём вернуть её надо в том виде, в котором вы её брали. То есть не стоит в этой книге рисовать или выдёргивать страницы.</vt:lpstr>
      <vt:lpstr>Библиотека, в которую я хожу: Абсалямовская сельская библиотека,  филиал №4</vt:lpstr>
      <vt:lpstr>КАК НАЙТИ НУЖНУЮ НАМ КНИГУ!?</vt:lpstr>
      <vt:lpstr>Информацию о содержании книги можно найти:  • На первых или последних страницах книги  • В кратком содержании  • На обратной стороне обложки книги</vt:lpstr>
      <vt:lpstr>Мероприятия в библиотеке</vt:lpstr>
      <vt:lpstr>ВЫВОД:  Библиотека- это очень важное место для детей.  • Здесь царит особая «книжная атмосфера»  • В библиотеке можно почитать интересные книги  • Отыскать множество познавательных книг на любую тему  • Научиться самостоятельно выбирать книги  • Познакомиться с литературными героями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</cp:lastModifiedBy>
  <cp:revision>234</cp:revision>
  <dcterms:created xsi:type="dcterms:W3CDTF">2018-03-22T11:42:06Z</dcterms:created>
  <dcterms:modified xsi:type="dcterms:W3CDTF">2022-11-18T22:03:21Z</dcterms:modified>
</cp:coreProperties>
</file>