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8" r:id="rId2"/>
    <p:sldId id="272" r:id="rId3"/>
    <p:sldId id="273" r:id="rId4"/>
    <p:sldId id="269" r:id="rId5"/>
    <p:sldId id="274" r:id="rId6"/>
    <p:sldId id="270" r:id="rId7"/>
    <p:sldId id="275" r:id="rId8"/>
    <p:sldId id="277" r:id="rId9"/>
    <p:sldId id="261" r:id="rId10"/>
    <p:sldId id="263" r:id="rId11"/>
    <p:sldId id="266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FF99"/>
    <a:srgbClr val="00FF99"/>
    <a:srgbClr val="FFCC66"/>
    <a:srgbClr val="FFCC00"/>
    <a:srgbClr val="FF9999"/>
    <a:srgbClr val="FFFFCC"/>
    <a:srgbClr val="48D86E"/>
    <a:srgbClr val="35EB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6C14B-55FE-4650-86D1-C5616BB5AE69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AC94-F7BA-4172-B905-C7071A242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МДОУ «Детский сад №2 Сказка»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84784"/>
            <a:ext cx="7200800" cy="5087488"/>
          </a:xfrm>
        </p:spPr>
        <p:txBody>
          <a:bodyPr>
            <a:normAutofit fontScale="25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  <a:p>
            <a:pPr marL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7600" b="1" dirty="0">
                <a:ln/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Использование проектно-исследовательской деятельности</a:t>
            </a:r>
          </a:p>
          <a:p>
            <a:pPr marL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7600" b="1" dirty="0">
                <a:ln/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в познавательном развитии дошкольников</a:t>
            </a:r>
          </a:p>
          <a:p>
            <a:pPr algn="ctr">
              <a:buNone/>
            </a:pPr>
            <a:endParaRPr lang="ru-RU" sz="5600" b="1" dirty="0">
              <a:ln/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endParaRPr lang="ru-RU" sz="5600" b="1" dirty="0">
              <a:ln/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endParaRPr lang="ru-RU" sz="5600" b="1" dirty="0">
              <a:ln/>
              <a:solidFill>
                <a:schemeClr val="bg2">
                  <a:lumMod val="10000"/>
                </a:schemeClr>
              </a:solidFill>
            </a:endParaRPr>
          </a:p>
          <a:p>
            <a:pPr algn="r">
              <a:buNone/>
            </a:pPr>
            <a:r>
              <a:rPr lang="ru-RU" sz="7200" b="1" dirty="0">
                <a:ln/>
                <a:solidFill>
                  <a:schemeClr val="bg2">
                    <a:lumMod val="10000"/>
                  </a:schemeClr>
                </a:solidFill>
              </a:rPr>
              <a:t>                                                         </a:t>
            </a:r>
            <a:r>
              <a:rPr lang="ru-RU" sz="9600" b="1" dirty="0">
                <a:ln/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Просвирина Елена Вячеславовна</a:t>
            </a:r>
          </a:p>
          <a:p>
            <a:pPr>
              <a:buNone/>
            </a:pPr>
            <a:r>
              <a:rPr lang="ru-RU" sz="5600" b="1" dirty="0">
                <a:ln/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                                         </a:t>
            </a:r>
          </a:p>
          <a:p>
            <a:pPr>
              <a:buNone/>
            </a:pPr>
            <a:r>
              <a:rPr lang="ru-RU" sz="5600" b="1" dirty="0">
                <a:ln/>
                <a:solidFill>
                  <a:schemeClr val="bg2">
                    <a:lumMod val="10000"/>
                  </a:schemeClr>
                </a:solidFill>
              </a:rPr>
              <a:t>                                                   </a:t>
            </a:r>
          </a:p>
          <a:p>
            <a:pPr>
              <a:buNone/>
            </a:pPr>
            <a:endParaRPr lang="ru-RU" sz="5600" b="1" dirty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sz="5600" b="1" dirty="0">
              <a:ln/>
              <a:solidFill>
                <a:schemeClr val="accent3"/>
              </a:solidFill>
            </a:endParaRPr>
          </a:p>
          <a:p>
            <a:pPr>
              <a:buNone/>
            </a:pPr>
            <a:r>
              <a:rPr lang="ru-RU" sz="7200" b="1" dirty="0">
                <a:ln/>
                <a:solidFill>
                  <a:schemeClr val="accent3"/>
                </a:solidFill>
              </a:rPr>
              <a:t>                                                                     </a:t>
            </a:r>
            <a:endParaRPr lang="ru-RU" sz="2200" b="1" dirty="0">
              <a:ln/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ru-RU" sz="2200" b="1" dirty="0">
                <a:ln/>
                <a:solidFill>
                  <a:schemeClr val="accent3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Такой подход в итоге позволяет каждому ребенку: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>
              <a:solidFill>
                <a:schemeClr val="accent2"/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научиться объединять сведения из различных областей знаний на основе единого проекта;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развить природную любознательность и интерес к самостоятельному приобретению знаний;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повысить уровень коммуникабельности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229600" cy="5840413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121" y="609800"/>
            <a:ext cx="8136904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effectLst>
                  <a:innerShdw blurRad="114300">
                    <a:prstClr val="black"/>
                  </a:innerShdw>
                </a:effectLst>
              </a:rPr>
              <a:t>Работа над проектом распределяется поэтапно следующим образом</a:t>
            </a:r>
            <a:endParaRPr lang="ru-RU" sz="2000" dirty="0">
              <a:solidFill>
                <a:schemeClr val="bg2">
                  <a:lumMod val="25000"/>
                </a:schemeClr>
              </a:solidFill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122" y="1844824"/>
            <a:ext cx="3360316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I этап: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деятельность педагога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4121" y="3224783"/>
            <a:ext cx="3353197" cy="11304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II этап: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практическая деятельность по достижению поставленной цели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121" y="4703440"/>
            <a:ext cx="3384376" cy="10584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III этап: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представляется результат выполнения проекта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60030" y="1844824"/>
            <a:ext cx="3798143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формулировка проблемы, определение цели и задач, подбор материала; деятельность детей – вхождение в проблему.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48545" y="3224783"/>
            <a:ext cx="3798142" cy="11304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чтение книг, драматизация, оформление результатов в виде газет и альбомов, совместная деятельность детей и взрослых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4703440"/>
            <a:ext cx="3798142" cy="10584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виде оформления презентации, шоу, театрализованного представления, открытое занятие.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4016125" y="2142568"/>
            <a:ext cx="693899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001926" y="3648820"/>
            <a:ext cx="708098" cy="50026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001926" y="5074146"/>
            <a:ext cx="708099" cy="44308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63888" y="1340768"/>
            <a:ext cx="5256584" cy="223224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   </a:t>
            </a:r>
            <a:r>
              <a:rPr lang="ru-RU" sz="2600" b="1" dirty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Ребёнок провёл настоящее исследование, почувствовал вкус самостоятельной исследовательской работы, получил первые навыки её проведения. </a:t>
            </a:r>
            <a:endParaRPr lang="ru-RU" sz="2600" dirty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8194" name="Picture 2" descr="https://im0-tub-ru.yandex.net/i?id=76c36956f1fe555570269440db612354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72301"/>
            <a:ext cx="3384376" cy="2394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9668" y="3566567"/>
            <a:ext cx="83887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Игра в исследование  часто перерастает в реальное творчество. И вовсе не важно, открыл ли ребёнок что-то принципиально новое или сделал то, что всем известно давно. У учёного, решающего свои проблемы, и у малыша, открывающего для себя мир, задействованы одни и те же механизмы творческого мышления.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6154" y="580038"/>
            <a:ext cx="82123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Главный итог работы для ребенка: 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929188"/>
            <a:ext cx="8229600" cy="1196975"/>
          </a:xfrm>
        </p:spPr>
        <p:txBody>
          <a:bodyPr/>
          <a:lstStyle/>
          <a:p>
            <a:pPr>
              <a:buNone/>
            </a:pPr>
            <a:r>
              <a:rPr lang="ru-RU" sz="4400" dirty="0"/>
              <a:t>           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</a:p>
          <a:p>
            <a:endParaRPr lang="ru-RU" dirty="0"/>
          </a:p>
        </p:txBody>
      </p:sp>
      <p:pic>
        <p:nvPicPr>
          <p:cNvPr id="35842" name="Picture 2" descr="D:\детсад № 17(архив)\Экскурсия в музей\CAM023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836712"/>
            <a:ext cx="5233214" cy="38633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781" y="1974855"/>
            <a:ext cx="3352800" cy="2616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620688"/>
            <a:ext cx="475252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omic Sans MS" panose="030F0702030302020204" pitchFamily="66" charset="0"/>
              </a:rPr>
              <a:t>Малыш выходит гулять. Вокруг много интересного. Но самое привлекательное – большущая лужа в самой середине двора, в которой весело отражается весеннее солнышко. А что если кинуть в лужу камешек? Испугается солнышко или нет? Что делал малыш? Баловался? Отнюдь нет. </a:t>
            </a:r>
          </a:p>
          <a:p>
            <a:pPr algn="just"/>
            <a:r>
              <a:rPr lang="ru-RU" sz="2000" dirty="0">
                <a:latin typeface="Comic Sans MS" panose="030F0702030302020204" pitchFamily="66" charset="0"/>
              </a:rPr>
              <a:t>Малыш занимался </a:t>
            </a:r>
            <a:r>
              <a:rPr lang="ru-RU" sz="2000" dirty="0" err="1">
                <a:latin typeface="Comic Sans MS" panose="030F0702030302020204" pitchFamily="66" charset="0"/>
              </a:rPr>
              <a:t>наисерьёзнейшим</a:t>
            </a:r>
            <a:r>
              <a:rPr lang="ru-RU" sz="2000" dirty="0">
                <a:latin typeface="Comic Sans MS" panose="030F0702030302020204" pitchFamily="66" charset="0"/>
              </a:rPr>
              <a:t> делом – экспериментировал. Никто не ставил перед ребенком никакой специальной задачи, никто не организовывал его деятельность. Действия его были вызваны исключительно природным любопытством. </a:t>
            </a:r>
          </a:p>
        </p:txBody>
      </p:sp>
    </p:spTree>
    <p:extLst>
      <p:ext uri="{BB962C8B-B14F-4D97-AF65-F5344CB8AC3E}">
        <p14:creationId xmlns:p14="http://schemas.microsoft.com/office/powerpoint/2010/main" val="2784690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9"/>
            <a:ext cx="496855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Исследовательская деятельность доставляет ребенку радость, оказывая положительное нравственное влияние, гармонично развивает умственные и физические способности растущего человека.</a:t>
            </a:r>
          </a:p>
          <a:p>
            <a:endParaRPr lang="ru-RU" alt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659161"/>
            <a:ext cx="2736850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491060"/>
            <a:ext cx="2828925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67944" y="3501008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Организация такой деятельности осуществляется по средствам современной технологии: метода проектов.</a:t>
            </a:r>
          </a:p>
        </p:txBody>
      </p:sp>
    </p:spTree>
    <p:extLst>
      <p:ext uri="{BB962C8B-B14F-4D97-AF65-F5344CB8AC3E}">
        <p14:creationId xmlns:p14="http://schemas.microsoft.com/office/powerpoint/2010/main" val="500675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1" y="764705"/>
            <a:ext cx="4248471" cy="5184576"/>
          </a:xfrm>
        </p:spPr>
        <p:txBody>
          <a:bodyPr>
            <a:noAutofit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ru-RU" alt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Метод проектов был разработан в начале ХХ столетия американским философом, психологом и  педагогом Джоном </a:t>
            </a:r>
            <a:r>
              <a:rPr lang="ru-RU" altLang="ru-RU" sz="24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Дьюи</a:t>
            </a:r>
            <a:r>
              <a:rPr lang="ru-RU" alt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(1859-1952).</a:t>
            </a:r>
          </a:p>
          <a:p>
            <a:endParaRPr lang="ru-RU" sz="4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7776" y="908720"/>
            <a:ext cx="3179267" cy="40324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99592" y="620688"/>
            <a:ext cx="6984776" cy="1728192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Основной целью проектного метода </a:t>
            </a:r>
          </a:p>
          <a:p>
            <a:pPr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в дошкольных учреждениях является развитие свободной творческой личности ребенка</a:t>
            </a:r>
          </a:p>
        </p:txBody>
      </p:sp>
      <p:sp>
        <p:nvSpPr>
          <p:cNvPr id="3" name="Овал 2"/>
          <p:cNvSpPr/>
          <p:nvPr/>
        </p:nvSpPr>
        <p:spPr>
          <a:xfrm>
            <a:off x="1547664" y="2462913"/>
            <a:ext cx="576064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Задачи развития</a:t>
            </a:r>
            <a:r>
              <a:rPr lang="ru-RU" b="1" dirty="0">
                <a:solidFill>
                  <a:schemeClr val="accent2"/>
                </a:solidFill>
              </a:rPr>
              <a:t>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2392" y="3645024"/>
            <a:ext cx="2689448" cy="11521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обеспечение психологического благополучия и здоровья детей;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19872" y="3645024"/>
            <a:ext cx="2520280" cy="11521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развитие познавательных способностей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64188" y="3645024"/>
            <a:ext cx="2556284" cy="11521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развитие творческого воображения;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5132040"/>
            <a:ext cx="295232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развитие творческого мышления;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8024" y="5132040"/>
            <a:ext cx="295232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развитие коммуникативных навыков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3" idx="3"/>
            <a:endCxn id="4" idx="0"/>
          </p:cNvCxnSpPr>
          <p:nvPr/>
        </p:nvCxnSpPr>
        <p:spPr>
          <a:xfrm flipH="1">
            <a:off x="1787116" y="3243402"/>
            <a:ext cx="604174" cy="4016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4"/>
          </p:cNvCxnSpPr>
          <p:nvPr/>
        </p:nvCxnSpPr>
        <p:spPr>
          <a:xfrm>
            <a:off x="4427984" y="3377313"/>
            <a:ext cx="0" cy="2677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" idx="5"/>
            <a:endCxn id="6" idx="0"/>
          </p:cNvCxnSpPr>
          <p:nvPr/>
        </p:nvCxnSpPr>
        <p:spPr>
          <a:xfrm>
            <a:off x="6464678" y="3243402"/>
            <a:ext cx="1077652" cy="4016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131840" y="3377313"/>
            <a:ext cx="216024" cy="17547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8" idx="0"/>
          </p:cNvCxnSpPr>
          <p:nvPr/>
        </p:nvCxnSpPr>
        <p:spPr>
          <a:xfrm>
            <a:off x="5940152" y="3377313"/>
            <a:ext cx="324036" cy="17547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213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23928" y="835744"/>
            <a:ext cx="4464496" cy="5257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Во время исследовательской работы задействованы все органы чувств: ребёнок вслушивается, вглядывается, трогает, нюхает, пробует. Обогащается его активный словарь, совершенствуется регулирующая и планирующая функции речи. Овладение орудийными действиями развивает руку ребёнка.</a:t>
            </a:r>
          </a:p>
          <a:p>
            <a:pPr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3127276" cy="3127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681" y="1196752"/>
            <a:ext cx="7687751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Горизонтальный свиток 1"/>
          <p:cNvSpPr/>
          <p:nvPr/>
        </p:nvSpPr>
        <p:spPr>
          <a:xfrm>
            <a:off x="2436552" y="476673"/>
            <a:ext cx="4032448" cy="792088"/>
          </a:xfrm>
          <a:prstGeom prst="horizontalScrol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Comic Sans MS" panose="030F0702030302020204" pitchFamily="66" charset="0"/>
              </a:rPr>
              <a:t>Виды 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2040895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2276872"/>
            <a:ext cx="3312368" cy="17784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Monotype Corsiva" panose="03010101010201010101" pitchFamily="66" charset="0"/>
              </a:rPr>
              <a:t>Принципы исследовательской работы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1124744"/>
            <a:ext cx="48245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800" b="1" i="1" dirty="0">
                <a:latin typeface="Monotype Corsiva" panose="03010101010201010101" pitchFamily="66" charset="0"/>
              </a:rPr>
              <a:t>принцип интеграции</a:t>
            </a:r>
          </a:p>
          <a:p>
            <a:pPr lvl="0"/>
            <a:r>
              <a:rPr lang="ru-RU" sz="2800" b="1" i="1" dirty="0">
                <a:latin typeface="Monotype Corsiva" panose="03010101010201010101" pitchFamily="66" charset="0"/>
              </a:rPr>
              <a:t>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800" b="1" i="1" dirty="0">
                <a:latin typeface="Monotype Corsiva" panose="03010101010201010101" pitchFamily="66" charset="0"/>
              </a:rPr>
              <a:t>принцип деятельности и интерактивности</a:t>
            </a:r>
          </a:p>
          <a:p>
            <a:pPr lvl="0"/>
            <a:endParaRPr lang="ru-RU" sz="2800" b="1" i="1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800" b="1" i="1" dirty="0">
                <a:latin typeface="Monotype Corsiva" panose="03010101010201010101" pitchFamily="66" charset="0"/>
              </a:rPr>
              <a:t>принцип научности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ru-RU" sz="2800" b="1" i="1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800" b="1" i="1" dirty="0">
                <a:latin typeface="Monotype Corsiva" panose="03010101010201010101" pitchFamily="66" charset="0"/>
              </a:rPr>
              <a:t>принцип </a:t>
            </a:r>
            <a:r>
              <a:rPr lang="ru-RU" sz="2800" b="1" i="1" dirty="0" err="1">
                <a:latin typeface="Monotype Corsiva" panose="03010101010201010101" pitchFamily="66" charset="0"/>
              </a:rPr>
              <a:t>природосообразности</a:t>
            </a:r>
            <a:endParaRPr lang="ru-RU" sz="2800" b="1" i="1" dirty="0">
              <a:latin typeface="Monotype Corsiva" panose="03010101010201010101" pitchFamily="66" charset="0"/>
            </a:endParaRPr>
          </a:p>
          <a:p>
            <a:pPr lvl="0"/>
            <a:r>
              <a:rPr lang="ru-RU" sz="2800" b="1" i="1" dirty="0">
                <a:latin typeface="Monotype Corsiva" panose="03010101010201010101" pitchFamily="66" charset="0"/>
              </a:rPr>
              <a:t>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800" b="1" i="1" dirty="0">
                <a:latin typeface="Monotype Corsiva" panose="03010101010201010101" pitchFamily="66" charset="0"/>
              </a:rPr>
              <a:t>принцип партнерства </a:t>
            </a:r>
          </a:p>
        </p:txBody>
      </p:sp>
    </p:spTree>
    <p:extLst>
      <p:ext uri="{BB962C8B-B14F-4D97-AF65-F5344CB8AC3E}">
        <p14:creationId xmlns:p14="http://schemas.microsoft.com/office/powerpoint/2010/main" val="1134836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427456" y="1114171"/>
            <a:ext cx="5465024" cy="2569831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развивать навыки вхождения детей в проблемную игровую ситуацию, здесь ведущая роль отводится педагогу;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активизировать желание искать пути разрешения проблемной ситуации вместе с педагогом;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формировать начальные предпосылки исследовательской деятельности, т. е посильное участие в практических опытах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sz="16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1196752"/>
            <a:ext cx="2887904" cy="1920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073128"/>
            <a:ext cx="2845374" cy="1896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1" y="3933056"/>
            <a:ext cx="55446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формировать предпосылки поисковой деятельности, интеллектуальной инициативы;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развивать умение определять возможные методы решения проблемы с помощью взрослого, а затем и самостоятельно;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развивать желание пользоваться специальной терминологией, вести конструктивную беседу в процессе совместной исследовательской деятельности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4154" y="3460179"/>
            <a:ext cx="83826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старшем дошкольном возрасте ставятся более сложные задачи: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24647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младшем дошкольном возрасте в ходе разработки проекта решаются следующие задачи: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7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733</TotalTime>
  <Words>544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Comic Sans MS</vt:lpstr>
      <vt:lpstr>Monotype Corsiva</vt:lpstr>
      <vt:lpstr>Times New Roman</vt:lpstr>
      <vt:lpstr>Wingdings</vt:lpstr>
      <vt:lpstr>Тема7</vt:lpstr>
      <vt:lpstr>МДОУ «Детский сад №2 Сказка»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Такой подход в итоге позволяет каждому ребенку: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 – исследовательский проект:</dc:title>
  <dc:creator>Катя</dc:creator>
  <cp:lastModifiedBy>Admin</cp:lastModifiedBy>
  <cp:revision>78</cp:revision>
  <dcterms:created xsi:type="dcterms:W3CDTF">2016-09-03T18:41:40Z</dcterms:created>
  <dcterms:modified xsi:type="dcterms:W3CDTF">2022-11-19T08:22:39Z</dcterms:modified>
</cp:coreProperties>
</file>