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75" r:id="rId4"/>
    <p:sldId id="276" r:id="rId5"/>
    <p:sldId id="277" r:id="rId6"/>
    <p:sldId id="278" r:id="rId7"/>
    <p:sldId id="280" r:id="rId8"/>
    <p:sldId id="274" r:id="rId9"/>
    <p:sldId id="282" r:id="rId10"/>
    <p:sldId id="281" r:id="rId11"/>
    <p:sldId id="272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C828"/>
    <a:srgbClr val="FF6600"/>
    <a:srgbClr val="A5B592"/>
    <a:srgbClr val="61FB7E"/>
    <a:srgbClr val="FF9966"/>
    <a:srgbClr val="2DC8FF"/>
    <a:srgbClr val="09D1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681" autoAdjust="0"/>
  </p:normalViewPr>
  <p:slideViewPr>
    <p:cSldViewPr>
      <p:cViewPr varScale="1">
        <p:scale>
          <a:sx n="82" d="100"/>
          <a:sy n="82" d="100"/>
        </p:scale>
        <p:origin x="-161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audio" Target="../media/audio1.wav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3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audio" Target="../media/audio1.wav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3.jpe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audio" Target="../media/audio1.wav"/><Relationship Id="rId1" Type="http://schemas.openxmlformats.org/officeDocument/2006/relationships/themeOverride" Target="../theme/themeOverride3.xml"/><Relationship Id="rId4" Type="http://schemas.openxmlformats.org/officeDocument/2006/relationships/image" Target="../media/image3.jpe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audio" Target="../media/audio1.wav"/><Relationship Id="rId1" Type="http://schemas.openxmlformats.org/officeDocument/2006/relationships/themeOverride" Target="../theme/themeOverride4.xml"/><Relationship Id="rId5" Type="http://schemas.openxmlformats.org/officeDocument/2006/relationships/image" Target="../media/image2.jpeg"/><Relationship Id="rId4" Type="http://schemas.openxmlformats.org/officeDocument/2006/relationships/image" Target="../media/image3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grpSp>
        <p:nvGrpSpPr>
          <p:cNvPr id="5" name="Группа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Полилиния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/>
            </a:p>
          </p:txBody>
        </p:sp>
        <p:sp>
          <p:nvSpPr>
            <p:cNvPr id="7" name="Полилиния 18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/>
              <a:gdLst>
                <a:gd name="T0" fmla="*/ 0 w 5760"/>
                <a:gd name="T1" fmla="*/ 0 h 528"/>
                <a:gd name="T2" fmla="*/ 2147483647 w 5760"/>
                <a:gd name="T3" fmla="*/ 0 h 528"/>
                <a:gd name="T4" fmla="*/ 2147483647 w 5760"/>
                <a:gd name="T5" fmla="*/ 2147483647 h 528"/>
                <a:gd name="T6" fmla="*/ 2147483647 w 5760"/>
                <a:gd name="T7" fmla="*/ 0 h 5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60"/>
                <a:gd name="T13" fmla="*/ 0 h 528"/>
                <a:gd name="T14" fmla="*/ 5760 w 5760"/>
                <a:gd name="T15" fmla="*/ 528 h 5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 cstate="email">
                <a:alphaModFix amt="5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>
                <a:defRPr/>
              </a:pPr>
              <a:endParaRPr lang="en-US"/>
            </a:p>
          </p:txBody>
        </p:sp>
        <p:cxnSp>
          <p:nvCxnSpPr>
            <p:cNvPr id="10" name="Прямая соединительная линия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1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6C3A0F9B-7B73-4926-83FB-BCA5E90747B7}" type="datetimeFigureOut">
              <a:rPr lang="ru-RU"/>
              <a:pPr>
                <a:defRPr/>
              </a:pPr>
              <a:t>19.11.2022</a:t>
            </a:fld>
            <a:endParaRPr lang="ru-RU"/>
          </a:p>
        </p:txBody>
      </p:sp>
      <p:sp>
        <p:nvSpPr>
          <p:cNvPr id="12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64B39B3E-73AD-4318-B161-4755101B85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808624"/>
      </p:ext>
    </p:extLst>
  </p:cSld>
  <p:clrMapOvr>
    <a:masterClrMapping/>
  </p:clrMapOvr>
  <p:transition>
    <p:fade/>
    <p:sndAc>
      <p:stSnd>
        <p:snd r:embed="rId1" name="chimes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1C1346-2B1A-4684-9E08-12CED36746E0}" type="datetimeFigureOut">
              <a:rPr lang="ru-RU"/>
              <a:pPr>
                <a:defRPr/>
              </a:pPr>
              <a:t>19.11.2022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00CA86-643D-4428-BEF7-11F245221F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3025166"/>
      </p:ext>
    </p:extLst>
  </p:cSld>
  <p:clrMapOvr>
    <a:masterClrMapping/>
  </p:clrMapOvr>
  <p:transition>
    <p:fade/>
    <p:sndAc>
      <p:stSnd>
        <p:snd r:embed="rId1" name="chimes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76C50C-9397-4D0A-A55F-FE1CA21F5101}" type="datetimeFigureOut">
              <a:rPr lang="ru-RU"/>
              <a:pPr>
                <a:defRPr/>
              </a:pPr>
              <a:t>19.11.2022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37A444-4BD1-4814-B71C-95228436AB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4373610"/>
      </p:ext>
    </p:extLst>
  </p:cSld>
  <p:clrMapOvr>
    <a:masterClrMapping/>
  </p:clrMapOvr>
  <p:transition>
    <p:fade/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0CD1E5-CCC8-42F8-ABF2-474833840154}" type="datetimeFigureOut">
              <a:rPr lang="ru-RU"/>
              <a:pPr>
                <a:defRPr/>
              </a:pPr>
              <a:t>19.11.2022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E97B1F-FBEA-4A18-ABF7-D51143E189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6408250"/>
      </p:ext>
    </p:extLst>
  </p:cSld>
  <p:clrMapOvr>
    <a:masterClrMapping/>
  </p:clrMapOvr>
  <p:transition>
    <p:fade/>
    <p:sndAc>
      <p:stSnd>
        <p:snd r:embed="rId1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ашивка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Нашивка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66AA859-A9E3-4BBF-85E7-E059900B8045}" type="datetimeFigureOut">
              <a:rPr lang="ru-RU"/>
              <a:pPr>
                <a:defRPr/>
              </a:pPr>
              <a:t>19.11.2022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92E2274-6D1D-4D43-883D-203516B66B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07153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  <p:sndAc>
      <p:stSnd>
        <p:snd r:embed="rId2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DFAE655-68E9-4F6E-8445-D52ABD7E062C}" type="datetimeFigureOut">
              <a:rPr lang="ru-RU"/>
              <a:pPr>
                <a:defRPr/>
              </a:pPr>
              <a:t>19.11.2022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78B1EB6-639D-4D13-9EC1-A7C75E2F67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254489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  <p:sndAc>
      <p:stSnd>
        <p:snd r:embed="rId2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7E4A352-6E64-4C99-BAE9-0F81453E0C2D}" type="datetimeFigureOut">
              <a:rPr lang="ru-RU"/>
              <a:pPr>
                <a:defRPr/>
              </a:pPr>
              <a:t>19.11.2022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96818AC-8390-4282-93A7-764937AC9E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90349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  <p:sndAc>
      <p:stSnd>
        <p:snd r:embed="rId1" name="chimes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D00E906-1493-4319-8FB5-0CC9D3BD5454}" type="datetimeFigureOut">
              <a:rPr lang="ru-RU"/>
              <a:pPr>
                <a:defRPr/>
              </a:pPr>
              <a:t>19.11.2022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043830A-779B-4915-92FB-D08E6F7760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623467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  <p:sndAc>
      <p:stSnd>
        <p:snd r:embed="rId2" name="chimes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2B1F4C-C762-4FEC-9484-C37DAA41C258}" type="datetimeFigureOut">
              <a:rPr lang="ru-RU"/>
              <a:pPr>
                <a:defRPr/>
              </a:pPr>
              <a:t>19.11.2022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35D1E6-ABCF-44C8-8A9F-2C6E881E9A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158076"/>
      </p:ext>
    </p:extLst>
  </p:cSld>
  <p:clrMapOvr>
    <a:masterClrMapping/>
  </p:clrMapOvr>
  <p:transition>
    <p:fade/>
    <p:sndAc>
      <p:stSnd>
        <p:snd r:embed="rId1" name="chimes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FFD9F69-8006-488D-A2B7-E873CA717873}" type="datetimeFigureOut">
              <a:rPr lang="ru-RU"/>
              <a:pPr>
                <a:defRPr/>
              </a:pPr>
              <a:t>19.11.2022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AC72F9F-75E4-437A-B688-AB7D1A813D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777448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  <p:sndAc>
      <p:stSnd>
        <p:snd r:embed="rId1" name="chimes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лилиния 4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Полилиния 15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" name="Прямоугольный треугольник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5" cstate="email">
              <a:alphaModFix amt="5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Нашивка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Нашивка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4376A502-EAFD-4685-8ECE-00247D2BD5B0}" type="datetimeFigureOut">
              <a:rPr lang="ru-RU"/>
              <a:pPr>
                <a:defRPr/>
              </a:pPr>
              <a:t>19.11.2022</a:t>
            </a:fld>
            <a:endParaRPr lang="ru-RU"/>
          </a:p>
        </p:txBody>
      </p:sp>
      <p:sp>
        <p:nvSpPr>
          <p:cNvPr id="12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9DBE93C0-13C1-49A5-B48C-947A3340BC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133164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  <p:sndAc>
      <p:stSnd>
        <p:snd r:embed="rId2" name="chimes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27" name="Полилиния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 cstate="email">
              <a:alphaModFix amt="5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A30F5F06-B90C-4AC6-8C09-03E11D7B0BDF}" type="datetimeFigureOut">
              <a:rPr lang="ru-RU"/>
              <a:pPr>
                <a:defRPr/>
              </a:pPr>
              <a:t>19.11.2022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D1BD918F-A4F7-426B-84BE-1D572CAAF2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81" r:id="rId2"/>
    <p:sldLayoutId id="2147483786" r:id="rId3"/>
    <p:sldLayoutId id="2147483787" r:id="rId4"/>
    <p:sldLayoutId id="2147483788" r:id="rId5"/>
    <p:sldLayoutId id="2147483789" r:id="rId6"/>
    <p:sldLayoutId id="2147483782" r:id="rId7"/>
    <p:sldLayoutId id="2147483790" r:id="rId8"/>
    <p:sldLayoutId id="2147483791" r:id="rId9"/>
    <p:sldLayoutId id="2147483783" r:id="rId10"/>
    <p:sldLayoutId id="2147483784" r:id="rId11"/>
  </p:sldLayoutIdLst>
  <p:transition>
    <p:fade/>
    <p:sndAc>
      <p:stSnd>
        <p:snd r:embed="rId13" name="chimes.wav"/>
      </p:stSnd>
    </p:sndAc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AppData\Local\Microsoft\Windows\Temporary%20Internet%20Files\Content.MSO\57C9FDE6.mp3" TargetMode="Externa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AppData\Local\Microsoft\Windows\Temporary%20Internet%20Files\Content.MSO\57C9FDE6.mp3" TargetMode="Externa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1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AppData\Local\Microsoft\Windows\Temporary%20Internet%20Files\Content.MSO\57C9FDE6.mp3" TargetMode="Externa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AppData\Local\Microsoft\Windows\Temporary%20Internet%20Files\Content.MSO\57C9FDE6.mp3" TargetMode="External"/><Relationship Id="rId5" Type="http://schemas.openxmlformats.org/officeDocument/2006/relationships/image" Target="../media/image13.jpe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14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AppData\Local\Microsoft\Windows\Temporary%20Internet%20Files\Content.MSO\57C9FDE6.mp3" TargetMode="Externa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15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AppData\Local\Microsoft\Windows\Temporary%20Internet%20Files\Content.MSO\57C9FDE6.mp3" TargetMode="Externa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17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AppData\Local\Microsoft\Windows\Temporary%20Internet%20Files\Content.MSO\57C9FDE6.mp3" TargetMode="Externa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gif"/><Relationship Id="rId5" Type="http://schemas.openxmlformats.org/officeDocument/2006/relationships/image" Target="../media/image20.gif"/><Relationship Id="rId4" Type="http://schemas.openxmlformats.org/officeDocument/2006/relationships/image" Target="../media/image19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DC8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Рисунок 3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6438" y="4275138"/>
            <a:ext cx="4627562" cy="2582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Заголовок 1"/>
          <p:cNvSpPr>
            <a:spLocks noGrp="1"/>
          </p:cNvSpPr>
          <p:nvPr>
            <p:ph type="ctrTitle"/>
          </p:nvPr>
        </p:nvSpPr>
        <p:spPr>
          <a:xfrm>
            <a:off x="1557338" y="2087563"/>
            <a:ext cx="7772400" cy="1830387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mtClean="0">
                <a:solidFill>
                  <a:srgbClr val="FFFF00"/>
                </a:solidFill>
                <a:latin typeface="Arial Black" pitchFamily="34" charset="0"/>
                <a:cs typeface="Times New Roman" pitchFamily="18" charset="0"/>
              </a:rPr>
              <a:t>Русские народные сказки.</a:t>
            </a:r>
          </a:p>
        </p:txBody>
      </p:sp>
      <p:sp>
        <p:nvSpPr>
          <p:cNvPr id="9220" name="Подзаголовок 2"/>
          <p:cNvSpPr>
            <a:spLocks noGrp="1"/>
          </p:cNvSpPr>
          <p:nvPr>
            <p:ph type="subTitle" idx="1"/>
          </p:nvPr>
        </p:nvSpPr>
        <p:spPr>
          <a:xfrm flipH="1">
            <a:off x="6516688" y="6626225"/>
            <a:ext cx="46037" cy="46038"/>
          </a:xfrm>
        </p:spPr>
        <p:txBody>
          <a:bodyPr/>
          <a:lstStyle/>
          <a:p>
            <a:pPr marR="0" eaLnBrk="1" hangingPunct="1">
              <a:lnSpc>
                <a:spcPct val="80000"/>
              </a:lnSpc>
              <a:buFont typeface="Arial" charset="0"/>
              <a:buNone/>
            </a:pPr>
            <a:endParaRPr lang="ru-RU" altLang="ru-RU" sz="500" b="1" smtClean="0">
              <a:solidFill>
                <a:srgbClr val="1D314E"/>
              </a:solidFill>
            </a:endParaRPr>
          </a:p>
        </p:txBody>
      </p:sp>
      <p:pic>
        <p:nvPicPr>
          <p:cNvPr id="9221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525"/>
            <a:ext cx="2906713" cy="293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Рисунок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4310063"/>
            <a:ext cx="4625975" cy="2582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Рисунок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3490913"/>
            <a:ext cx="2049463" cy="3417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4" name="Рисунок 1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563" y="3860800"/>
            <a:ext cx="1752600" cy="272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525963"/>
          </a:xfrm>
          <a:extLst/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«За тридевять земель, в тридесятом царстве…»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«Жили-были», «Живала-бывала»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«Стали они жить-поживать, да добра наживать…»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«Сивка-бурка - Вещий каурка»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«Я там был, мёд-пиво пил, по усам текло, а в рот не попало»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«Сестрица-Алёнушка», «Братец-Иванушка»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tx1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Определи зачин или концовку, сказочные выражения</a:t>
            </a:r>
            <a:endParaRPr lang="ru-RU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tx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DC8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Рисунок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4367213"/>
            <a:ext cx="4752975" cy="252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9" name="Рисунок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4276725"/>
            <a:ext cx="4608513" cy="260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57C9FDE6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88" y="5522913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1" name="Объект 3"/>
          <p:cNvSpPr>
            <a:spLocks noGrp="1"/>
          </p:cNvSpPr>
          <p:nvPr>
            <p:ph idx="1"/>
          </p:nvPr>
        </p:nvSpPr>
        <p:spPr>
          <a:xfrm>
            <a:off x="92075" y="12700"/>
            <a:ext cx="8801100" cy="5648325"/>
          </a:xfrm>
          <a:ln>
            <a:solidFill>
              <a:srgbClr val="A5B592">
                <a:alpha val="0"/>
              </a:srgbClr>
            </a:solidFill>
            <a:miter lim="800000"/>
            <a:headEnd/>
            <a:tailEnd/>
          </a:ln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endParaRPr lang="ru-RU" altLang="ru-RU" sz="4000" b="1" smtClean="0">
              <a:solidFill>
                <a:srgbClr val="002060"/>
              </a:solidFill>
            </a:endParaRPr>
          </a:p>
          <a:p>
            <a:pPr marL="0" indent="0" eaLnBrk="1" hangingPunct="1">
              <a:buFont typeface="Arial" charset="0"/>
              <a:buNone/>
            </a:pPr>
            <a:endParaRPr lang="ru-RU" altLang="ru-RU" sz="4000" b="1" smtClean="0">
              <a:solidFill>
                <a:srgbClr val="002060"/>
              </a:solidFill>
            </a:endParaRPr>
          </a:p>
          <a:p>
            <a:pPr marL="0" indent="0" eaLnBrk="1" hangingPunct="1"/>
            <a:r>
              <a:rPr lang="ru-RU" altLang="ru-RU" sz="3600" b="1" smtClean="0">
                <a:solidFill>
                  <a:srgbClr val="002060"/>
                </a:solidFill>
              </a:rPr>
              <a:t>На сегодняшнем уроке я узнал……….</a:t>
            </a:r>
          </a:p>
          <a:p>
            <a:pPr marL="0" indent="0" eaLnBrk="1" hangingPunct="1"/>
            <a:r>
              <a:rPr lang="ru-RU" altLang="ru-RU" sz="3600" b="1" smtClean="0">
                <a:solidFill>
                  <a:srgbClr val="002060"/>
                </a:solidFill>
              </a:rPr>
              <a:t>На этом уроке  я похвалил бы себя за…..</a:t>
            </a:r>
          </a:p>
          <a:p>
            <a:pPr marL="0" indent="0" eaLnBrk="1" hangingPunct="1"/>
            <a:r>
              <a:rPr lang="ru-RU" altLang="ru-RU" sz="3600" b="1" smtClean="0">
                <a:solidFill>
                  <a:srgbClr val="002060"/>
                </a:solidFill>
              </a:rPr>
              <a:t>После урока мне захотелось….</a:t>
            </a:r>
          </a:p>
          <a:p>
            <a:pPr marL="0" indent="0" eaLnBrk="1" hangingPunct="1"/>
            <a:r>
              <a:rPr lang="ru-RU" altLang="ru-RU" sz="3600" b="1" smtClean="0">
                <a:solidFill>
                  <a:srgbClr val="002060"/>
                </a:solidFill>
              </a:rPr>
              <a:t>Сегодня я сумел……</a:t>
            </a:r>
          </a:p>
          <a:p>
            <a:pPr marL="0" indent="0" eaLnBrk="1" hangingPunct="1">
              <a:buFont typeface="Arial" charset="0"/>
              <a:buNone/>
            </a:pPr>
            <a:endParaRPr lang="ru-RU" altLang="ru-RU" sz="4000" b="1" smtClean="0">
              <a:solidFill>
                <a:srgbClr val="002060"/>
              </a:solidFill>
            </a:endParaRPr>
          </a:p>
          <a:p>
            <a:pPr marL="0" indent="0" algn="ctr" eaLnBrk="1" hangingPunct="1">
              <a:buFont typeface="Arial" charset="0"/>
              <a:buNone/>
            </a:pPr>
            <a:endParaRPr lang="ru-RU" altLang="ru-RU" sz="4000" smtClean="0"/>
          </a:p>
          <a:p>
            <a:pPr marL="0" indent="0" algn="r" eaLnBrk="1" hangingPunct="1">
              <a:buFont typeface="Arial" charset="0"/>
              <a:buNone/>
            </a:pPr>
            <a:endParaRPr lang="ru-RU" altLang="ru-RU" smtClean="0"/>
          </a:p>
          <a:p>
            <a:pPr marL="0" indent="0" eaLnBrk="1" hangingPunct="1">
              <a:buFont typeface="Arial" charset="0"/>
              <a:buNone/>
            </a:pPr>
            <a:endParaRPr lang="ru-RU" altLang="ru-RU" smtClean="0"/>
          </a:p>
        </p:txBody>
      </p:sp>
    </p:spTree>
  </p:cSld>
  <p:clrMapOvr>
    <a:masterClrMapping/>
  </p:clrMapOvr>
  <p:transition>
    <p:fade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43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43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43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2000"/>
                                        <p:tgtEl>
                                          <p:spTgt spid="143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 nodeType="clickPar">
                      <p:stCondLst>
                        <p:cond delay="0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7" dur="6567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2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DC8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Рисунок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4367213"/>
            <a:ext cx="4752975" cy="252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Рисунок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4276725"/>
            <a:ext cx="4608513" cy="260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57C9FDE6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88" y="5522913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92075" y="12700"/>
            <a:ext cx="8801100" cy="4929188"/>
          </a:xfrm>
          <a:ln>
            <a:solidFill>
              <a:srgbClr val="A5B592">
                <a:alpha val="0"/>
              </a:srgbClr>
            </a:solidFill>
          </a:ln>
        </p:spPr>
        <p:txBody>
          <a:bodyPr rtlCol="0">
            <a:normAutofit fontScale="77500" lnSpcReduction="20000"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200" b="1" dirty="0" smtClean="0">
                <a:solidFill>
                  <a:srgbClr val="002060"/>
                </a:solidFill>
              </a:rPr>
              <a:t>Известны сказки с давних пор.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200" b="1" dirty="0" smtClean="0">
                <a:solidFill>
                  <a:srgbClr val="002060"/>
                </a:solidFill>
              </a:rPr>
              <a:t>Не верь тому, кто скажет,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200" b="1" dirty="0" smtClean="0">
                <a:solidFill>
                  <a:srgbClr val="002060"/>
                </a:solidFill>
              </a:rPr>
              <a:t>Что это выдумки и вздор,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200" b="1" dirty="0" smtClean="0">
                <a:solidFill>
                  <a:srgbClr val="002060"/>
                </a:solidFill>
              </a:rPr>
              <a:t>Его не слушай даже.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200" b="1" dirty="0" smtClean="0">
                <a:solidFill>
                  <a:srgbClr val="002060"/>
                </a:solidFill>
              </a:rPr>
              <a:t>Скорее сказки почитай,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200" b="1" dirty="0" smtClean="0">
                <a:solidFill>
                  <a:srgbClr val="002060"/>
                </a:solidFill>
              </a:rPr>
              <a:t>Запомни их получше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200" b="1" dirty="0" smtClean="0">
                <a:solidFill>
                  <a:srgbClr val="002060"/>
                </a:solidFill>
              </a:rPr>
              <a:t>И мудрость древнюю узнай – 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200" b="1" dirty="0" smtClean="0">
                <a:solidFill>
                  <a:srgbClr val="002060"/>
                </a:solidFill>
              </a:rPr>
              <a:t>Они всему научат.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</p:spTree>
  </p:cSld>
  <p:clrMapOvr>
    <a:masterClrMapping/>
  </p:clrMapOvr>
  <p:transition>
    <p:fade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Рисунок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4367213"/>
            <a:ext cx="4752975" cy="252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Рисунок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4276725"/>
            <a:ext cx="4608513" cy="260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57C9FDE6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88" y="5522913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92075" y="12700"/>
            <a:ext cx="8801100" cy="4929188"/>
          </a:xfrm>
          <a:ln>
            <a:solidFill>
              <a:srgbClr val="A5B592">
                <a:alpha val="0"/>
              </a:srgbClr>
            </a:solidFill>
          </a:ln>
        </p:spPr>
        <p:txBody>
          <a:bodyPr rtlCol="0">
            <a:normAutofit fontScale="77500" lnSpcReduction="20000"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200" b="1" dirty="0" smtClean="0">
                <a:solidFill>
                  <a:srgbClr val="002060"/>
                </a:solidFill>
              </a:rPr>
              <a:t>Известны сказки с давних пор.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200" b="1" dirty="0" smtClean="0">
                <a:solidFill>
                  <a:srgbClr val="002060"/>
                </a:solidFill>
              </a:rPr>
              <a:t>Не верь тому, кто скажет,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200" b="1" dirty="0" smtClean="0">
                <a:solidFill>
                  <a:srgbClr val="002060"/>
                </a:solidFill>
              </a:rPr>
              <a:t>Что это выдумки и вздор,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200" b="1" dirty="0" smtClean="0">
                <a:solidFill>
                  <a:srgbClr val="002060"/>
                </a:solidFill>
              </a:rPr>
              <a:t>Его не слушай даже.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200" b="1" dirty="0" smtClean="0">
                <a:solidFill>
                  <a:srgbClr val="002060"/>
                </a:solidFill>
              </a:rPr>
              <a:t>Скорее сказки почитай,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200" b="1" dirty="0" smtClean="0">
                <a:solidFill>
                  <a:srgbClr val="002060"/>
                </a:solidFill>
              </a:rPr>
              <a:t>Запомни их получше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200" b="1" dirty="0" smtClean="0">
                <a:solidFill>
                  <a:srgbClr val="002060"/>
                </a:solidFill>
              </a:rPr>
              <a:t>И мудрость древнюю узнай – 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200" b="1" dirty="0" smtClean="0">
                <a:solidFill>
                  <a:srgbClr val="002060"/>
                </a:solidFill>
              </a:rPr>
              <a:t>Они всему научат.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pic>
        <p:nvPicPr>
          <p:cNvPr id="11270" name="Picture 2" descr="http://bigslide.ru/images/1/772/960/img1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57C9FDE6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88" y="5522913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1" name="AutoShape 2" descr="https://fs00.infourok.ru/images/doc/230/59589/1/img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sp>
        <p:nvSpPr>
          <p:cNvPr id="12292" name="AutoShape 6" descr="https://fs00.infourok.ru/images/doc/230/59589/1/img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sp>
        <p:nvSpPr>
          <p:cNvPr id="12293" name="AutoShape 8" descr="https://fs00.infourok.ru/images/doc/230/59589/1/img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sp>
        <p:nvSpPr>
          <p:cNvPr id="12294" name="AutoShape 10" descr="https://fs00.infourok.ru/images/doc/230/59589/1/img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sp>
        <p:nvSpPr>
          <p:cNvPr id="12295" name="AutoShape 12" descr="https://fs00.infourok.ru/images/doc/230/59589/1/img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pic>
        <p:nvPicPr>
          <p:cNvPr id="12296" name="Picture 13" descr="C:\Users\днс\Рабочий стол\img5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Рисунок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4367213"/>
            <a:ext cx="4752975" cy="252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Рисунок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4276725"/>
            <a:ext cx="4608513" cy="260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57C9FDE6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88" y="5522913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2" descr="http://litceymos.ru/itbeitb/%D0%A0%D1%83%D1%81%D1%81%D0%BA%D0%B8%D0%B5+%D0%BD%D0%B0%D1%80%D0%BE%D0%B4%D0%BD%D1%8B%D0%B5+%D1%81%D0%BA%D0%B0%D0%B7%D0%BA%D0%B8+%D0%A7%D1%82%D0%BE+%D1%82%D0%B0%D0%BA%D0%BE%D0%B5+%D1%81%D0%BA%D0%B0%D0%B7%D0%BA%D0%B0%3Fb/img5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Рисунок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4367213"/>
            <a:ext cx="4752975" cy="252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9" name="Рисунок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4276725"/>
            <a:ext cx="4608513" cy="260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57C9FDE6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88" y="5522913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1" name="AutoShape 2" descr="https://fs00.infourok.ru/images/doc/230/59589/1/img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sp>
        <p:nvSpPr>
          <p:cNvPr id="14342" name="AutoShape 4" descr="https://fs00.infourok.ru/images/doc/230/59589/1/img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pic>
        <p:nvPicPr>
          <p:cNvPr id="14343" name="Picture 5" descr="C:\Users\днс\Рабочий стол\img4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95313" indent="-514350" eaLnBrk="1" hangingPunct="1">
              <a:buFont typeface="Wingdings 3" pitchFamily="18" charset="2"/>
              <a:buAutoNum type="arabicPeriod"/>
            </a:pPr>
            <a:r>
              <a:rPr lang="ru-RU" altLang="ru-RU" b="1" smtClean="0">
                <a:solidFill>
                  <a:srgbClr val="0070C0"/>
                </a:solidFill>
              </a:rPr>
              <a:t>Зачин</a:t>
            </a:r>
          </a:p>
          <a:p>
            <a:pPr marL="595313" indent="-514350" eaLnBrk="1" hangingPunct="1">
              <a:buFont typeface="Wingdings 3" pitchFamily="18" charset="2"/>
              <a:buAutoNum type="arabicPeriod"/>
            </a:pPr>
            <a:r>
              <a:rPr lang="ru-RU" altLang="ru-RU" b="1" smtClean="0">
                <a:solidFill>
                  <a:srgbClr val="0070C0"/>
                </a:solidFill>
              </a:rPr>
              <a:t>Волшебные предметы</a:t>
            </a:r>
          </a:p>
          <a:p>
            <a:pPr marL="595313" indent="-514350" eaLnBrk="1" hangingPunct="1">
              <a:buFont typeface="Wingdings 3" pitchFamily="18" charset="2"/>
              <a:buAutoNum type="arabicPeriod"/>
            </a:pPr>
            <a:r>
              <a:rPr lang="ru-RU" altLang="ru-RU" b="1" smtClean="0">
                <a:solidFill>
                  <a:srgbClr val="0070C0"/>
                </a:solidFill>
              </a:rPr>
              <a:t>Сказочные слова и выражения</a:t>
            </a:r>
          </a:p>
          <a:p>
            <a:pPr marL="595313" indent="-514350" eaLnBrk="1" hangingPunct="1">
              <a:buFont typeface="Wingdings 3" pitchFamily="18" charset="2"/>
              <a:buAutoNum type="arabicPeriod"/>
            </a:pPr>
            <a:r>
              <a:rPr lang="ru-RU" altLang="ru-RU" b="1" smtClean="0">
                <a:solidFill>
                  <a:srgbClr val="0070C0"/>
                </a:solidFill>
              </a:rPr>
              <a:t>Троекратный повтор</a:t>
            </a:r>
          </a:p>
          <a:p>
            <a:pPr marL="595313" indent="-514350" eaLnBrk="1" hangingPunct="1">
              <a:buFont typeface="Wingdings 3" pitchFamily="18" charset="2"/>
              <a:buAutoNum type="arabicPeriod"/>
            </a:pPr>
            <a:r>
              <a:rPr lang="ru-RU" altLang="ru-RU" b="1" smtClean="0">
                <a:solidFill>
                  <a:srgbClr val="0070C0"/>
                </a:solidFill>
              </a:rPr>
              <a:t>Борьба добра и зла</a:t>
            </a:r>
          </a:p>
          <a:p>
            <a:pPr marL="595313" indent="-514350" eaLnBrk="1" hangingPunct="1">
              <a:buFont typeface="Wingdings 3" pitchFamily="18" charset="2"/>
              <a:buAutoNum type="arabicPeriod"/>
            </a:pPr>
            <a:r>
              <a:rPr lang="ru-RU" altLang="ru-RU" b="1" smtClean="0">
                <a:solidFill>
                  <a:srgbClr val="0070C0"/>
                </a:solidFill>
              </a:rPr>
              <a:t>Чудесные превращения</a:t>
            </a:r>
          </a:p>
          <a:p>
            <a:pPr marL="595313" indent="-514350" eaLnBrk="1" hangingPunct="1">
              <a:buFont typeface="Wingdings 3" pitchFamily="18" charset="2"/>
              <a:buAutoNum type="arabicPeriod"/>
            </a:pPr>
            <a:r>
              <a:rPr lang="ru-RU" altLang="ru-RU" b="1" smtClean="0">
                <a:solidFill>
                  <a:srgbClr val="0070C0"/>
                </a:solidFill>
              </a:rPr>
              <a:t>Концовка</a:t>
            </a:r>
          </a:p>
          <a:p>
            <a:pPr marL="595313" indent="-514350" eaLnBrk="1" hangingPunct="1">
              <a:buFont typeface="Wingdings 3" pitchFamily="18" charset="2"/>
              <a:buAutoNum type="arabicPeriod"/>
            </a:pPr>
            <a:endParaRPr lang="ru-RU" altLang="ru-RU" smtClean="0">
              <a:solidFill>
                <a:srgbClr val="0070C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7030A0"/>
                </a:solidFill>
              </a:rPr>
              <a:t>Основные признаки сказки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15364" name="Picture 2" descr="http://borisova.3dn.ru/kartinki/5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5688" y="3500438"/>
            <a:ext cx="2841625" cy="306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Рисунок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4367213"/>
            <a:ext cx="4752975" cy="252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Рисунок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4276725"/>
            <a:ext cx="4608513" cy="260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57C9FDE6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88" y="5522913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92075" y="12700"/>
            <a:ext cx="8801100" cy="4929188"/>
          </a:xfrm>
          <a:ln>
            <a:solidFill>
              <a:srgbClr val="A5B592">
                <a:alpha val="0"/>
              </a:srgbClr>
            </a:solidFill>
          </a:ln>
        </p:spPr>
        <p:txBody>
          <a:bodyPr rtlCol="0">
            <a:normAutofit fontScale="77500" lnSpcReduction="20000"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200" b="1" dirty="0" smtClean="0">
                <a:solidFill>
                  <a:srgbClr val="002060"/>
                </a:solidFill>
              </a:rPr>
              <a:t>Известны сказки с давних пор.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200" b="1" dirty="0" smtClean="0">
                <a:solidFill>
                  <a:srgbClr val="002060"/>
                </a:solidFill>
              </a:rPr>
              <a:t>Не верь тому, кто скажет,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200" b="1" dirty="0" smtClean="0">
                <a:solidFill>
                  <a:srgbClr val="002060"/>
                </a:solidFill>
              </a:rPr>
              <a:t>Что это выдумки и вздор,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200" b="1" dirty="0" smtClean="0">
                <a:solidFill>
                  <a:srgbClr val="002060"/>
                </a:solidFill>
              </a:rPr>
              <a:t>Его не слушай даже.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200" b="1" dirty="0" smtClean="0">
                <a:solidFill>
                  <a:srgbClr val="002060"/>
                </a:solidFill>
              </a:rPr>
              <a:t>Скорее сказки почитай,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200" b="1" dirty="0" smtClean="0">
                <a:solidFill>
                  <a:srgbClr val="002060"/>
                </a:solidFill>
              </a:rPr>
              <a:t>Запомни их получше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200" b="1" dirty="0" smtClean="0">
                <a:solidFill>
                  <a:srgbClr val="002060"/>
                </a:solidFill>
              </a:rPr>
              <a:t>И мудрость древнюю узнай – 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200" b="1" dirty="0" smtClean="0">
                <a:solidFill>
                  <a:srgbClr val="002060"/>
                </a:solidFill>
              </a:rPr>
              <a:t>Они всему научат.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pic>
        <p:nvPicPr>
          <p:cNvPr id="16390" name="Picture 7" descr="http://viki.rdf.ru/media/upload/preview/56_3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Rectangle 3"/>
          <p:cNvSpPr>
            <a:spLocks noGrp="1" noChangeArrowheads="1"/>
          </p:cNvSpPr>
          <p:nvPr>
            <p:ph idx="1"/>
          </p:nvPr>
        </p:nvSpPr>
        <p:spPr>
          <a:xfrm>
            <a:off x="539750" y="868363"/>
            <a:ext cx="8223250" cy="4792662"/>
          </a:xfrm>
        </p:spPr>
        <p:txBody>
          <a:bodyPr/>
          <a:lstStyle/>
          <a:p>
            <a:pPr eaLnBrk="1" hangingPunct="1">
              <a:buFontTx/>
              <a:buBlip>
                <a:blip r:embed="rId3"/>
              </a:buBlip>
            </a:pPr>
            <a:r>
              <a:rPr lang="ru-RU" altLang="ru-RU" sz="2000" smtClean="0">
                <a:latin typeface="Times New Roman" pitchFamily="18" charset="0"/>
                <a:cs typeface="Times New Roman" pitchFamily="18" charset="0"/>
              </a:rPr>
              <a:t>Устроили пир на весь мир, и я там был, мёд-пиво пил, по усам текло, а в рот не попало.</a:t>
            </a:r>
          </a:p>
          <a:p>
            <a:pPr eaLnBrk="1" hangingPunct="1">
              <a:buFontTx/>
              <a:buBlip>
                <a:blip r:embed="rId3"/>
              </a:buBlip>
            </a:pPr>
            <a:r>
              <a:rPr lang="ru-RU" altLang="ru-RU" sz="2000" smtClean="0">
                <a:latin typeface="Times New Roman" pitchFamily="18" charset="0"/>
                <a:cs typeface="Times New Roman" pitchFamily="18" charset="0"/>
              </a:rPr>
              <a:t>А удалец на той царевне Полюшке женился и раздиковинную пирушку сделал; я там обедал, мёд пил, а уж какая у них капустка – ино теперь в роте пусто!</a:t>
            </a:r>
          </a:p>
          <a:p>
            <a:pPr eaLnBrk="1" hangingPunct="1">
              <a:buFontTx/>
              <a:buBlip>
                <a:blip r:embed="rId3"/>
              </a:buBlip>
            </a:pPr>
            <a:r>
              <a:rPr lang="ru-RU" altLang="ru-RU" sz="2000" smtClean="0">
                <a:latin typeface="Times New Roman" pitchFamily="18" charset="0"/>
                <a:cs typeface="Times New Roman" pitchFamily="18" charset="0"/>
              </a:rPr>
              <a:t>Свадьбу сыграли, долго пировали, и я там был, мёд-пиво пил, по губам текло, в рот не попало. Да на окошке оставил я ложку, кто лёгок на ножку, тот сбегай по ложку.</a:t>
            </a:r>
          </a:p>
          <a:p>
            <a:pPr eaLnBrk="1" hangingPunct="1">
              <a:buFontTx/>
              <a:buBlip>
                <a:blip r:embed="rId3"/>
              </a:buBlip>
            </a:pPr>
            <a:r>
              <a:rPr lang="ru-RU" altLang="ru-RU" sz="2000" smtClean="0">
                <a:latin typeface="Times New Roman" pitchFamily="18" charset="0"/>
                <a:cs typeface="Times New Roman" pitchFamily="18" charset="0"/>
              </a:rPr>
              <a:t>Вот вам сказка, а мне бубликов связка.</a:t>
            </a:r>
          </a:p>
          <a:p>
            <a:pPr eaLnBrk="1" hangingPunct="1">
              <a:buFontTx/>
              <a:buBlip>
                <a:blip r:embed="rId3"/>
              </a:buBlip>
            </a:pPr>
            <a:r>
              <a:rPr lang="ru-RU" altLang="ru-RU" sz="2000" smtClean="0">
                <a:latin typeface="Times New Roman" pitchFamily="18" charset="0"/>
                <a:cs typeface="Times New Roman" pitchFamily="18" charset="0"/>
              </a:rPr>
              <a:t>Тут и сказке конец, сказал её молодец, а нам молодцам по стаканчику пивца, за окончание сказки – по рюмочке винца.</a:t>
            </a:r>
          </a:p>
          <a:p>
            <a:pPr eaLnBrk="1" hangingPunct="1">
              <a:buFontTx/>
              <a:buBlip>
                <a:blip r:embed="rId3"/>
              </a:buBlip>
            </a:pPr>
            <a:r>
              <a:rPr lang="ru-RU" altLang="ru-RU" sz="2000" smtClean="0">
                <a:latin typeface="Times New Roman" pitchFamily="18" charset="0"/>
                <a:cs typeface="Times New Roman" pitchFamily="18" charset="0"/>
              </a:rPr>
              <a:t>Стали жить-поживать – добра наживать.</a:t>
            </a:r>
          </a:p>
          <a:p>
            <a:pPr eaLnBrk="1" hangingPunct="1">
              <a:buFontTx/>
              <a:buBlip>
                <a:blip r:embed="rId3"/>
              </a:buBlip>
            </a:pPr>
            <a:r>
              <a:rPr lang="ru-RU" altLang="ru-RU" sz="2000" smtClean="0">
                <a:latin typeface="Times New Roman" pitchFamily="18" charset="0"/>
                <a:cs typeface="Times New Roman" pitchFamily="18" charset="0"/>
              </a:rPr>
              <a:t>И сейчас живут – хлеб жуют</a:t>
            </a:r>
          </a:p>
          <a:p>
            <a:pPr eaLnBrk="1" hangingPunct="1">
              <a:buFontTx/>
              <a:buBlip>
                <a:blip r:embed="rId3"/>
              </a:buBlip>
            </a:pPr>
            <a:r>
              <a:rPr lang="ru-RU" altLang="ru-RU" sz="2000" smtClean="0">
                <a:latin typeface="Times New Roman" pitchFamily="18" charset="0"/>
                <a:cs typeface="Times New Roman" pitchFamily="18" charset="0"/>
              </a:rPr>
              <a:t>Вот и сказочке конец, а кто слушал молодец!</a:t>
            </a:r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868363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Концовки</a:t>
            </a:r>
          </a:p>
        </p:txBody>
      </p:sp>
      <p:pic>
        <p:nvPicPr>
          <p:cNvPr id="43012" name="Picture 4" descr="chtivo_emblem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588" y="5013325"/>
            <a:ext cx="1568450" cy="143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3" name="Picture 5" descr="www_druzi_ru_669_0_20060423_3845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738" y="5610225"/>
            <a:ext cx="1219200" cy="124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4" name="Picture 6" descr="derevo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5445125"/>
            <a:ext cx="1225550" cy="122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3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6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1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6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4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4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31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43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43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36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430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430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41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430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430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46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430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430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17000"/>
                            </p:stCondLst>
                            <p:childTnLst>
                              <p:par>
                                <p:cTn id="5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3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18000"/>
                            </p:stCondLst>
                            <p:childTnLst>
                              <p:par>
                                <p:cTn id="5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1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1068</TotalTime>
  <Words>380</Words>
  <Application>Microsoft Office PowerPoint</Application>
  <PresentationFormat>Экран (4:3)</PresentationFormat>
  <Paragraphs>57</Paragraphs>
  <Slides>11</Slides>
  <Notes>0</Notes>
  <HiddenSlides>0</HiddenSlides>
  <MMClips>7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9" baseType="lpstr">
      <vt:lpstr>Arial</vt:lpstr>
      <vt:lpstr>Lucida Sans Unicode</vt:lpstr>
      <vt:lpstr>Wingdings 3</vt:lpstr>
      <vt:lpstr>Verdana</vt:lpstr>
      <vt:lpstr>Wingdings 2</vt:lpstr>
      <vt:lpstr>Calibri</vt:lpstr>
      <vt:lpstr>Times New Roman</vt:lpstr>
      <vt:lpstr>Открытая</vt:lpstr>
      <vt:lpstr>Русские народные сказки.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Основные признаки сказки</vt:lpstr>
      <vt:lpstr>Презентация PowerPoint</vt:lpstr>
      <vt:lpstr>Концовки</vt:lpstr>
      <vt:lpstr>Определи зачин или концовку, сказочные выражения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Laurchik</dc:creator>
  <cp:lastModifiedBy>Пользователь</cp:lastModifiedBy>
  <cp:revision>102</cp:revision>
  <dcterms:created xsi:type="dcterms:W3CDTF">2011-10-31T17:34:55Z</dcterms:created>
  <dcterms:modified xsi:type="dcterms:W3CDTF">2022-11-19T14:28:50Z</dcterms:modified>
</cp:coreProperties>
</file>