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2" r:id="rId8"/>
    <p:sldId id="265" r:id="rId9"/>
    <p:sldId id="261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772733" y="965351"/>
            <a:ext cx="7891530" cy="11227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7200" b="1" i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Русский язык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629280" y="6356827"/>
            <a:ext cx="2056320" cy="364359"/>
          </a:xfrm>
        </p:spPr>
        <p:txBody>
          <a:bodyPr/>
          <a:lstStyle>
            <a:lvl1pPr algn="ctr">
              <a:defRPr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800" y="6356827"/>
            <a:ext cx="2894400" cy="36435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441" y="6356827"/>
            <a:ext cx="2134080" cy="36435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5D6A7-C933-4D77-BC1F-8FD766356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85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739" y="-30562"/>
            <a:ext cx="9144000" cy="68885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9150" y="664789"/>
            <a:ext cx="1566454" cy="6718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049" b="1" i="1" dirty="0">
                <a:solidFill>
                  <a:prstClr val="black"/>
                </a:solidFill>
                <a:latin typeface="Georgia" pitchFamily="18" charset="0"/>
                <a:cs typeface="Arial" charset="0"/>
              </a:rPr>
              <a:t>Урок</a:t>
            </a:r>
          </a:p>
        </p:txBody>
      </p:sp>
      <p:sp>
        <p:nvSpPr>
          <p:cNvPr id="6" name="Прямоугольник 5"/>
          <p:cNvSpPr/>
          <p:nvPr/>
        </p:nvSpPr>
        <p:spPr>
          <a:xfrm rot="2625644">
            <a:off x="3485240" y="512126"/>
            <a:ext cx="1038189" cy="105690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33446" y="560202"/>
            <a:ext cx="1127232" cy="103675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6599" b="1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21</a:t>
            </a:r>
            <a:endParaRPr lang="ru-RU" sz="6599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pic>
        <p:nvPicPr>
          <p:cNvPr id="4101" name="Picture 2" descr="https://go3.imgsmail.ru/imgpreview?key=5133ed48729a1de3&amp;mb=imgdb_preview_13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70" y="3702761"/>
            <a:ext cx="2347200" cy="295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" descr="https://www.roslit.ru/upload/iblock/153/15340d7ebd3122fbd27303ad0f45082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561" y="3674198"/>
            <a:ext cx="2329920" cy="294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1682557"/>
            <a:ext cx="5760640" cy="1645897"/>
          </a:xfrm>
          <a:prstGeom prst="rect">
            <a:avLst/>
          </a:prstGeom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5909378" y="264951"/>
            <a:ext cx="331236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М.Г.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Пряникова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начальной школы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Новокузнецк, 2022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6471" y="30912"/>
            <a:ext cx="542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МБОУ «Средняя общеобразовательная школа № 6»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479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3110"/>
            <a:ext cx="910343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90233" y="1340768"/>
            <a:ext cx="515814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Над чем работали на уроке?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повторили?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0413" y="417438"/>
            <a:ext cx="3422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Итог урока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1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68" y="25780"/>
            <a:ext cx="9103432" cy="6858000"/>
          </a:xfrm>
          <a:prstGeom prst="rect">
            <a:avLst/>
          </a:prstGeom>
        </p:spPr>
      </p:pic>
      <p:pic>
        <p:nvPicPr>
          <p:cNvPr id="18434" name="Picture 2" descr="http://personality-blog.ru/wp-content/uploads/2016/02/1424094449_mjvnlwctgw20d0b7d0b0d0b4d0b0d0bdd0b8d0b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8" y="620688"/>
            <a:ext cx="8447423" cy="586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95417" y="2204864"/>
            <a:ext cx="3179382" cy="469864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  Стр</a:t>
            </a:r>
            <a:r>
              <a:rPr lang="ru-RU" sz="2799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49 </a:t>
            </a:r>
            <a:r>
              <a:rPr lang="ru-RU" sz="2799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Упр</a:t>
            </a:r>
            <a:r>
              <a:rPr lang="ru-RU" sz="2799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799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2799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49478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Рисунок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21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00645" y="583561"/>
            <a:ext cx="4017752" cy="856445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5399" dirty="0" smtClean="0">
                <a:ln w="0"/>
                <a:latin typeface="Primo" panose="01000000000000000000" pitchFamily="2" charset="-52"/>
              </a:rPr>
              <a:t>С</a:t>
            </a:r>
            <a:r>
              <a:rPr lang="ru-RU" sz="3999" b="1" dirty="0" smtClean="0">
                <a:ln w="0"/>
                <a:latin typeface="Classica One" panose="03000607020000020002" pitchFamily="66" charset="0"/>
              </a:rPr>
              <a:t> </a:t>
            </a:r>
            <a:r>
              <a:rPr lang="ru-RU" sz="3999" b="1" dirty="0" err="1" smtClean="0">
                <a:ln w="0"/>
                <a:latin typeface="Classica One" panose="03000607020000020002" pitchFamily="66" charset="0"/>
              </a:rPr>
              <a:t>едьм</a:t>
            </a:r>
            <a:r>
              <a:rPr lang="ru-RU" sz="4399" b="1" dirty="0" err="1" smtClean="0">
                <a:ln w="0"/>
                <a:latin typeface="Classica One" panose="03000607020000020002" pitchFamily="66" charset="0"/>
              </a:rPr>
              <a:t>ое</a:t>
            </a:r>
            <a:r>
              <a:rPr lang="ru-RU" sz="4399" b="1" dirty="0" smtClean="0">
                <a:ln w="0"/>
                <a:latin typeface="Classica One" panose="03000607020000020002" pitchFamily="66" charset="0"/>
              </a:rPr>
              <a:t> октября</a:t>
            </a:r>
            <a:endParaRPr lang="ru-RU" sz="4399" b="1" dirty="0">
              <a:ln w="0"/>
              <a:latin typeface="Classica One" panose="03000607020000020002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8641" y="1376105"/>
            <a:ext cx="3476273" cy="664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3999" b="1" dirty="0" err="1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лассная</a:t>
            </a:r>
            <a:r>
              <a:rPr lang="ru-RU" sz="3999" b="1" dirty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 работа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25667" y="1284678"/>
            <a:ext cx="705948" cy="756096"/>
          </a:xfrm>
          <a:prstGeom prst="rect">
            <a:avLst/>
          </a:prstGeom>
          <a:noFill/>
        </p:spPr>
        <p:txBody>
          <a:bodyPr wrap="none" lIns="68573" tIns="34286" rIns="68573" bIns="34286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4399" dirty="0">
                <a:ln w="0"/>
                <a:latin typeface="Primo" panose="01000000000000000000" pitchFamily="2" charset="-52"/>
              </a:rPr>
              <a:t>К</a:t>
            </a:r>
            <a:r>
              <a:rPr lang="ru-RU" sz="4799" dirty="0">
                <a:ln w="0"/>
                <a:latin typeface="Primo" panose="01000000000000000000" pitchFamily="2" charset="-52"/>
              </a:rPr>
              <a:t> </a:t>
            </a:r>
            <a:endParaRPr lang="ru-RU" sz="3999" b="1" dirty="0">
              <a:ln w="0"/>
              <a:latin typeface="Classica One" panose="03000607020000020002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914876" y="940503"/>
            <a:ext cx="331200" cy="142560"/>
          </a:xfrm>
          <a:prstGeom prst="line">
            <a:avLst/>
          </a:prstGeom>
          <a:ln w="127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100" y="1711996"/>
            <a:ext cx="1544083" cy="926450"/>
          </a:xfrm>
          <a:prstGeom prst="rect">
            <a:avLst/>
          </a:prstGeom>
        </p:spPr>
      </p:pic>
      <p:sp>
        <p:nvSpPr>
          <p:cNvPr id="11" name="Правая круглая скобка 10"/>
          <p:cNvSpPr/>
          <p:nvPr/>
        </p:nvSpPr>
        <p:spPr>
          <a:xfrm flipH="1">
            <a:off x="1835696" y="2386418"/>
            <a:ext cx="121585" cy="504056"/>
          </a:xfrm>
          <a:prstGeom prst="righ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2122283" y="2326392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п</a:t>
            </a:r>
            <a:endParaRPr lang="ru-RU" sz="4800" dirty="0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2538977" y="2367741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р</a:t>
            </a:r>
            <a:endParaRPr lang="ru-RU" sz="4800" dirty="0"/>
          </a:p>
        </p:txBody>
      </p:sp>
      <p:sp>
        <p:nvSpPr>
          <p:cNvPr id="27" name="Прямоугольник 26"/>
          <p:cNvSpPr/>
          <p:nvPr/>
        </p:nvSpPr>
        <p:spPr>
          <a:xfrm flipH="1">
            <a:off x="3032349" y="2367740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э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 flipH="1">
            <a:off x="3535733" y="2379584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д</a:t>
            </a:r>
            <a:endParaRPr lang="ru-RU" sz="4800" dirty="0"/>
          </a:p>
        </p:txBody>
      </p:sp>
      <p:sp>
        <p:nvSpPr>
          <p:cNvPr id="30" name="Прямоугольник 29"/>
          <p:cNvSpPr/>
          <p:nvPr/>
        </p:nvSpPr>
        <p:spPr>
          <a:xfrm flipH="1">
            <a:off x="4060943" y="2326392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л</a:t>
            </a:r>
            <a:endParaRPr lang="ru-RU" sz="4800" dirty="0"/>
          </a:p>
        </p:txBody>
      </p:sp>
      <p:sp>
        <p:nvSpPr>
          <p:cNvPr id="31" name="Прямоугольник 30"/>
          <p:cNvSpPr/>
          <p:nvPr/>
        </p:nvSpPr>
        <p:spPr>
          <a:xfrm flipH="1">
            <a:off x="4597963" y="2367740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а</a:t>
            </a:r>
            <a:endParaRPr lang="ru-RU" sz="4800" dirty="0"/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5100729" y="2367739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ж</a:t>
            </a:r>
            <a:endParaRPr lang="ru-RU" sz="4800" dirty="0"/>
          </a:p>
        </p:txBody>
      </p:sp>
      <p:sp>
        <p:nvSpPr>
          <p:cNvPr id="33" name="Прямоугольник 32"/>
          <p:cNvSpPr/>
          <p:nvPr/>
        </p:nvSpPr>
        <p:spPr>
          <a:xfrm flipH="1">
            <a:off x="5888823" y="2367739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э</a:t>
            </a:r>
            <a:endParaRPr lang="ru-RU" sz="4800" dirty="0"/>
          </a:p>
        </p:txBody>
      </p:sp>
      <p:sp>
        <p:nvSpPr>
          <p:cNvPr id="34" name="Прямоугольник 33"/>
          <p:cNvSpPr/>
          <p:nvPr/>
        </p:nvSpPr>
        <p:spPr>
          <a:xfrm flipH="1">
            <a:off x="6425225" y="2367738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н</a:t>
            </a:r>
            <a:endParaRPr lang="ru-RU" sz="4800" dirty="0"/>
          </a:p>
        </p:txBody>
      </p:sp>
      <p:sp>
        <p:nvSpPr>
          <p:cNvPr id="35" name="Прямоугольник 34"/>
          <p:cNvSpPr/>
          <p:nvPr/>
        </p:nvSpPr>
        <p:spPr>
          <a:xfrm flipH="1">
            <a:off x="6961627" y="2379584"/>
            <a:ext cx="503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и</a:t>
            </a:r>
            <a:endParaRPr lang="ru-RU" sz="4800" dirty="0"/>
          </a:p>
        </p:txBody>
      </p:sp>
      <p:sp>
        <p:nvSpPr>
          <p:cNvPr id="36" name="Прямоугольник 35"/>
          <p:cNvSpPr/>
          <p:nvPr/>
        </p:nvSpPr>
        <p:spPr>
          <a:xfrm flipH="1">
            <a:off x="7542231" y="2367738"/>
            <a:ext cx="984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prstClr val="black"/>
                </a:solidFill>
                <a:latin typeface="Classica One" panose="03000607020000020002" pitchFamily="66" charset="0"/>
              </a:rPr>
              <a:t>и э</a:t>
            </a:r>
            <a:endParaRPr lang="ru-RU" sz="4800" dirty="0"/>
          </a:p>
        </p:txBody>
      </p:sp>
      <p:sp>
        <p:nvSpPr>
          <p:cNvPr id="37" name="Правая круглая скобка 36"/>
          <p:cNvSpPr/>
          <p:nvPr/>
        </p:nvSpPr>
        <p:spPr>
          <a:xfrm>
            <a:off x="8403826" y="2359966"/>
            <a:ext cx="245593" cy="504056"/>
          </a:xfrm>
          <a:prstGeom prst="righ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45889" y="5128500"/>
            <a:ext cx="707578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0"/>
              </a:rPr>
              <a:t>Запишите буквами звуковую схему слова. </a:t>
            </a:r>
          </a:p>
          <a:p>
            <a:r>
              <a:rPr lang="ru-RU" dirty="0" smtClean="0">
                <a:ln w="0"/>
              </a:rPr>
              <a:t>Что у вас получилось?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Правильно</a:t>
            </a:r>
            <a:r>
              <a:rPr lang="ru-RU" dirty="0"/>
              <a:t>! Вот оно и будет сегодня в центре внимания нашего </a:t>
            </a:r>
            <a:r>
              <a:rPr lang="ru-RU" dirty="0" smtClean="0"/>
              <a:t>урока</a:t>
            </a:r>
          </a:p>
          <a:p>
            <a:r>
              <a:rPr lang="ru-RU" dirty="0" smtClean="0"/>
              <a:t>Прочтите тему нашего урока на </a:t>
            </a:r>
            <a:r>
              <a:rPr lang="ru-RU" dirty="0" err="1" smtClean="0"/>
              <a:t>стр</a:t>
            </a:r>
            <a:r>
              <a:rPr lang="ru-RU" dirty="0" smtClean="0"/>
              <a:t> 47.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9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16632"/>
            <a:ext cx="821999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1" y="0"/>
            <a:ext cx="9133858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2065" y="116632"/>
            <a:ext cx="7776864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4" y="0"/>
            <a:ext cx="9103432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06" y="548680"/>
            <a:ext cx="9189328" cy="295232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55576" y="2780928"/>
            <a:ext cx="576064" cy="50405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519" y="3504309"/>
            <a:ext cx="8296132" cy="3297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53" y="6321"/>
            <a:ext cx="9097347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000"/>
          <a:stretch/>
        </p:blipFill>
        <p:spPr>
          <a:xfrm>
            <a:off x="1022320" y="0"/>
            <a:ext cx="7592712" cy="864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866250"/>
            <a:ext cx="7838168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469" y="2812620"/>
            <a:ext cx="7673060" cy="1080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195" y="3879621"/>
            <a:ext cx="8173477" cy="261271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34508" y="3996833"/>
            <a:ext cx="57278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Верному другу нет цены.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nnabelle" panose="03000400000000000000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22320" y="4629030"/>
            <a:ext cx="4748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imo" panose="01000000000000000000" pitchFamily="2" charset="-52"/>
              </a:rPr>
              <a:t>Д 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ело мастера боится.</a:t>
            </a:r>
            <a:endParaRPr lang="ru-RU" sz="36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1331640" y="4972860"/>
            <a:ext cx="288032" cy="793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929324" y="5195532"/>
            <a:ext cx="5944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Лас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imo" panose="01000000000000000000" pitchFamily="2" charset="-52"/>
              </a:rPr>
              <a:t>к </a:t>
            </a:r>
            <a:r>
              <a:rPr lang="ru-RU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овое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 слово слаще мёда</a:t>
            </a:r>
            <a:endParaRPr lang="ru-RU" sz="36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123728" y="5518697"/>
            <a:ext cx="144016" cy="793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947195" y="5787188"/>
            <a:ext cx="48654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imo" panose="01000000000000000000" pitchFamily="2" charset="-52"/>
              </a:rPr>
              <a:t>Д 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руг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nabelle" panose="03000400000000000000" pitchFamily="66" charset="0"/>
              </a:rPr>
              <a:t> познаётся в беде.</a:t>
            </a:r>
            <a:endParaRPr lang="ru-RU" sz="36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288767" y="6031010"/>
            <a:ext cx="330905" cy="1757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088"/>
            <a:ext cx="910343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11088"/>
            <a:ext cx="8778884" cy="908720"/>
          </a:xfrm>
          <a:prstGeom prst="rect">
            <a:avLst/>
          </a:prstGeom>
        </p:spPr>
      </p:pic>
      <p:pic>
        <p:nvPicPr>
          <p:cNvPr id="1026" name="Picture 2" descr="http://www.umniza.de/WebRoot/Store22/Shops/62303963/513A/761F/387C/FA19/47D0/C0A8/2971/9648/P820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74"/>
          <a:stretch/>
        </p:blipFill>
        <p:spPr bwMode="auto">
          <a:xfrm>
            <a:off x="0" y="1268097"/>
            <a:ext cx="9068649" cy="525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088"/>
            <a:ext cx="9103432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17029"/>
            <a:ext cx="9060059" cy="30040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20660" y="509143"/>
            <a:ext cx="37026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Работа у доски</a:t>
            </a:r>
            <a:endParaRPr lang="ru-RU" sz="4000" b="1" i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828" y="2896264"/>
            <a:ext cx="1156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Что?</a:t>
            </a:r>
            <a:endParaRPr lang="ru-RU" sz="3200" b="1" i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302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исунок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26" y="0"/>
            <a:ext cx="9097347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10" y="171327"/>
            <a:ext cx="7842890" cy="12322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5713" y="1268760"/>
            <a:ext cx="7918024" cy="5058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117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13</cp:revision>
  <dcterms:created xsi:type="dcterms:W3CDTF">2015-12-03T15:02:06Z</dcterms:created>
  <dcterms:modified xsi:type="dcterms:W3CDTF">2022-11-19T03:26:15Z</dcterms:modified>
</cp:coreProperties>
</file>