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9" r:id="rId2"/>
    <p:sldId id="260" r:id="rId3"/>
    <p:sldId id="266" r:id="rId4"/>
    <p:sldId id="264" r:id="rId5"/>
    <p:sldId id="261" r:id="rId6"/>
    <p:sldId id="262" r:id="rId7"/>
    <p:sldId id="257" r:id="rId8"/>
    <p:sldId id="265" r:id="rId9"/>
    <p:sldId id="258" r:id="rId10"/>
    <p:sldId id="267" r:id="rId11"/>
    <p:sldId id="263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848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20AC52-66ED-40DA-86E0-398810AE8792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B2F1CA-A52D-4B3F-97B3-3F1DB626E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221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B2F1CA-A52D-4B3F-97B3-3F1DB626E14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745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55C82-0743-4F6D-B957-9EF4F3D53BF8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10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/>
            <a:fld id="{7BC69111-681A-45B6-9DF8-E3F613FEB457}" type="slidenum">
              <a:rPr lang="ru-RU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pPr eaLnBrk="1"/>
              <a:t>5</a:t>
            </a:fld>
            <a:endParaRPr lang="ru-RU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  <p:sp>
        <p:nvSpPr>
          <p:cNvPr id="19459" name="Text Box 1"/>
          <p:cNvSpPr txBox="1">
            <a:spLocks noChangeArrowheads="1"/>
          </p:cNvSpPr>
          <p:nvPr/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algn="r" eaLnBrk="1">
              <a:lnSpc>
                <a:spcPct val="95000"/>
              </a:lnSpc>
              <a:buClrTx/>
              <a:buFontTx/>
              <a:buNone/>
            </a:pPr>
            <a:fld id="{BF310722-591D-42E6-95E4-C5C44AE49444}" type="slidenum"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>
                <a:lnSpc>
                  <a:spcPct val="95000"/>
                </a:lnSpc>
                <a:buClrTx/>
                <a:buFontTx/>
                <a:buNone/>
              </a:pPr>
              <a:t>5</a:t>
            </a:fld>
            <a:endParaRPr lang="ru-RU" sz="140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46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626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1030310" y="965349"/>
            <a:ext cx="105220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i="1" cap="none" spc="0" dirty="0" smtClean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eorgia" pitchFamily="18" charset="0"/>
              </a:rPr>
              <a:t>Русский язык</a:t>
            </a:r>
            <a:endParaRPr lang="ru-RU" sz="9600" b="1" i="1" cap="none" spc="0" dirty="0">
              <a:ln w="17780" cmpd="sng">
                <a:solidFill>
                  <a:srgbClr val="FFFF00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 algn="ctr"/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A43D8-CDFA-42E5-AAE4-D7C04E5FE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568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A43D8-CDFA-42E5-AAE4-D7C04E5FE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655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112403" y="2143016"/>
            <a:ext cx="11744239" cy="14465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800" b="1" i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Mongolian Baiti" pitchFamily="66" charset="0"/>
              </a:rPr>
              <a:t>Русский язык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3D6A60D-B0FC-45E2-AB23-502CD4ED0F2D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3D916-B097-46D3-97C8-5FAC335EE5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969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6743655-846C-4B76-BEA0-A215D88DD10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601E9-9381-446E-8FD7-7933C24B72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998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A43D8-CDFA-42E5-AAE4-D7C04E5FE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445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 algn="ctr"/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A43D8-CDFA-42E5-AAE4-D7C04E5FE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271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 algn="ctr"/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A43D8-CDFA-42E5-AAE4-D7C04E5FE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667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A43D8-CDFA-42E5-AAE4-D7C04E5FE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161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A43D8-CDFA-42E5-AAE4-D7C04E5FE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30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A43D8-CDFA-42E5-AAE4-D7C04E5FE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709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A43D8-CDFA-42E5-AAE4-D7C04E5FE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029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A43D8-CDFA-42E5-AAE4-D7C04E5FE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573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270455" y="257578"/>
            <a:ext cx="11668259" cy="6284890"/>
          </a:xfrm>
          <a:prstGeom prst="rect">
            <a:avLst/>
          </a:prstGeom>
          <a:solidFill>
            <a:srgbClr val="FFFFFF">
              <a:alpha val="1686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143224"/>
            <a:ext cx="4114800" cy="5782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A43D8-CDFA-42E5-AAE4-D7C04E5FEA2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3317" name="Picture 5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 flipH="1">
            <a:off x="248230" y="2640168"/>
            <a:ext cx="2419104" cy="398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0_9b4c3_e01e4ae3_XL.pn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8740228" y="4430333"/>
            <a:ext cx="2928136" cy="1881328"/>
          </a:xfrm>
          <a:prstGeom prst="rect">
            <a:avLst/>
          </a:prstGeom>
        </p:spPr>
      </p:pic>
      <p:sp>
        <p:nvSpPr>
          <p:cNvPr id="13" name="Дата 3"/>
          <p:cNvSpPr txBox="1">
            <a:spLocks/>
          </p:cNvSpPr>
          <p:nvPr userDrawn="1"/>
        </p:nvSpPr>
        <p:spPr>
          <a:xfrm>
            <a:off x="9208393" y="1"/>
            <a:ext cx="2716369" cy="4378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Панова В.В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8011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9" r:id="rId10"/>
    <p:sldLayoutId id="2147483660" r:id="rId11"/>
    <p:sldLayoutId id="2147483661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go3.imgsmail.ru/imgpreview?key=5133ed48729a1de3&amp;mb=imgdb_preview_13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75" y="3708401"/>
            <a:ext cx="2141537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4" descr="https://www.roslit.ru/upload/iblock/153/15340d7ebd3122fbd27303ad0f45082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598" y="3708399"/>
            <a:ext cx="2160587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extBox 5"/>
          <p:cNvSpPr txBox="1">
            <a:spLocks noChangeArrowheads="1"/>
          </p:cNvSpPr>
          <p:nvPr/>
        </p:nvSpPr>
        <p:spPr bwMode="auto">
          <a:xfrm>
            <a:off x="997254" y="1553618"/>
            <a:ext cx="1546225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sz="4000" b="1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Урок</a:t>
            </a:r>
          </a:p>
        </p:txBody>
      </p:sp>
      <p:sp>
        <p:nvSpPr>
          <p:cNvPr id="7" name="Прямоугольник 6"/>
          <p:cNvSpPr/>
          <p:nvPr/>
        </p:nvSpPr>
        <p:spPr>
          <a:xfrm rot="2625644">
            <a:off x="2773331" y="1489803"/>
            <a:ext cx="1049337" cy="10541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sz="76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91477" y="1655824"/>
            <a:ext cx="813043" cy="72205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4400" b="1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55</a:t>
            </a:r>
            <a:endParaRPr lang="ru-RU" sz="4400" b="1" dirty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bg2">
                <a:lumMod val="9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859106" y="718708"/>
            <a:ext cx="4522984" cy="1298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8707126" y="214313"/>
            <a:ext cx="3313112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z="2000" b="1" dirty="0">
                <a:cs typeface="Times New Roman" pitchFamily="18" charset="0"/>
              </a:rPr>
              <a:t>Автор презентации:</a:t>
            </a: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z="2000" b="1" dirty="0">
                <a:cs typeface="Times New Roman" pitchFamily="18" charset="0"/>
              </a:rPr>
              <a:t>М.Г. </a:t>
            </a:r>
            <a:r>
              <a:rPr lang="ru-RU" sz="2000" b="1" dirty="0" err="1">
                <a:cs typeface="Times New Roman" pitchFamily="18" charset="0"/>
              </a:rPr>
              <a:t>Пряникова</a:t>
            </a:r>
            <a:r>
              <a:rPr lang="ru-RU" sz="2000" b="1" dirty="0">
                <a:cs typeface="Times New Roman" pitchFamily="18" charset="0"/>
              </a:rPr>
              <a:t>,</a:t>
            </a: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z="2000" b="1" dirty="0">
                <a:cs typeface="Times New Roman" pitchFamily="18" charset="0"/>
              </a:rPr>
              <a:t>учитель начальной школы </a:t>
            </a: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z="2000" b="1" dirty="0">
                <a:cs typeface="Times New Roman" pitchFamily="18" charset="0"/>
              </a:rPr>
              <a:t>г. Новокузнецк, 2022</a:t>
            </a:r>
          </a:p>
        </p:txBody>
      </p:sp>
      <p:sp>
        <p:nvSpPr>
          <p:cNvPr id="10" name="TextBox 11"/>
          <p:cNvSpPr txBox="1">
            <a:spLocks noChangeArrowheads="1"/>
          </p:cNvSpPr>
          <p:nvPr/>
        </p:nvSpPr>
        <p:spPr bwMode="auto">
          <a:xfrm>
            <a:off x="255588" y="214313"/>
            <a:ext cx="5616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1800" b="1" dirty="0"/>
              <a:t>МБОУ «Средняя общеобразовательная школа № 6»</a:t>
            </a:r>
          </a:p>
        </p:txBody>
      </p:sp>
    </p:spTree>
    <p:extLst>
      <p:ext uri="{BB962C8B-B14F-4D97-AF65-F5344CB8AC3E}">
        <p14:creationId xmlns:p14="http://schemas.microsoft.com/office/powerpoint/2010/main" val="3892538173"/>
      </p:ext>
    </p:extLst>
  </p:cSld>
  <p:clrMapOvr>
    <a:masterClrMapping/>
  </p:clrMapOvr>
  <p:transition>
    <p:blinds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51947" y="184007"/>
            <a:ext cx="553388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7200" b="1" cap="none" spc="0" dirty="0" smtClean="0">
                <a:ln/>
                <a:solidFill>
                  <a:srgbClr val="FF0000"/>
                </a:solidFill>
                <a:effectLst/>
              </a:rPr>
              <a:t>рефлексия</a:t>
            </a:r>
            <a:endParaRPr lang="ru-RU" sz="7200" b="1" cap="none" spc="0" dirty="0">
              <a:ln/>
              <a:solidFill>
                <a:srgbClr val="FF0000"/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36805" y="1384336"/>
            <a:ext cx="83693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Чему сегодня учились на уроке? </a:t>
            </a:r>
          </a:p>
          <a:p>
            <a:pPr>
              <a:lnSpc>
                <a:spcPct val="150000"/>
              </a:lnSpc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смог….</a:t>
            </a:r>
          </a:p>
          <a:p>
            <a:pPr>
              <a:lnSpc>
                <a:spcPct val="150000"/>
              </a:lnSpc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Вызвало затруднение…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256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personality-blog.ru/wp-content/uploads/2016/02/1424094449_mjvnlwctgw20d0b7d0b0d0b4d0b0d0bdd0b8d0b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568" y="1105375"/>
            <a:ext cx="8014682" cy="5561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51368" y="2565228"/>
            <a:ext cx="3668106" cy="527188"/>
          </a:xfrm>
          <a:prstGeom prst="rect">
            <a:avLst/>
          </a:prstGeom>
          <a:noFill/>
        </p:spPr>
        <p:txBody>
          <a:bodyPr wrap="none" lIns="68573" tIns="34286" rIns="68573" bIns="34286">
            <a:spAutoFit/>
          </a:bodyPr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3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Книга стр. 110 </a:t>
            </a:r>
            <a:r>
              <a:rPr lang="ru-RU" sz="3200" b="1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упр</a:t>
            </a:r>
            <a:r>
              <a:rPr lang="ru-RU" sz="3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4</a:t>
            </a:r>
            <a:endParaRPr lang="ru-RU" sz="3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120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Прямоугольник 5"/>
          <p:cNvSpPr>
            <a:spLocks noChangeArrowheads="1"/>
          </p:cNvSpPr>
          <p:nvPr/>
        </p:nvSpPr>
        <p:spPr bwMode="auto">
          <a:xfrm>
            <a:off x="3407539" y="1157242"/>
            <a:ext cx="6648609" cy="89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8573" tIns="19286" rIns="38573" bIns="19286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ru-RU" sz="6000" dirty="0" smtClean="0">
                <a:latin typeface="Primo" panose="01000000000000000000" pitchFamily="2" charset="-52"/>
                <a:cs typeface="Arial" panose="020B0604020202020204" pitchFamily="34" charset="0"/>
              </a:rPr>
              <a:t>Д </a:t>
            </a:r>
            <a:r>
              <a:rPr lang="ru-RU" sz="4400" b="1" dirty="0" err="1" smtClean="0">
                <a:latin typeface="Classica One" panose="03000607020000020002" pitchFamily="66" charset="0"/>
                <a:cs typeface="Arial" panose="020B0604020202020204" pitchFamily="34" charset="0"/>
              </a:rPr>
              <a:t>вадцать</a:t>
            </a:r>
            <a:r>
              <a:rPr lang="ru-RU" sz="4400" b="1" dirty="0" smtClean="0">
                <a:latin typeface="Classica One" panose="03000607020000020002" pitchFamily="66" charset="0"/>
                <a:cs typeface="Arial" panose="020B0604020202020204" pitchFamily="34" charset="0"/>
              </a:rPr>
              <a:t> шестое</a:t>
            </a:r>
            <a:r>
              <a:rPr lang="ru-RU" sz="4800" b="1" dirty="0" smtClean="0">
                <a:latin typeface="Classica One" panose="03000607020000020002" pitchFamily="66" charset="0"/>
                <a:cs typeface="Arial" panose="020B0604020202020204" pitchFamily="34" charset="0"/>
              </a:rPr>
              <a:t>  </a:t>
            </a:r>
            <a:r>
              <a:rPr lang="ru-RU" sz="4800" b="1" dirty="0">
                <a:latin typeface="Classica One" panose="03000607020000020002" pitchFamily="66" charset="0"/>
                <a:cs typeface="Arial" panose="020B0604020202020204" pitchFamily="34" charset="0"/>
              </a:rPr>
              <a:t>ноября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742003" y="1452668"/>
            <a:ext cx="453955" cy="41281"/>
          </a:xfrm>
          <a:prstGeom prst="line">
            <a:avLst/>
          </a:prstGeom>
          <a:ln w="127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150" name="Прямоугольник 6"/>
          <p:cNvSpPr>
            <a:spLocks noChangeArrowheads="1"/>
          </p:cNvSpPr>
          <p:nvPr/>
        </p:nvSpPr>
        <p:spPr bwMode="auto">
          <a:xfrm>
            <a:off x="4990499" y="1896229"/>
            <a:ext cx="3482685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ru-RU" sz="4000" b="1" dirty="0" err="1">
                <a:solidFill>
                  <a:srgbClr val="000000"/>
                </a:solidFill>
                <a:latin typeface="Classica One" panose="03000607020000020002" pitchFamily="66" charset="0"/>
                <a:cs typeface="Arial" panose="020B0604020202020204" pitchFamily="34" charset="0"/>
              </a:rPr>
              <a:t>лассная</a:t>
            </a:r>
            <a:r>
              <a:rPr lang="ru-RU" sz="4000" b="1" dirty="0">
                <a:solidFill>
                  <a:srgbClr val="000000"/>
                </a:solidFill>
                <a:latin typeface="Classica One" panose="03000607020000020002" pitchFamily="66" charset="0"/>
                <a:cs typeface="Arial" panose="020B0604020202020204" pitchFamily="34" charset="0"/>
              </a:rPr>
              <a:t> работа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49186" y="1822206"/>
            <a:ext cx="341313" cy="738820"/>
          </a:xfrm>
          <a:prstGeom prst="rect">
            <a:avLst/>
          </a:prstGeom>
          <a:noFill/>
        </p:spPr>
        <p:txBody>
          <a:bodyPr lIns="38573" tIns="19286" rIns="38573" bIns="19286">
            <a:spAutoFit/>
          </a:bodyPr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4800" dirty="0">
                <a:ln w="0"/>
                <a:latin typeface="Primo" panose="01000000000000000000" pitchFamily="2" charset="-52"/>
              </a:rPr>
              <a:t>К</a:t>
            </a:r>
            <a:r>
              <a:rPr lang="ru-RU" sz="3600" dirty="0">
                <a:ln w="0"/>
                <a:solidFill>
                  <a:schemeClr val="bg2"/>
                </a:solidFill>
                <a:latin typeface="Primo" panose="01000000000000000000" pitchFamily="2" charset="-52"/>
              </a:rPr>
              <a:t> </a:t>
            </a:r>
            <a:endParaRPr lang="ru-RU" sz="3200" b="1" dirty="0">
              <a:ln w="0"/>
              <a:solidFill>
                <a:schemeClr val="bg2"/>
              </a:solidFill>
              <a:latin typeface="Classica One" panose="03000607020000020002" pitchFamily="66" charset="0"/>
            </a:endParaRPr>
          </a:p>
        </p:txBody>
      </p:sp>
      <p:sp>
        <p:nvSpPr>
          <p:cNvPr id="6155" name="Прямоугольник 14"/>
          <p:cNvSpPr>
            <a:spLocks noChangeArrowheads="1"/>
          </p:cNvSpPr>
          <p:nvPr/>
        </p:nvSpPr>
        <p:spPr bwMode="auto">
          <a:xfrm>
            <a:off x="2682875" y="5651501"/>
            <a:ext cx="35115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ru-RU">
                <a:solidFill>
                  <a:schemeClr val="bg2"/>
                </a:solidFill>
              </a:rPr>
              <a:t>Придумайте однокоренные слова.</a:t>
            </a:r>
          </a:p>
          <a:p>
            <a:r>
              <a:rPr lang="ru-RU">
                <a:solidFill>
                  <a:schemeClr val="bg2"/>
                </a:solidFill>
              </a:rPr>
              <a:t>Придумайте сложное слово</a:t>
            </a:r>
          </a:p>
          <a:p>
            <a:r>
              <a:rPr lang="ru-RU">
                <a:solidFill>
                  <a:schemeClr val="bg2"/>
                </a:solidFill>
              </a:rPr>
              <a:t>Сделайте разбор слов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33229" y="5005170"/>
            <a:ext cx="895634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b="0" cap="none" spc="0" dirty="0" smtClean="0">
                <a:ln w="0"/>
                <a:solidFill>
                  <a:schemeClr val="tx1"/>
                </a:solidFill>
              </a:rPr>
              <a:t>Над какой темой работали на прошлом уроке?</a:t>
            </a:r>
          </a:p>
          <a:p>
            <a:r>
              <a:rPr lang="ru-RU" dirty="0" smtClean="0">
                <a:ln w="0"/>
              </a:rPr>
              <a:t>В каких случаях пишется в словах после шипящих Ё и ли О</a:t>
            </a:r>
          </a:p>
          <a:p>
            <a:r>
              <a:rPr lang="ru-RU" b="0" cap="none" spc="0" dirty="0" smtClean="0">
                <a:ln w="0"/>
                <a:solidFill>
                  <a:schemeClr val="tx1"/>
                </a:solidFill>
              </a:rPr>
              <a:t>На стр. 111 прочтите тему нашего урока.</a:t>
            </a:r>
          </a:p>
          <a:p>
            <a:r>
              <a:rPr lang="ru-RU" dirty="0" smtClean="0">
                <a:ln w="0"/>
              </a:rPr>
              <a:t>Поставьте задачи</a:t>
            </a:r>
            <a:endParaRPr lang="ru-RU" b="0" cap="none" spc="0" dirty="0">
              <a:ln w="0"/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bg2">
                <a:lumMod val="9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24874" y="2350313"/>
            <a:ext cx="2745616" cy="143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20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791613" y="195366"/>
            <a:ext cx="6870700" cy="16002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66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Пиши правильно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307151" y="1630189"/>
            <a:ext cx="7585456" cy="12678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 descr="http://bo32.ru/includes/upload/news/bo-155411886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80855">
            <a:off x="2669776" y="3328407"/>
            <a:ext cx="2371589" cy="1778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journ.chuvsu.ru/images/stories/foto/nov/2010/0604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3386">
            <a:off x="4791968" y="3243986"/>
            <a:ext cx="1666875" cy="24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tihi.ru/pics/2022/07/15/312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78"/>
          <a:stretch/>
        </p:blipFill>
        <p:spPr bwMode="auto">
          <a:xfrm>
            <a:off x="6780106" y="3113515"/>
            <a:ext cx="3112501" cy="208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212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6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6072" y="413776"/>
            <a:ext cx="8183880" cy="105156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</a:rPr>
              <a:t>Задача на </a:t>
            </a:r>
            <a:r>
              <a:rPr lang="ru-RU" sz="4800" b="1" i="1" dirty="0">
                <a:solidFill>
                  <a:schemeClr val="accent1">
                    <a:lumMod val="50000"/>
                  </a:schemeClr>
                </a:solidFill>
              </a:rPr>
              <a:t>уроке: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64384" y="1207121"/>
            <a:ext cx="7416824" cy="144016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</a:rPr>
              <a:t>Отрабатывать правописания </a:t>
            </a:r>
            <a:r>
              <a:rPr lang="ru-RU" sz="4800" b="1" i="1" dirty="0">
                <a:solidFill>
                  <a:schemeClr val="accent2">
                    <a:lumMod val="75000"/>
                  </a:schemeClr>
                </a:solidFill>
              </a:rPr>
              <a:t>букв </a:t>
            </a:r>
            <a:r>
              <a:rPr lang="ru-RU" sz="4800" b="1" i="1" dirty="0"/>
              <a:t>О-Ё</a:t>
            </a:r>
            <a:r>
              <a:rPr lang="ru-RU" sz="48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800" b="1" i="1" dirty="0"/>
              <a:t>после</a:t>
            </a:r>
            <a:r>
              <a:rPr lang="ru-RU" sz="48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800" b="1" i="1" dirty="0"/>
              <a:t>шипящих в корне </a:t>
            </a:r>
            <a:r>
              <a:rPr lang="ru-RU" sz="4800" b="1" i="1" dirty="0">
                <a:solidFill>
                  <a:schemeClr val="accent2">
                    <a:lumMod val="75000"/>
                  </a:schemeClr>
                </a:solidFill>
              </a:rPr>
              <a:t>слова. </a:t>
            </a:r>
          </a:p>
        </p:txBody>
      </p:sp>
      <p:pic>
        <p:nvPicPr>
          <p:cNvPr id="4" name="Picture 4" descr="antn07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78977"/>
            <a:ext cx="2516432" cy="158725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93137" y="2672064"/>
            <a:ext cx="813690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ru-RU" sz="5400" kern="0" dirty="0">
                <a:solidFill>
                  <a:srgbClr val="FF0000"/>
                </a:solidFill>
                <a:latin typeface="MS Mincho" pitchFamily="49" charset="-128"/>
              </a:rPr>
              <a:t>Знать</a:t>
            </a:r>
            <a:r>
              <a:rPr lang="ru-RU" sz="2800" kern="0" dirty="0">
                <a:solidFill>
                  <a:srgbClr val="000000"/>
                </a:solidFill>
                <a:latin typeface="Tahoma"/>
              </a:rPr>
              <a:t>: </a:t>
            </a:r>
            <a:r>
              <a:rPr lang="ru-RU" sz="3200" kern="0" dirty="0">
                <a:solidFill>
                  <a:srgbClr val="000000"/>
                </a:solidFill>
                <a:latin typeface="Tahoma"/>
              </a:rPr>
              <a:t>способ выбора </a:t>
            </a:r>
          </a:p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</a:pPr>
            <a:r>
              <a:rPr lang="ru-RU" sz="3200" i="1" kern="0" dirty="0">
                <a:solidFill>
                  <a:srgbClr val="000000"/>
                </a:solidFill>
                <a:latin typeface="Tahoma"/>
              </a:rPr>
              <a:t>  о - ё</a:t>
            </a:r>
            <a:r>
              <a:rPr lang="ru-RU" sz="3200" kern="0" dirty="0">
                <a:solidFill>
                  <a:srgbClr val="000000"/>
                </a:solidFill>
                <a:latin typeface="Tahoma"/>
              </a:rPr>
              <a:t> в корнях слов после шипящих</a:t>
            </a:r>
            <a:r>
              <a:rPr lang="ru-RU" sz="2800" kern="0" dirty="0">
                <a:solidFill>
                  <a:srgbClr val="000000"/>
                </a:solidFill>
                <a:latin typeface="Tahoma"/>
              </a:rPr>
              <a:t>.</a:t>
            </a:r>
          </a:p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ru-RU" sz="5400" kern="0" dirty="0">
                <a:solidFill>
                  <a:srgbClr val="FF0000"/>
                </a:solidFill>
                <a:latin typeface="MS Mincho" pitchFamily="49" charset="-128"/>
              </a:rPr>
              <a:t>Уметь</a:t>
            </a:r>
            <a:r>
              <a:rPr lang="ru-RU" sz="2800" kern="0" dirty="0">
                <a:solidFill>
                  <a:srgbClr val="000000"/>
                </a:solidFill>
                <a:latin typeface="Tahoma"/>
              </a:rPr>
              <a:t>: </a:t>
            </a:r>
            <a:r>
              <a:rPr lang="ru-RU" sz="3600" kern="0" dirty="0">
                <a:solidFill>
                  <a:srgbClr val="000000"/>
                </a:solidFill>
                <a:latin typeface="Tahoma"/>
              </a:rPr>
              <a:t>обосновывать выбор </a:t>
            </a:r>
            <a:r>
              <a:rPr lang="ru-RU" sz="3600" b="1" i="1" kern="0" dirty="0">
                <a:solidFill>
                  <a:srgbClr val="000000"/>
                </a:solidFill>
                <a:latin typeface="Tahoma"/>
              </a:rPr>
              <a:t>о - ё</a:t>
            </a:r>
            <a:r>
              <a:rPr lang="ru-RU" sz="3600" b="1" kern="0" dirty="0">
                <a:solidFill>
                  <a:srgbClr val="000000"/>
                </a:solidFill>
                <a:latin typeface="Tahoma"/>
              </a:rPr>
              <a:t> </a:t>
            </a:r>
            <a:r>
              <a:rPr lang="ru-RU" sz="3600" kern="0" dirty="0">
                <a:solidFill>
                  <a:srgbClr val="000000"/>
                </a:solidFill>
                <a:latin typeface="Tahoma"/>
              </a:rPr>
              <a:t>в корнях слов после шипящих.</a:t>
            </a:r>
          </a:p>
        </p:txBody>
      </p:sp>
    </p:spTree>
    <p:extLst>
      <p:ext uri="{BB962C8B-B14F-4D97-AF65-F5344CB8AC3E}">
        <p14:creationId xmlns:p14="http://schemas.microsoft.com/office/powerpoint/2010/main" val="925401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bg2">
                <a:lumMod val="9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550865" y="1565990"/>
            <a:ext cx="7696066" cy="29600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919629" y="548962"/>
            <a:ext cx="89585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Повторение правила стр. 112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856518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982" y="898301"/>
            <a:ext cx="7272036" cy="13297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542" y="2389216"/>
            <a:ext cx="7426917" cy="12014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0952" y="4189682"/>
            <a:ext cx="6141076" cy="21547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4509884" y="0"/>
            <a:ext cx="30176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алгоритм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1405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bg2">
                <a:lumMod val="9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066864" y="1609860"/>
            <a:ext cx="9817417" cy="255661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442912" y="305274"/>
            <a:ext cx="46713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Работа у доски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bg2">
                <a:lumMod val="9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212415" y="1158092"/>
            <a:ext cx="9469893" cy="322072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442912" y="305274"/>
            <a:ext cx="46713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Работа у доски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66191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bg2">
                <a:lumMod val="9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47949" y="618387"/>
            <a:ext cx="7259107" cy="4558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7030A0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</TotalTime>
  <Words>151</Words>
  <Application>Microsoft Office PowerPoint</Application>
  <PresentationFormat>Произвольный</PresentationFormat>
  <Paragraphs>36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Задача на уроке: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Valya</dc:creator>
  <cp:lastModifiedBy>User</cp:lastModifiedBy>
  <cp:revision>12</cp:revision>
  <dcterms:created xsi:type="dcterms:W3CDTF">2015-12-16T19:20:29Z</dcterms:created>
  <dcterms:modified xsi:type="dcterms:W3CDTF">2022-11-19T04:32:13Z</dcterms:modified>
</cp:coreProperties>
</file>