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9" r:id="rId3"/>
    <p:sldId id="260" r:id="rId4"/>
    <p:sldId id="258" r:id="rId5"/>
    <p:sldId id="261" r:id="rId6"/>
    <p:sldId id="262" r:id="rId7"/>
    <p:sldId id="263" r:id="rId8"/>
    <p:sldId id="264" r:id="rId9"/>
    <p:sldId id="265" r:id="rId10"/>
    <p:sldId id="26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100" d="100"/>
          <a:sy n="100" d="100"/>
        </p:scale>
        <p:origin x="-126" y="-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11/19/2022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11/19/2022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11/19/2022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Edit Master text styles</a:t>
            </a:r>
          </a:p>
        </p:txBody>
      </p:sp>
      <p:sp>
        <p:nvSpPr>
          <p:cNvPr id="6" name="Content Placeholder 5"/>
          <p:cNvSpPr>
            <a:spLocks noGrp="1"/>
          </p:cNvSpPr>
          <p:nvPr>
            <p:ph sz="quarter" idx="4"/>
          </p:nvPr>
        </p:nvSpPr>
        <p:spPr>
          <a:xfrm>
            <a:off x="5989320"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11/19/2022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11/19/2022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11/19/2022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11/19/2022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11/19/2022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6DFF08F-DC6B-4601-B491-B0F83F6DD2DA}" type="datetimeFigureOut">
              <a:rPr lang="en-US" dirty="0"/>
              <a:pPr/>
              <a:t>11/19/2022</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291840"/>
            <a:ext cx="7772400" cy="3131337"/>
          </a:xfrm>
        </p:spPr>
        <p:txBody>
          <a:bodyPr>
            <a:normAutofit fontScale="90000"/>
          </a:bodyPr>
          <a:lstStyle/>
          <a:p>
            <a:r>
              <a:rPr lang="ru-RU" sz="4000" dirty="0" smtClean="0">
                <a:latin typeface="Bahnschrift SemiBold" panose="020B0502040204020203" pitchFamily="34" charset="0"/>
              </a:rPr>
              <a:t/>
            </a:r>
            <a:br>
              <a:rPr lang="ru-RU" sz="4000" dirty="0" smtClean="0">
                <a:latin typeface="Bahnschrift SemiBold" panose="020B0502040204020203" pitchFamily="34" charset="0"/>
              </a:rPr>
            </a:br>
            <a:r>
              <a:rPr lang="ru-RU" sz="4000" dirty="0">
                <a:latin typeface="Bahnschrift SemiBold" panose="020B0502040204020203" pitchFamily="34" charset="0"/>
              </a:rPr>
              <a:t/>
            </a:r>
            <a:br>
              <a:rPr lang="ru-RU" sz="4000" dirty="0">
                <a:latin typeface="Bahnschrift SemiBold" panose="020B0502040204020203" pitchFamily="34" charset="0"/>
              </a:rPr>
            </a:br>
            <a:r>
              <a:rPr lang="ru-RU" sz="4000" dirty="0" smtClean="0">
                <a:latin typeface="Bahnschrift SemiBold" panose="020B0502040204020203" pitchFamily="34" charset="0"/>
              </a:rPr>
              <a:t/>
            </a:r>
            <a:br>
              <a:rPr lang="ru-RU" sz="4000" dirty="0" smtClean="0">
                <a:latin typeface="Bahnschrift SemiBold" panose="020B0502040204020203" pitchFamily="34" charset="0"/>
              </a:rPr>
            </a:br>
            <a:r>
              <a:rPr lang="ru-RU" sz="4000" i="1" dirty="0" smtClean="0">
                <a:solidFill>
                  <a:schemeClr val="accent6">
                    <a:lumMod val="50000"/>
                  </a:schemeClr>
                </a:solidFill>
                <a:latin typeface="Bahnschrift SemiBold" panose="020B0502040204020203" pitchFamily="34" charset="0"/>
              </a:rPr>
              <a:t>ПрОЕКТ «МИР Моих УВЛЕЧЕНИЙ: НАСТОЛЬНЫЕ ИГРЫ»</a:t>
            </a:r>
            <a:br>
              <a:rPr lang="ru-RU" sz="4000" i="1" dirty="0" smtClean="0">
                <a:solidFill>
                  <a:schemeClr val="accent6">
                    <a:lumMod val="50000"/>
                  </a:schemeClr>
                </a:solidFill>
                <a:latin typeface="Bahnschrift SemiBold" panose="020B0502040204020203" pitchFamily="34" charset="0"/>
              </a:rPr>
            </a:br>
            <a:endParaRPr lang="ru-RU" sz="4000" i="1" dirty="0">
              <a:solidFill>
                <a:schemeClr val="accent6">
                  <a:lumMod val="50000"/>
                </a:schemeClr>
              </a:solidFill>
              <a:latin typeface="Bahnschrift SemiBold" panose="020B0502040204020203" pitchFamily="34" charset="0"/>
            </a:endParaRPr>
          </a:p>
        </p:txBody>
      </p:sp>
      <p:sp>
        <p:nvSpPr>
          <p:cNvPr id="3" name="Subtitle 2"/>
          <p:cNvSpPr>
            <a:spLocks noGrp="1"/>
          </p:cNvSpPr>
          <p:nvPr>
            <p:ph type="subTitle" idx="1"/>
          </p:nvPr>
        </p:nvSpPr>
        <p:spPr>
          <a:xfrm>
            <a:off x="8610600" y="5079076"/>
            <a:ext cx="3200400" cy="1654233"/>
          </a:xfrm>
        </p:spPr>
        <p:txBody>
          <a:bodyPr/>
          <a:lstStyle/>
          <a:p>
            <a:r>
              <a:rPr lang="ru-RU" i="1" dirty="0" smtClean="0">
                <a:solidFill>
                  <a:schemeClr val="accent6">
                    <a:lumMod val="50000"/>
                  </a:schemeClr>
                </a:solidFill>
              </a:rPr>
              <a:t>ученицы 2 «Г» класса</a:t>
            </a:r>
            <a:br>
              <a:rPr lang="ru-RU" i="1" dirty="0" smtClean="0">
                <a:solidFill>
                  <a:schemeClr val="accent6">
                    <a:lumMod val="50000"/>
                  </a:schemeClr>
                </a:solidFill>
              </a:rPr>
            </a:br>
            <a:r>
              <a:rPr lang="ru-RU" i="1" dirty="0" smtClean="0">
                <a:solidFill>
                  <a:schemeClr val="accent6">
                    <a:lumMod val="50000"/>
                  </a:schemeClr>
                </a:solidFill>
              </a:rPr>
              <a:t>Ступаковой Дарьи</a:t>
            </a:r>
            <a:br>
              <a:rPr lang="ru-RU" i="1" dirty="0" smtClean="0">
                <a:solidFill>
                  <a:schemeClr val="accent6">
                    <a:lumMod val="50000"/>
                  </a:schemeClr>
                </a:solidFill>
              </a:rPr>
            </a:br>
            <a:r>
              <a:rPr lang="ru-RU" i="1" dirty="0" smtClean="0">
                <a:solidFill>
                  <a:schemeClr val="accent6">
                    <a:lumMod val="50000"/>
                  </a:schemeClr>
                </a:solidFill>
              </a:rPr>
              <a:t>руководитель И.А. Шевченко</a:t>
            </a:r>
            <a:endParaRPr lang="ru-RU" i="1" dirty="0">
              <a:solidFill>
                <a:schemeClr val="accent6">
                  <a:lumMod val="50000"/>
                </a:schemeClr>
              </a:solidFill>
            </a:endParaRPr>
          </a:p>
        </p:txBody>
      </p:sp>
    </p:spTree>
    <p:extLst>
      <p:ext uri="{BB962C8B-B14F-4D97-AF65-F5344CB8AC3E}">
        <p14:creationId xmlns:p14="http://schemas.microsoft.com/office/powerpoint/2010/main" val="26842273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pattFill prst="lgConfetti">
          <a:fgClr>
            <a:schemeClr val="accent3"/>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24128" y="90693"/>
            <a:ext cx="9720072" cy="1499616"/>
          </a:xfrm>
        </p:spPr>
        <p:txBody>
          <a:bodyPr>
            <a:normAutofit/>
          </a:bodyPr>
          <a:lstStyle/>
          <a:p>
            <a:pPr algn="ctr"/>
            <a:r>
              <a:rPr lang="ru-RU" sz="4000" i="1" dirty="0" smtClean="0">
                <a:solidFill>
                  <a:schemeClr val="accent6">
                    <a:lumMod val="50000"/>
                  </a:schemeClr>
                </a:solidFill>
                <a:latin typeface="Bahnschrift" panose="020B0502040204020203" pitchFamily="34" charset="0"/>
              </a:rPr>
              <a:t>заключение</a:t>
            </a:r>
            <a:endParaRPr lang="ru-RU" sz="4000" i="1" dirty="0">
              <a:solidFill>
                <a:schemeClr val="accent6">
                  <a:lumMod val="50000"/>
                </a:schemeClr>
              </a:solidFill>
              <a:latin typeface="Bahnschrift" panose="020B0502040204020203" pitchFamily="34" charset="0"/>
            </a:endParaRPr>
          </a:p>
        </p:txBody>
      </p:sp>
      <p:sp>
        <p:nvSpPr>
          <p:cNvPr id="3" name="Content Placeholder 2"/>
          <p:cNvSpPr>
            <a:spLocks noGrp="1"/>
          </p:cNvSpPr>
          <p:nvPr>
            <p:ph idx="1"/>
          </p:nvPr>
        </p:nvSpPr>
        <p:spPr>
          <a:xfrm>
            <a:off x="1024128" y="1222310"/>
            <a:ext cx="5395333" cy="4991878"/>
          </a:xfrm>
        </p:spPr>
        <p:txBody>
          <a:bodyPr>
            <a:normAutofit/>
          </a:bodyPr>
          <a:lstStyle/>
          <a:p>
            <a:pPr algn="just"/>
            <a:r>
              <a:rPr lang="ru-RU" i="1" dirty="0" smtClean="0">
                <a:solidFill>
                  <a:schemeClr val="accent6">
                    <a:lumMod val="50000"/>
                  </a:schemeClr>
                </a:solidFill>
                <a:latin typeface="Bahnschrift" panose="020B0502040204020203" pitchFamily="34" charset="0"/>
              </a:rPr>
              <a:t>Настольные игры – не единственное мое увлечение, но оно ценно для меня тем, что я могу разделить его со своей семьей и друзьями. Наша коллекция растет, игры усложняются, родители с удовольствием поддерживают меня, учат думать, просчитывать ходы наперёд, запоминать интересную информацию, уметь проигрывать и </a:t>
            </a:r>
            <a:r>
              <a:rPr lang="ru-RU" i="1" dirty="0">
                <a:solidFill>
                  <a:schemeClr val="accent6">
                    <a:lumMod val="50000"/>
                  </a:schemeClr>
                </a:solidFill>
                <a:latin typeface="Bahnschrift" panose="020B0502040204020203" pitchFamily="34" charset="0"/>
              </a:rPr>
              <a:t>стремиться к </a:t>
            </a:r>
            <a:r>
              <a:rPr lang="ru-RU" i="1" dirty="0" smtClean="0">
                <a:solidFill>
                  <a:schemeClr val="accent6">
                    <a:lumMod val="50000"/>
                  </a:schemeClr>
                </a:solidFill>
                <a:latin typeface="Bahnschrift" panose="020B0502040204020203" pitchFamily="34" charset="0"/>
              </a:rPr>
              <a:t>победе. Я мечтаю создать собственную настольную игру, когда вырасту, а пока буду узнавать удивительный и интересный мир настольных игр.</a:t>
            </a:r>
            <a:endParaRPr lang="ru-RU" i="1" dirty="0">
              <a:solidFill>
                <a:schemeClr val="accent6">
                  <a:lumMod val="50000"/>
                </a:schemeClr>
              </a:solidFill>
              <a:latin typeface="Bahnschrift" panose="020B0502040204020203" pitchFamily="34" charset="0"/>
            </a:endParaRP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20896" y="1320281"/>
            <a:ext cx="3596951" cy="4795935"/>
          </a:xfrm>
          <a:prstGeom prst="rect">
            <a:avLst/>
          </a:prstGeom>
        </p:spPr>
      </p:pic>
    </p:spTree>
    <p:extLst>
      <p:ext uri="{BB962C8B-B14F-4D97-AF65-F5344CB8AC3E}">
        <p14:creationId xmlns:p14="http://schemas.microsoft.com/office/powerpoint/2010/main" val="2355304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pattFill prst="openDmnd">
          <a:fgClr>
            <a:schemeClr val="accent3"/>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ru-RU" i="1" dirty="0" smtClean="0">
                <a:solidFill>
                  <a:schemeClr val="accent6">
                    <a:lumMod val="50000"/>
                  </a:schemeClr>
                </a:solidFill>
                <a:latin typeface="Bahnschrift" panose="020B0502040204020203" pitchFamily="34" charset="0"/>
                <a:cs typeface="Times New Roman" panose="02020603050405020304" pitchFamily="18" charset="0"/>
              </a:rPr>
              <a:t>Содержание</a:t>
            </a:r>
            <a:endParaRPr lang="ru-RU" i="1" dirty="0">
              <a:solidFill>
                <a:schemeClr val="accent6">
                  <a:lumMod val="50000"/>
                </a:schemeClr>
              </a:solidFill>
              <a:latin typeface="Bahnschrift" panose="020B0502040204020203" pitchFamily="34" charset="0"/>
              <a:cs typeface="Times New Roman" panose="02020603050405020304" pitchFamily="18" charset="0"/>
            </a:endParaRPr>
          </a:p>
        </p:txBody>
      </p:sp>
      <p:sp>
        <p:nvSpPr>
          <p:cNvPr id="3" name="Content Placeholder 2"/>
          <p:cNvSpPr>
            <a:spLocks noGrp="1"/>
          </p:cNvSpPr>
          <p:nvPr>
            <p:ph idx="1"/>
          </p:nvPr>
        </p:nvSpPr>
        <p:spPr>
          <a:xfrm>
            <a:off x="1024128" y="1884784"/>
            <a:ext cx="9720071" cy="4424576"/>
          </a:xfrm>
        </p:spPr>
        <p:txBody>
          <a:bodyPr>
            <a:noAutofit/>
          </a:bodyPr>
          <a:lstStyle/>
          <a:p>
            <a:pPr>
              <a:lnSpc>
                <a:spcPct val="170000"/>
              </a:lnSpc>
              <a:spcBef>
                <a:spcPts val="0"/>
              </a:spcBef>
              <a:spcAft>
                <a:spcPts val="0"/>
              </a:spcAft>
            </a:pPr>
            <a:r>
              <a:rPr lang="ru-RU" sz="1800" i="1" dirty="0" smtClean="0">
                <a:solidFill>
                  <a:schemeClr val="accent6">
                    <a:lumMod val="50000"/>
                  </a:schemeClr>
                </a:solidFill>
                <a:latin typeface="Bahnschrift" panose="020B0502040204020203" pitchFamily="34" charset="0"/>
                <a:cs typeface="Times New Roman" panose="02020603050405020304" pitchFamily="18" charset="0"/>
              </a:rPr>
              <a:t>Введение</a:t>
            </a:r>
            <a:br>
              <a:rPr lang="ru-RU" sz="1800" i="1" dirty="0" smtClean="0">
                <a:solidFill>
                  <a:schemeClr val="accent6">
                    <a:lumMod val="50000"/>
                  </a:schemeClr>
                </a:solidFill>
                <a:latin typeface="Bahnschrift" panose="020B0502040204020203" pitchFamily="34" charset="0"/>
                <a:cs typeface="Times New Roman" panose="02020603050405020304" pitchFamily="18" charset="0"/>
              </a:rPr>
            </a:br>
            <a:r>
              <a:rPr lang="ru-RU" sz="1800" i="1" dirty="0" smtClean="0">
                <a:solidFill>
                  <a:schemeClr val="accent6">
                    <a:lumMod val="50000"/>
                  </a:schemeClr>
                </a:solidFill>
                <a:latin typeface="Bahnschrift" panose="020B0502040204020203" pitchFamily="34" charset="0"/>
                <a:cs typeface="Times New Roman" panose="02020603050405020304" pitchFamily="18" charset="0"/>
              </a:rPr>
              <a:t>Актуальность проекта</a:t>
            </a:r>
          </a:p>
          <a:p>
            <a:pPr>
              <a:lnSpc>
                <a:spcPct val="170000"/>
              </a:lnSpc>
              <a:spcBef>
                <a:spcPts val="0"/>
              </a:spcBef>
              <a:spcAft>
                <a:spcPts val="0"/>
              </a:spcAft>
            </a:pPr>
            <a:r>
              <a:rPr lang="ru-RU" sz="1800" i="1" dirty="0" smtClean="0">
                <a:solidFill>
                  <a:schemeClr val="accent6">
                    <a:lumMod val="50000"/>
                  </a:schemeClr>
                </a:solidFill>
                <a:latin typeface="Bahnschrift" panose="020B0502040204020203" pitchFamily="34" charset="0"/>
                <a:cs typeface="Times New Roman" panose="02020603050405020304" pitchFamily="18" charset="0"/>
              </a:rPr>
              <a:t>История настольных игр</a:t>
            </a:r>
            <a:br>
              <a:rPr lang="ru-RU" sz="1800" i="1" dirty="0" smtClean="0">
                <a:solidFill>
                  <a:schemeClr val="accent6">
                    <a:lumMod val="50000"/>
                  </a:schemeClr>
                </a:solidFill>
                <a:latin typeface="Bahnschrift" panose="020B0502040204020203" pitchFamily="34" charset="0"/>
                <a:cs typeface="Times New Roman" panose="02020603050405020304" pitchFamily="18" charset="0"/>
              </a:rPr>
            </a:br>
            <a:r>
              <a:rPr lang="ru-RU" sz="1800" i="1" dirty="0" smtClean="0">
                <a:solidFill>
                  <a:schemeClr val="accent6">
                    <a:lumMod val="50000"/>
                  </a:schemeClr>
                </a:solidFill>
                <a:latin typeface="Bahnschrift" panose="020B0502040204020203" pitchFamily="34" charset="0"/>
                <a:cs typeface="Times New Roman" panose="02020603050405020304" pitchFamily="18" charset="0"/>
              </a:rPr>
              <a:t>Обучающие игры</a:t>
            </a:r>
            <a:br>
              <a:rPr lang="ru-RU" sz="1800" i="1" dirty="0" smtClean="0">
                <a:solidFill>
                  <a:schemeClr val="accent6">
                    <a:lumMod val="50000"/>
                  </a:schemeClr>
                </a:solidFill>
                <a:latin typeface="Bahnschrift" panose="020B0502040204020203" pitchFamily="34" charset="0"/>
                <a:cs typeface="Times New Roman" panose="02020603050405020304" pitchFamily="18" charset="0"/>
              </a:rPr>
            </a:br>
            <a:r>
              <a:rPr lang="ru-RU" sz="1800" i="1" dirty="0" smtClean="0">
                <a:solidFill>
                  <a:schemeClr val="accent6">
                    <a:lumMod val="50000"/>
                  </a:schemeClr>
                </a:solidFill>
                <a:latin typeface="Bahnschrift" panose="020B0502040204020203" pitchFamily="34" charset="0"/>
                <a:cs typeface="Times New Roman" panose="02020603050405020304" pitchFamily="18" charset="0"/>
              </a:rPr>
              <a:t>Общеразвивающие игры</a:t>
            </a:r>
            <a:br>
              <a:rPr lang="ru-RU" sz="1800" i="1" dirty="0" smtClean="0">
                <a:solidFill>
                  <a:schemeClr val="accent6">
                    <a:lumMod val="50000"/>
                  </a:schemeClr>
                </a:solidFill>
                <a:latin typeface="Bahnschrift" panose="020B0502040204020203" pitchFamily="34" charset="0"/>
                <a:cs typeface="Times New Roman" panose="02020603050405020304" pitchFamily="18" charset="0"/>
              </a:rPr>
            </a:br>
            <a:r>
              <a:rPr lang="ru-RU" sz="1800" i="1" dirty="0" smtClean="0">
                <a:solidFill>
                  <a:schemeClr val="accent6">
                    <a:lumMod val="50000"/>
                  </a:schemeClr>
                </a:solidFill>
                <a:latin typeface="Bahnschrift" panose="020B0502040204020203" pitchFamily="34" charset="0"/>
                <a:cs typeface="Times New Roman" panose="02020603050405020304" pitchFamily="18" charset="0"/>
              </a:rPr>
              <a:t>Мини-игры для путешествий</a:t>
            </a:r>
            <a:br>
              <a:rPr lang="ru-RU" sz="1800" i="1" dirty="0" smtClean="0">
                <a:solidFill>
                  <a:schemeClr val="accent6">
                    <a:lumMod val="50000"/>
                  </a:schemeClr>
                </a:solidFill>
                <a:latin typeface="Bahnschrift" panose="020B0502040204020203" pitchFamily="34" charset="0"/>
                <a:cs typeface="Times New Roman" panose="02020603050405020304" pitchFamily="18" charset="0"/>
              </a:rPr>
            </a:br>
            <a:r>
              <a:rPr lang="ru-RU" sz="1800" i="1" dirty="0" smtClean="0">
                <a:solidFill>
                  <a:schemeClr val="accent6">
                    <a:lumMod val="50000"/>
                  </a:schemeClr>
                </a:solidFill>
                <a:latin typeface="Bahnschrift" panose="020B0502040204020203" pitchFamily="34" charset="0"/>
                <a:cs typeface="Times New Roman" panose="02020603050405020304" pitchFamily="18" charset="0"/>
              </a:rPr>
              <a:t>Моя любимая игра</a:t>
            </a:r>
            <a:br>
              <a:rPr lang="ru-RU" sz="1800" i="1" dirty="0" smtClean="0">
                <a:solidFill>
                  <a:schemeClr val="accent6">
                    <a:lumMod val="50000"/>
                  </a:schemeClr>
                </a:solidFill>
                <a:latin typeface="Bahnschrift" panose="020B0502040204020203" pitchFamily="34" charset="0"/>
                <a:cs typeface="Times New Roman" panose="02020603050405020304" pitchFamily="18" charset="0"/>
              </a:rPr>
            </a:br>
            <a:r>
              <a:rPr lang="ru-RU" sz="1800" i="1" dirty="0" smtClean="0">
                <a:solidFill>
                  <a:schemeClr val="accent6">
                    <a:lumMod val="50000"/>
                  </a:schemeClr>
                </a:solidFill>
                <a:latin typeface="Bahnschrift" panose="020B0502040204020203" pitchFamily="34" charset="0"/>
                <a:cs typeface="Times New Roman" panose="02020603050405020304" pitchFamily="18" charset="0"/>
              </a:rPr>
              <a:t>Заключение</a:t>
            </a:r>
            <a:br>
              <a:rPr lang="ru-RU" sz="1800" i="1" dirty="0" smtClean="0">
                <a:solidFill>
                  <a:schemeClr val="accent6">
                    <a:lumMod val="50000"/>
                  </a:schemeClr>
                </a:solidFill>
                <a:latin typeface="Bahnschrift" panose="020B0502040204020203" pitchFamily="34" charset="0"/>
                <a:cs typeface="Times New Roman" panose="02020603050405020304" pitchFamily="18" charset="0"/>
              </a:rPr>
            </a:br>
            <a:r>
              <a:rPr lang="ru-RU" sz="3600" dirty="0" smtClean="0"/>
              <a:t/>
            </a:r>
            <a:br>
              <a:rPr lang="ru-RU" sz="3600" dirty="0" smtClean="0"/>
            </a:br>
            <a:r>
              <a:rPr lang="ru-RU" dirty="0" smtClean="0"/>
              <a:t/>
            </a:r>
            <a:br>
              <a:rPr lang="ru-RU" dirty="0" smtClean="0"/>
            </a:br>
            <a:endParaRPr lang="ru-RU"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32849" y="1671890"/>
            <a:ext cx="4850363" cy="4850363"/>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p:spPr>
      </p:pic>
    </p:spTree>
    <p:extLst>
      <p:ext uri="{BB962C8B-B14F-4D97-AF65-F5344CB8AC3E}">
        <p14:creationId xmlns:p14="http://schemas.microsoft.com/office/powerpoint/2010/main" val="1319796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pattFill prst="wave">
          <a:fgClr>
            <a:schemeClr val="accent3"/>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24128" y="471509"/>
            <a:ext cx="10369296" cy="1021389"/>
          </a:xfrm>
        </p:spPr>
        <p:txBody>
          <a:bodyPr/>
          <a:lstStyle/>
          <a:p>
            <a:pPr algn="ctr"/>
            <a:r>
              <a:rPr lang="ru-RU" i="1" dirty="0" smtClean="0">
                <a:solidFill>
                  <a:schemeClr val="accent6">
                    <a:lumMod val="50000"/>
                  </a:schemeClr>
                </a:solidFill>
                <a:latin typeface="Bahnschrift" panose="020B0502040204020203" pitchFamily="34" charset="0"/>
              </a:rPr>
              <a:t>ВВЕДЕНИЕ</a:t>
            </a:r>
            <a:endParaRPr lang="ru-RU" i="1" dirty="0">
              <a:solidFill>
                <a:schemeClr val="accent6">
                  <a:lumMod val="50000"/>
                </a:schemeClr>
              </a:solidFill>
              <a:latin typeface="Bahnschrift" panose="020B0502040204020203" pitchFamily="34" charset="0"/>
            </a:endParaRPr>
          </a:p>
        </p:txBody>
      </p:sp>
      <p:pic>
        <p:nvPicPr>
          <p:cNvPr id="5" name="Content Placeholder 4"/>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8024813" y="1503892"/>
            <a:ext cx="3368675" cy="4491566"/>
          </a:xfrm>
        </p:spPr>
      </p:pic>
      <p:sp>
        <p:nvSpPr>
          <p:cNvPr id="4" name="Text Placeholder 3"/>
          <p:cNvSpPr>
            <a:spLocks noGrp="1"/>
          </p:cNvSpPr>
          <p:nvPr>
            <p:ph type="body" sz="half" idx="2"/>
          </p:nvPr>
        </p:nvSpPr>
        <p:spPr>
          <a:xfrm>
            <a:off x="541177" y="1334278"/>
            <a:ext cx="7249884" cy="4685522"/>
          </a:xfrm>
          <a:gradFill>
            <a:gsLst>
              <a:gs pos="37000">
                <a:schemeClr val="accent3">
                  <a:lumMod val="40000"/>
                  <a:lumOff val="60000"/>
                </a:schemeClr>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just"/>
            <a:r>
              <a:rPr lang="ru-RU" sz="2000" i="1" dirty="0" smtClean="0">
                <a:solidFill>
                  <a:schemeClr val="accent6">
                    <a:lumMod val="50000"/>
                  </a:schemeClr>
                </a:solidFill>
                <a:latin typeface="Bahnschrift" panose="020B0502040204020203" pitchFamily="34" charset="0"/>
              </a:rPr>
              <a:t>Многие дети и подростки предпочитают проводить время за планшетом или смартфоном. Но ни одно электронное устройство не способно заменить живое общение, развить командный дух, логику, стратегическое мышление, укрепить дружбу или собрать всю семью за веселым и интересным занятием. Таким занятием стали в моей семье настольные игры, мы собрали большую коллекцию и не планируем останавливаться.</a:t>
            </a:r>
            <a:endParaRPr lang="ru-RU" sz="2000" i="1" dirty="0">
              <a:solidFill>
                <a:schemeClr val="accent6">
                  <a:lumMod val="50000"/>
                </a:schemeClr>
              </a:solidFill>
              <a:latin typeface="Bahnschrift" panose="020B0502040204020203" pitchFamily="34" charset="0"/>
            </a:endParaRPr>
          </a:p>
        </p:txBody>
      </p:sp>
    </p:spTree>
    <p:extLst>
      <p:ext uri="{BB962C8B-B14F-4D97-AF65-F5344CB8AC3E}">
        <p14:creationId xmlns:p14="http://schemas.microsoft.com/office/powerpoint/2010/main" val="17290951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37000">
              <a:schemeClr val="accent3">
                <a:lumMod val="40000"/>
                <a:lumOff val="60000"/>
              </a:schemeClr>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ru-RU" sz="4000" i="1" dirty="0" smtClean="0">
                <a:solidFill>
                  <a:schemeClr val="accent6">
                    <a:lumMod val="50000"/>
                  </a:schemeClr>
                </a:solidFill>
                <a:latin typeface="Bahnschrift" panose="020B0502040204020203" pitchFamily="34" charset="0"/>
              </a:rPr>
              <a:t>АКТУАЛЬНОСТЬ ПРОЕКТА</a:t>
            </a:r>
            <a:endParaRPr lang="ru-RU" sz="4000" i="1" dirty="0">
              <a:solidFill>
                <a:schemeClr val="accent6">
                  <a:lumMod val="50000"/>
                </a:schemeClr>
              </a:solidFill>
              <a:latin typeface="Bahnschrift" panose="020B0502040204020203" pitchFamily="34" charset="0"/>
            </a:endParaRPr>
          </a:p>
        </p:txBody>
      </p:sp>
      <p:sp>
        <p:nvSpPr>
          <p:cNvPr id="3" name="Content Placeholder 2"/>
          <p:cNvSpPr>
            <a:spLocks noGrp="1"/>
          </p:cNvSpPr>
          <p:nvPr>
            <p:ph sz="half" idx="1"/>
          </p:nvPr>
        </p:nvSpPr>
        <p:spPr>
          <a:xfrm>
            <a:off x="203035" y="1726163"/>
            <a:ext cx="7168150" cy="4508552"/>
          </a:xfrm>
        </p:spPr>
        <p:txBody>
          <a:bodyPr/>
          <a:lstStyle/>
          <a:p>
            <a:pPr algn="just"/>
            <a:r>
              <a:rPr lang="ru-RU" i="1" dirty="0" smtClean="0">
                <a:solidFill>
                  <a:schemeClr val="accent6">
                    <a:lumMod val="50000"/>
                  </a:schemeClr>
                </a:solidFill>
                <a:latin typeface="Bahnschrift" panose="020B0502040204020203" pitchFamily="34" charset="0"/>
              </a:rPr>
              <a:t>Иногда родителям и детям сложно найти общее занятие, которое было бы интересно всем. Обычно мамы и папы после работы проверяют домашнее задание, занимаются бытовыми делами, а после все проводят время порознь, каждый за своим телефоном, компьютером или телевизором. Наша семья нашла решение этой проблемы, проводя свободное время за разнообразными играми, веселясь, общаясь и отдыхая. Настольные игры помогают родителям и детям стать равноправными соперниками или командой, развивают сообразительность, речь, счёт, творчество, сплочают семью.</a:t>
            </a:r>
            <a:endParaRPr lang="ru-RU" i="1" dirty="0">
              <a:solidFill>
                <a:schemeClr val="accent6">
                  <a:lumMod val="50000"/>
                </a:schemeClr>
              </a:solidFill>
              <a:latin typeface="Bahnschrift" panose="020B0502040204020203" pitchFamily="34" charset="0"/>
            </a:endParaRPr>
          </a:p>
        </p:txBody>
      </p:sp>
      <p:pic>
        <p:nvPicPr>
          <p:cNvPr id="5" name="Content Placeholder 4"/>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7810110" y="1839996"/>
            <a:ext cx="4170395" cy="4394719"/>
          </a:xfrm>
        </p:spPr>
      </p:pic>
    </p:spTree>
    <p:extLst>
      <p:ext uri="{BB962C8B-B14F-4D97-AF65-F5344CB8AC3E}">
        <p14:creationId xmlns:p14="http://schemas.microsoft.com/office/powerpoint/2010/main" val="1413680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310128" y="-207886"/>
            <a:ext cx="9720072" cy="1499616"/>
          </a:xfrm>
        </p:spPr>
        <p:txBody>
          <a:bodyPr/>
          <a:lstStyle/>
          <a:p>
            <a:pPr algn="ctr"/>
            <a:r>
              <a:rPr lang="ru-RU" i="1" dirty="0" smtClean="0">
                <a:solidFill>
                  <a:schemeClr val="bg1"/>
                </a:solidFill>
              </a:rPr>
              <a:t>История настольных игр</a:t>
            </a:r>
            <a:endParaRPr lang="ru-RU" i="1" dirty="0">
              <a:solidFill>
                <a:schemeClr val="bg1"/>
              </a:solidFill>
            </a:endParaRPr>
          </a:p>
        </p:txBody>
      </p:sp>
      <p:sp>
        <p:nvSpPr>
          <p:cNvPr id="3" name="Content Placeholder 2"/>
          <p:cNvSpPr>
            <a:spLocks noGrp="1"/>
          </p:cNvSpPr>
          <p:nvPr>
            <p:ph idx="1"/>
          </p:nvPr>
        </p:nvSpPr>
        <p:spPr>
          <a:xfrm>
            <a:off x="538935" y="3937518"/>
            <a:ext cx="10975040" cy="2567784"/>
          </a:xfrm>
          <a:gradFill>
            <a:gsLst>
              <a:gs pos="37000">
                <a:schemeClr val="accent3">
                  <a:lumMod val="40000"/>
                  <a:lumOff val="60000"/>
                </a:schemeClr>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just"/>
            <a:r>
              <a:rPr lang="ru-RU" i="1" dirty="0" smtClean="0">
                <a:solidFill>
                  <a:schemeClr val="accent6">
                    <a:lumMod val="50000"/>
                  </a:schemeClr>
                </a:solidFill>
                <a:latin typeface="Bahnschrift" panose="020B0502040204020203" pitchFamily="34" charset="0"/>
              </a:rPr>
              <a:t>Настольные игры имеют очень древнюю историю. Первые находки относят к </a:t>
            </a:r>
            <a:r>
              <a:rPr lang="en-US" i="1" dirty="0" smtClean="0">
                <a:solidFill>
                  <a:schemeClr val="accent6">
                    <a:lumMod val="50000"/>
                  </a:schemeClr>
                </a:solidFill>
                <a:latin typeface="Bahnschrift" panose="020B0502040204020203" pitchFamily="34" charset="0"/>
              </a:rPr>
              <a:t>V-III </a:t>
            </a:r>
            <a:r>
              <a:rPr lang="ru-RU" i="1" dirty="0" smtClean="0">
                <a:solidFill>
                  <a:schemeClr val="accent6">
                    <a:lumMod val="50000"/>
                  </a:schemeClr>
                </a:solidFill>
                <a:latin typeface="Bahnschrift" panose="020B0502040204020203" pitchFamily="34" charset="0"/>
              </a:rPr>
              <a:t>веку до нашей эры, это костяные, стеклянные, мраморные кубики и палочки. В настольные игры играли фараоны Древнего Египта, старейшей игрой в мире считаются нарды. В </a:t>
            </a:r>
            <a:r>
              <a:rPr lang="en-US" i="1" dirty="0" smtClean="0">
                <a:solidFill>
                  <a:schemeClr val="accent6">
                    <a:lumMod val="50000"/>
                  </a:schemeClr>
                </a:solidFill>
                <a:latin typeface="Bahnschrift" panose="020B0502040204020203" pitchFamily="34" charset="0"/>
              </a:rPr>
              <a:t>VII </a:t>
            </a:r>
            <a:r>
              <a:rPr lang="ru-RU" i="1" dirty="0" smtClean="0">
                <a:solidFill>
                  <a:schemeClr val="accent6">
                    <a:lumMod val="50000"/>
                  </a:schemeClr>
                </a:solidFill>
                <a:latin typeface="Bahnschrift" panose="020B0502040204020203" pitchFamily="34" charset="0"/>
              </a:rPr>
              <a:t>веке в Индии появилась игра чатуранга, пришедшая в Европу и получившая название «шахматы». В 1903 году появилась «Игра землевладельца», поле которой состояло из квадратов с недвижимостью, приобретаемой игроками, тюрьмой и железной дорогой. Конечно, это знаменитая «Монополия»!</a:t>
            </a:r>
            <a:endParaRPr lang="ru-RU" i="1" dirty="0">
              <a:solidFill>
                <a:schemeClr val="accent6">
                  <a:lumMod val="50000"/>
                </a:schemeClr>
              </a:solidFill>
              <a:latin typeface="Bahnschrift" panose="020B0502040204020203" pitchFamily="34" charset="0"/>
            </a:endParaRPr>
          </a:p>
        </p:txBody>
      </p:sp>
    </p:spTree>
    <p:extLst>
      <p:ext uri="{BB962C8B-B14F-4D97-AF65-F5344CB8AC3E}">
        <p14:creationId xmlns:p14="http://schemas.microsoft.com/office/powerpoint/2010/main" val="106545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pattFill prst="dashUpDiag">
          <a:fgClr>
            <a:schemeClr val="accent3"/>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8509" y="480418"/>
            <a:ext cx="9720072" cy="1499616"/>
          </a:xfrm>
        </p:spPr>
        <p:txBody>
          <a:bodyPr>
            <a:normAutofit/>
          </a:bodyPr>
          <a:lstStyle/>
          <a:p>
            <a:pPr algn="ctr"/>
            <a:r>
              <a:rPr lang="ru-RU" sz="4000" i="1" dirty="0" smtClean="0">
                <a:solidFill>
                  <a:schemeClr val="accent6">
                    <a:lumMod val="50000"/>
                  </a:schemeClr>
                </a:solidFill>
              </a:rPr>
              <a:t>ОБУЧАЮЩИЕ ИГРЫ</a:t>
            </a:r>
            <a:endParaRPr lang="ru-RU" sz="4000" i="1" dirty="0">
              <a:solidFill>
                <a:schemeClr val="accent6">
                  <a:lumMod val="50000"/>
                </a:schemeClr>
              </a:solidFill>
            </a:endParaRPr>
          </a:p>
        </p:txBody>
      </p:sp>
      <p:sp>
        <p:nvSpPr>
          <p:cNvPr id="3" name="Content Placeholder 2"/>
          <p:cNvSpPr>
            <a:spLocks noGrp="1"/>
          </p:cNvSpPr>
          <p:nvPr>
            <p:ph idx="1"/>
          </p:nvPr>
        </p:nvSpPr>
        <p:spPr>
          <a:xfrm>
            <a:off x="137721" y="2218073"/>
            <a:ext cx="6225758" cy="4062238"/>
          </a:xfrm>
          <a:gradFill>
            <a:gsLst>
              <a:gs pos="37000">
                <a:schemeClr val="accent3">
                  <a:lumMod val="40000"/>
                  <a:lumOff val="60000"/>
                </a:schemeClr>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fontScale="92500" lnSpcReduction="10000"/>
          </a:bodyPr>
          <a:lstStyle/>
          <a:p>
            <a:pPr algn="just"/>
            <a:r>
              <a:rPr lang="ru-RU" i="1" dirty="0" smtClean="0">
                <a:solidFill>
                  <a:schemeClr val="accent6">
                    <a:lumMod val="50000"/>
                  </a:schemeClr>
                </a:solidFill>
                <a:latin typeface="Bahnschrift" panose="020B0502040204020203" pitchFamily="34" charset="0"/>
              </a:rPr>
              <a:t>Настольные игры – не только способ весело провести время, но и узнать новое или проверить свою эрудицию. К таким играм относятся «Мемо», «Конектор», «Фактор цвета». В нашей домашней коллекции есть все эти игры, они знакомят с достопримечательностями нашей страны, с редкими видами животных, а «Фактор цвета» задает каверзные вопросы, игроки должны дать «цветной» ответ, например: «Какого цвета была первая в мире почтовая марка?». Игрок должен выбрать из набора карточек тот цвет, который считает правильным, и положить рубашкой вверх. После того, как все выложили свои варианты, карточка с вопросом переворачивается, на ней написан правильный ответ. Иногда мне удается обыграть родителей!</a:t>
            </a:r>
            <a:endParaRPr lang="ru-RU" i="1" dirty="0">
              <a:solidFill>
                <a:schemeClr val="accent6">
                  <a:lumMod val="50000"/>
                </a:schemeClr>
              </a:solidFill>
              <a:latin typeface="Bahnschrift" panose="020B0502040204020203" pitchFamily="34" charset="0"/>
            </a:endParaRP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6531" y="0"/>
            <a:ext cx="2146041" cy="2146041"/>
          </a:xfrm>
          <a:prstGeom prst="rect">
            <a:avLst/>
          </a:prstGeom>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04513" y="146288"/>
            <a:ext cx="3144886" cy="2167875"/>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60635" y="2794582"/>
            <a:ext cx="4998693" cy="3124184"/>
          </a:xfrm>
          <a:prstGeom prst="rect">
            <a:avLst/>
          </a:prstGeom>
        </p:spPr>
      </p:pic>
    </p:spTree>
    <p:extLst>
      <p:ext uri="{BB962C8B-B14F-4D97-AF65-F5344CB8AC3E}">
        <p14:creationId xmlns:p14="http://schemas.microsoft.com/office/powerpoint/2010/main" val="11590675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pattFill prst="diagBrick">
          <a:fgClr>
            <a:schemeClr val="accent3"/>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82748" y="0"/>
            <a:ext cx="9720072" cy="1499616"/>
          </a:xfrm>
        </p:spPr>
        <p:txBody>
          <a:bodyPr>
            <a:normAutofit/>
          </a:bodyPr>
          <a:lstStyle/>
          <a:p>
            <a:pPr algn="ctr"/>
            <a:r>
              <a:rPr lang="ru-RU" sz="4000" i="1" dirty="0" smtClean="0">
                <a:solidFill>
                  <a:schemeClr val="accent6">
                    <a:lumMod val="50000"/>
                  </a:schemeClr>
                </a:solidFill>
              </a:rPr>
              <a:t>ОБЩЕРАЗВИВАЮЩИЕ ИГРЫ</a:t>
            </a:r>
            <a:endParaRPr lang="ru-RU" sz="4000" i="1" dirty="0">
              <a:solidFill>
                <a:schemeClr val="accent6">
                  <a:lumMod val="50000"/>
                </a:schemeClr>
              </a:solidFill>
            </a:endParaRPr>
          </a:p>
        </p:txBody>
      </p:sp>
      <p:sp>
        <p:nvSpPr>
          <p:cNvPr id="3" name="Content Placeholder 2"/>
          <p:cNvSpPr>
            <a:spLocks noGrp="1"/>
          </p:cNvSpPr>
          <p:nvPr>
            <p:ph idx="1"/>
          </p:nvPr>
        </p:nvSpPr>
        <p:spPr>
          <a:xfrm>
            <a:off x="438540" y="1408922"/>
            <a:ext cx="5243804" cy="4900438"/>
          </a:xfrm>
          <a:gradFill>
            <a:gsLst>
              <a:gs pos="37000">
                <a:schemeClr val="accent3">
                  <a:lumMod val="40000"/>
                  <a:lumOff val="60000"/>
                </a:schemeClr>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pPr algn="just"/>
            <a:r>
              <a:rPr lang="ru-RU" i="1" dirty="0" smtClean="0">
                <a:solidFill>
                  <a:schemeClr val="accent6">
                    <a:lumMod val="50000"/>
                  </a:schemeClr>
                </a:solidFill>
                <a:latin typeface="Bahnschrift" panose="020B0502040204020203" pitchFamily="34" charset="0"/>
              </a:rPr>
              <a:t>Такие игры как «Монополия», «Клуэдо: Кто съел пирог?», «Волшебник Изумрудного города», «Драконы-питомцы» развивают находчивость, логику, счёт, тренируют память и даже позволяют почувствовать себя детективом, ведущим настоящее расследование! Именно в эти игры мы чаще всего играем с подругами. </a:t>
            </a:r>
            <a:br>
              <a:rPr lang="ru-RU" i="1" dirty="0" smtClean="0">
                <a:solidFill>
                  <a:schemeClr val="accent6">
                    <a:lumMod val="50000"/>
                  </a:schemeClr>
                </a:solidFill>
                <a:latin typeface="Bahnschrift" panose="020B0502040204020203" pitchFamily="34" charset="0"/>
              </a:rPr>
            </a:br>
            <a:r>
              <a:rPr lang="ru-RU" i="1" dirty="0" smtClean="0">
                <a:solidFill>
                  <a:schemeClr val="accent6">
                    <a:lumMod val="50000"/>
                  </a:schemeClr>
                </a:solidFill>
                <a:latin typeface="Bahnschrift" panose="020B0502040204020203" pitchFamily="34" charset="0"/>
              </a:rPr>
              <a:t>«Монополия» была моей первой игрой, с нее началось мое увлечение. Теперь я учу играть в эти игры своего младшего братишку.</a:t>
            </a:r>
            <a:endParaRPr lang="ru-RU" i="1" dirty="0">
              <a:solidFill>
                <a:schemeClr val="accent6">
                  <a:lumMod val="50000"/>
                </a:schemeClr>
              </a:solidFill>
              <a:latin typeface="Bahnschrift" panose="020B0502040204020203" pitchFamily="34" charset="0"/>
            </a:endParaRP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36702" y="1255900"/>
            <a:ext cx="3787840" cy="5050453"/>
          </a:xfrm>
          <a:prstGeom prst="rect">
            <a:avLst/>
          </a:prstGeom>
        </p:spPr>
      </p:pic>
    </p:spTree>
    <p:extLst>
      <p:ext uri="{BB962C8B-B14F-4D97-AF65-F5344CB8AC3E}">
        <p14:creationId xmlns:p14="http://schemas.microsoft.com/office/powerpoint/2010/main" val="6905743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pattFill prst="horzBrick">
          <a:fgClr>
            <a:schemeClr val="accent3"/>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917013"/>
          </a:xfrm>
        </p:spPr>
        <p:txBody>
          <a:bodyPr>
            <a:normAutofit/>
          </a:bodyPr>
          <a:lstStyle/>
          <a:p>
            <a:pPr algn="ctr"/>
            <a:r>
              <a:rPr lang="ru-RU" sz="4000" i="1" dirty="0" smtClean="0">
                <a:solidFill>
                  <a:schemeClr val="accent6">
                    <a:lumMod val="50000"/>
                  </a:schemeClr>
                </a:solidFill>
              </a:rPr>
              <a:t>Мини-игры для путешествий</a:t>
            </a:r>
            <a:endParaRPr lang="ru-RU" sz="4000" i="1" dirty="0">
              <a:solidFill>
                <a:schemeClr val="accent6">
                  <a:lumMod val="50000"/>
                </a:schemeClr>
              </a:solidFill>
            </a:endParaRPr>
          </a:p>
        </p:txBody>
      </p:sp>
      <p:sp>
        <p:nvSpPr>
          <p:cNvPr id="3" name="Content Placeholder 2"/>
          <p:cNvSpPr>
            <a:spLocks noGrp="1"/>
          </p:cNvSpPr>
          <p:nvPr>
            <p:ph idx="1"/>
          </p:nvPr>
        </p:nvSpPr>
        <p:spPr>
          <a:xfrm>
            <a:off x="1210740" y="4562669"/>
            <a:ext cx="9720071" cy="1670180"/>
          </a:xfrm>
          <a:gradFill>
            <a:gsLst>
              <a:gs pos="37000">
                <a:schemeClr val="accent3">
                  <a:lumMod val="40000"/>
                  <a:lumOff val="60000"/>
                </a:schemeClr>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pPr algn="just"/>
            <a:r>
              <a:rPr lang="ru-RU" i="1" dirty="0" smtClean="0">
                <a:solidFill>
                  <a:schemeClr val="accent6">
                    <a:lumMod val="50000"/>
                  </a:schemeClr>
                </a:solidFill>
                <a:latin typeface="Bahnschrift" panose="020B0502040204020203" pitchFamily="34" charset="0"/>
              </a:rPr>
              <a:t>Родители моего папы живут далеко, и мы ездим к ним на поезде. В дорогу мы обязательно берем с собой небольшие игры-бродилки с кубиками и фишками или веселые игры «Крокодил» и «Активити», в которых нужно проявить свои таланты, нарисовать рисунок, объяснить слово, не используя однокоренные слов или даже показать пантомиму!</a:t>
            </a:r>
            <a:endParaRPr lang="ru-RU" i="1" dirty="0">
              <a:solidFill>
                <a:schemeClr val="accent6">
                  <a:lumMod val="50000"/>
                </a:schemeClr>
              </a:solidFill>
              <a:latin typeface="Bahnschrift" panose="020B0502040204020203" pitchFamily="34" charset="0"/>
            </a:endParaRP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52864" y="1482402"/>
            <a:ext cx="3589176" cy="2691882"/>
          </a:xfrm>
          <a:prstGeom prst="rect">
            <a:avLst/>
          </a:prstGeom>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70775" y="1482402"/>
            <a:ext cx="3642048" cy="2731536"/>
          </a:xfrm>
          <a:prstGeom prst="rect">
            <a:avLst/>
          </a:prstGeom>
        </p:spPr>
      </p:pic>
    </p:spTree>
    <p:extLst>
      <p:ext uri="{BB962C8B-B14F-4D97-AF65-F5344CB8AC3E}">
        <p14:creationId xmlns:p14="http://schemas.microsoft.com/office/powerpoint/2010/main" val="11629842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pattFill prst="zigZag">
          <a:fgClr>
            <a:schemeClr val="accent3"/>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26764" y="239983"/>
            <a:ext cx="9720072" cy="1066302"/>
          </a:xfrm>
        </p:spPr>
        <p:txBody>
          <a:bodyPr>
            <a:normAutofit/>
          </a:bodyPr>
          <a:lstStyle/>
          <a:p>
            <a:pPr algn="ctr"/>
            <a:r>
              <a:rPr lang="ru-RU" sz="4000" i="1" dirty="0" smtClean="0">
                <a:solidFill>
                  <a:schemeClr val="accent6">
                    <a:lumMod val="50000"/>
                  </a:schemeClr>
                </a:solidFill>
                <a:latin typeface="Bahnschrift" panose="020B0502040204020203" pitchFamily="34" charset="0"/>
              </a:rPr>
              <a:t>Моя любимая игра</a:t>
            </a:r>
            <a:endParaRPr lang="ru-RU" sz="4000" i="1" dirty="0">
              <a:solidFill>
                <a:schemeClr val="accent6">
                  <a:lumMod val="50000"/>
                </a:schemeClr>
              </a:solidFill>
              <a:latin typeface="Bahnschrift" panose="020B0502040204020203" pitchFamily="34" charset="0"/>
            </a:endParaRPr>
          </a:p>
        </p:txBody>
      </p:sp>
      <p:sp>
        <p:nvSpPr>
          <p:cNvPr id="3" name="Content Placeholder 2"/>
          <p:cNvSpPr>
            <a:spLocks noGrp="1"/>
          </p:cNvSpPr>
          <p:nvPr>
            <p:ph idx="1"/>
          </p:nvPr>
        </p:nvSpPr>
        <p:spPr>
          <a:xfrm>
            <a:off x="1024129" y="1455576"/>
            <a:ext cx="5684582" cy="4853784"/>
          </a:xfrm>
          <a:gradFill>
            <a:gsLst>
              <a:gs pos="37000">
                <a:schemeClr val="accent3">
                  <a:lumMod val="40000"/>
                  <a:lumOff val="60000"/>
                </a:schemeClr>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pPr algn="just"/>
            <a:r>
              <a:rPr lang="ru-RU" i="1" dirty="0" smtClean="0">
                <a:solidFill>
                  <a:schemeClr val="accent6">
                    <a:lumMod val="50000"/>
                  </a:schemeClr>
                </a:solidFill>
                <a:latin typeface="Bahnschrift" panose="020B0502040204020203" pitchFamily="34" charset="0"/>
              </a:rPr>
              <a:t>Моя любимая игра называется «Дубль», это игра со множеством карточек, на каждой паре которых обязательно есть повторяющиеся предметы. Цель игры – быстрее других игроков найти эту пару предметов и сказать слово «Дубль», забрав карточки себе. Тот, кто собрал наибольшее количество пар, побеждает! Это яркая и интересная игра, которая развивает внимательность и зрительную память. А еще это игра, в которую я всегда выигрываю у родителей!</a:t>
            </a:r>
            <a:endParaRPr lang="ru-RU" i="1" dirty="0">
              <a:solidFill>
                <a:schemeClr val="accent6">
                  <a:lumMod val="50000"/>
                </a:schemeClr>
              </a:solidFill>
              <a:latin typeface="Bahnschrift" panose="020B0502040204020203" pitchFamily="34" charset="0"/>
            </a:endParaRP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43778" y="1698171"/>
            <a:ext cx="5133617" cy="4035023"/>
          </a:xfrm>
          <a:prstGeom prst="rect">
            <a:avLst/>
          </a:prstGeom>
        </p:spPr>
      </p:pic>
    </p:spTree>
    <p:extLst>
      <p:ext uri="{BB962C8B-B14F-4D97-AF65-F5344CB8AC3E}">
        <p14:creationId xmlns:p14="http://schemas.microsoft.com/office/powerpoint/2010/main" val="106180073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B4028482-F53A-4442-AB14-9B7A43F44F96}"/>
    </a:ext>
  </a:extLst>
</a:theme>
</file>

<file path=docProps/app.xml><?xml version="1.0" encoding="utf-8"?>
<Properties xmlns="http://schemas.openxmlformats.org/officeDocument/2006/extended-properties" xmlns:vt="http://schemas.openxmlformats.org/officeDocument/2006/docPropsVTypes">
  <Template>Integral</Template>
  <TotalTime>270</TotalTime>
  <Words>661</Words>
  <Application>Microsoft Office PowerPoint</Application>
  <PresentationFormat>Произвольный</PresentationFormat>
  <Paragraphs>21</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Integral</vt:lpstr>
      <vt:lpstr>   ПрОЕКТ «МИР Моих УВЛЕЧЕНИЙ: НАСТОЛЬНЫЕ ИГРЫ» </vt:lpstr>
      <vt:lpstr>Содержание</vt:lpstr>
      <vt:lpstr>ВВЕДЕНИЕ</vt:lpstr>
      <vt:lpstr>АКТУАЛЬНОСТЬ ПРОЕКТА</vt:lpstr>
      <vt:lpstr>История настольных игр</vt:lpstr>
      <vt:lpstr>ОБУЧАЮЩИЕ ИГРЫ</vt:lpstr>
      <vt:lpstr>ОБЩЕРАЗВИВАЮЩИЕ ИГРЫ</vt:lpstr>
      <vt:lpstr>Мини-игры для путешествий</vt:lpstr>
      <vt:lpstr>Моя любимая игра</vt:lpstr>
      <vt:lpstr>заключение</vt:lpstr>
    </vt:vector>
  </TitlesOfParts>
  <Company>EPAM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«МИР Моих УВЛЕЧЕНИЙ»</dc:title>
  <dc:creator>Maksim Stupakov</dc:creator>
  <cp:lastModifiedBy>Пользователь</cp:lastModifiedBy>
  <cp:revision>24</cp:revision>
  <dcterms:created xsi:type="dcterms:W3CDTF">2021-01-31T14:49:55Z</dcterms:created>
  <dcterms:modified xsi:type="dcterms:W3CDTF">2022-11-19T13:33:32Z</dcterms:modified>
</cp:coreProperties>
</file>