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6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46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5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98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96731-1F72-4D3A-8E88-743B73F616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9427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884C9-A040-4DB4-B6E2-29DE7825EE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908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7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25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420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3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4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3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42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27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ECE37-842D-4803-A986-0225D061F4E5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85ADC-1583-4BC2-B512-FC309938F4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16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39950"/>
            <a:ext cx="8458200" cy="1828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>
                <a:solidFill>
                  <a:srgbClr val="EE0000"/>
                </a:solidFill>
              </a:rPr>
              <a:t>ТЕМА № 15:</a:t>
            </a:r>
            <a:r>
              <a:rPr lang="ru-RU" altLang="ru-RU" sz="4000" b="1" dirty="0"/>
              <a:t> </a:t>
            </a:r>
            <a:br>
              <a:rPr lang="ru-RU" altLang="ru-RU" sz="4000" b="1" dirty="0"/>
            </a:b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4000" b="1" dirty="0">
                <a:solidFill>
                  <a:srgbClr val="0000FF"/>
                </a:solidFill>
              </a:rPr>
              <a:t>«ДВИЖЕНИЕ ЧЕРЕЗ ЖЕЛЕЗНОДОРОЖНЫЕ ПУТИ»</a:t>
            </a:r>
            <a:r>
              <a:rPr lang="ru-RU" alt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738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288" y="2600325"/>
            <a:ext cx="8382000" cy="3932238"/>
          </a:xfr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1905000" y="152400"/>
            <a:ext cx="838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2"/>
                </a:solidFill>
              </a:rPr>
              <a:t> </a:t>
            </a:r>
            <a:r>
              <a:rPr lang="ru-RU" altLang="ru-RU" sz="2800" b="1">
                <a:solidFill>
                  <a:schemeClr val="tx2"/>
                </a:solidFill>
              </a:rPr>
              <a:t>Кроме того, </a:t>
            </a:r>
            <a:r>
              <a:rPr lang="ru-RU" altLang="ru-RU" sz="2800" b="1">
                <a:solidFill>
                  <a:srgbClr val="EE0000"/>
                </a:solidFill>
              </a:rPr>
              <a:t>ЗАПРЕЩАЕТСЯ</a:t>
            </a:r>
            <a:r>
              <a:rPr lang="ru-RU" altLang="ru-RU" sz="2800" b="1">
                <a:solidFill>
                  <a:schemeClr val="tx2"/>
                </a:solidFill>
              </a:rPr>
              <a:t>: </a:t>
            </a:r>
          </a:p>
        </p:txBody>
      </p:sp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1905000" y="1066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1.</a:t>
            </a:r>
            <a:r>
              <a:rPr lang="ru-RU" altLang="ru-RU" sz="2800" b="1">
                <a:solidFill>
                  <a:schemeClr val="tx2"/>
                </a:solidFill>
              </a:rPr>
              <a:t> Объезжать с выездом на полосу встречного движения стоящие перед переездом транспортные 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35922030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992314" y="549275"/>
            <a:ext cx="8243887" cy="57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0000FF"/>
                </a:solidFill>
              </a:rPr>
              <a:t>2.</a:t>
            </a:r>
            <a:r>
              <a:rPr lang="ru-RU" altLang="ru-RU" sz="3000" b="1">
                <a:solidFill>
                  <a:schemeClr val="tx2"/>
                </a:solidFill>
              </a:rPr>
              <a:t> Самовольно открывать шлагбаум.</a:t>
            </a:r>
            <a:r>
              <a:rPr lang="ru-RU" altLang="ru-RU" sz="100" b="1">
                <a:solidFill>
                  <a:schemeClr val="tx2"/>
                </a:solidFill>
              </a:rPr>
              <a:t/>
            </a:r>
            <a:br>
              <a:rPr lang="ru-RU" altLang="ru-RU" sz="100" b="1">
                <a:solidFill>
                  <a:schemeClr val="tx2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3000" b="1">
                <a:solidFill>
                  <a:srgbClr val="0000FF"/>
                </a:solidFill>
              </a:rPr>
              <a:t>3.</a:t>
            </a:r>
            <a:r>
              <a:rPr lang="ru-RU" altLang="ru-RU" sz="3000" b="1">
                <a:solidFill>
                  <a:schemeClr val="tx2"/>
                </a:solidFill>
              </a:rPr>
              <a:t> Провозить через переезд в нетранспортном положении сельскохозяйственные, дорожные, строительные и другие машины и механизмы.</a:t>
            </a:r>
            <a:br>
              <a:rPr lang="ru-RU" altLang="ru-RU" sz="3000" b="1">
                <a:solidFill>
                  <a:schemeClr val="tx2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200" b="1">
                <a:solidFill>
                  <a:srgbClr val="0000FF"/>
                </a:solidFill>
              </a:rPr>
              <a:t/>
            </a:r>
            <a:br>
              <a:rPr lang="ru-RU" altLang="ru-RU" sz="200" b="1">
                <a:solidFill>
                  <a:srgbClr val="0000FF"/>
                </a:solidFill>
              </a:rPr>
            </a:br>
            <a:r>
              <a:rPr lang="ru-RU" altLang="ru-RU" sz="3000" b="1">
                <a:solidFill>
                  <a:srgbClr val="0000FF"/>
                </a:solidFill>
              </a:rPr>
              <a:t>4.</a:t>
            </a:r>
            <a:r>
              <a:rPr lang="ru-RU" altLang="ru-RU" sz="3000" b="1">
                <a:solidFill>
                  <a:schemeClr val="tx2"/>
                </a:solidFill>
              </a:rPr>
              <a:t> Без разрешения начальника дистанции пути железной дороги движение тихоходных машин, скорость которых </a:t>
            </a:r>
            <a:r>
              <a:rPr lang="ru-RU" altLang="ru-RU" sz="3000" b="1">
                <a:solidFill>
                  <a:srgbClr val="FF0000"/>
                </a:solidFill>
              </a:rPr>
              <a:t>менее 8 км/ч</a:t>
            </a:r>
            <a:r>
              <a:rPr lang="ru-RU" altLang="ru-RU" sz="3000" b="1">
                <a:solidFill>
                  <a:schemeClr val="tx2"/>
                </a:solidFill>
              </a:rPr>
              <a:t>, а также тракторных саней-волокуш.</a:t>
            </a:r>
          </a:p>
        </p:txBody>
      </p:sp>
    </p:spTree>
    <p:extLst>
      <p:ext uri="{BB962C8B-B14F-4D97-AF65-F5344CB8AC3E}">
        <p14:creationId xmlns:p14="http://schemas.microsoft.com/office/powerpoint/2010/main" val="22722261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1905000" y="7620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tx2"/>
                </a:solidFill>
              </a:rPr>
              <a:t>В случаях, когда движение через переезд </a:t>
            </a:r>
            <a:r>
              <a:rPr lang="ru-RU" altLang="ru-RU" sz="2800" b="1">
                <a:solidFill>
                  <a:srgbClr val="EE0000"/>
                </a:solidFill>
              </a:rPr>
              <a:t>ЗАПРЕЩЕНО</a:t>
            </a:r>
            <a:r>
              <a:rPr lang="ru-RU" altLang="ru-RU" sz="2800" b="1">
                <a:solidFill>
                  <a:schemeClr val="tx2"/>
                </a:solidFill>
              </a:rPr>
              <a:t>, </a:t>
            </a:r>
            <a:r>
              <a:rPr lang="ru-RU" altLang="ru-RU" sz="2800" b="1">
                <a:solidFill>
                  <a:srgbClr val="0000FF"/>
                </a:solidFill>
              </a:rPr>
              <a:t>водитель</a:t>
            </a:r>
            <a:r>
              <a:rPr lang="ru-RU" altLang="ru-RU" sz="2800" b="1">
                <a:solidFill>
                  <a:schemeClr val="tx2"/>
                </a:solidFill>
              </a:rPr>
              <a:t> </a:t>
            </a:r>
            <a:r>
              <a:rPr lang="ru-RU" altLang="ru-RU" sz="2800" b="1">
                <a:solidFill>
                  <a:srgbClr val="EE0000"/>
                </a:solidFill>
              </a:rPr>
              <a:t>должен</a:t>
            </a:r>
            <a:r>
              <a:rPr lang="ru-RU" altLang="ru-RU" sz="2800" b="1">
                <a:solidFill>
                  <a:schemeClr val="tx2"/>
                </a:solidFill>
              </a:rPr>
              <a:t> остановиться:</a:t>
            </a:r>
          </a:p>
        </p:txBody>
      </p:sp>
      <p:pic>
        <p:nvPicPr>
          <p:cNvPr id="26627" name="Picture 7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1025" y="2001839"/>
            <a:ext cx="8458200" cy="45227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Rectangle 9"/>
          <p:cNvSpPr>
            <a:spLocks noChangeArrowheads="1"/>
          </p:cNvSpPr>
          <p:nvPr/>
        </p:nvSpPr>
        <p:spPr bwMode="auto">
          <a:xfrm>
            <a:off x="4244975" y="1304925"/>
            <a:ext cx="37226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1.</a:t>
            </a:r>
            <a:r>
              <a:rPr lang="ru-RU" altLang="ru-RU" sz="2800" b="1">
                <a:solidFill>
                  <a:schemeClr val="tx2"/>
                </a:solidFill>
              </a:rPr>
              <a:t> У </a:t>
            </a:r>
            <a:r>
              <a:rPr lang="ru-RU" altLang="ru-RU" sz="2800" b="1"/>
              <a:t>стоп - линии</a:t>
            </a:r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18872244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9"/>
          <p:cNvSpPr>
            <a:spLocks noChangeArrowheads="1"/>
          </p:cNvSpPr>
          <p:nvPr/>
        </p:nvSpPr>
        <p:spPr bwMode="auto">
          <a:xfrm>
            <a:off x="4038600" y="260350"/>
            <a:ext cx="4267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</a:rPr>
              <a:t>2.</a:t>
            </a:r>
            <a:r>
              <a:rPr lang="ru-RU" altLang="ru-RU" b="1">
                <a:solidFill>
                  <a:schemeClr val="tx2"/>
                </a:solidFill>
              </a:rPr>
              <a:t> У знака </a:t>
            </a:r>
            <a:r>
              <a:rPr lang="ru-RU" altLang="ru-RU" b="1">
                <a:solidFill>
                  <a:srgbClr val="EE0000"/>
                </a:solidFill>
              </a:rPr>
              <a:t>2.5</a:t>
            </a:r>
            <a:r>
              <a:rPr lang="ru-RU" altLang="ru-RU">
                <a:solidFill>
                  <a:srgbClr val="EE0000"/>
                </a:solidFill>
              </a:rPr>
              <a:t>.</a:t>
            </a:r>
          </a:p>
        </p:txBody>
      </p:sp>
      <p:pic>
        <p:nvPicPr>
          <p:cNvPr id="27651" name="Picture 20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449388"/>
            <a:ext cx="8686800" cy="46847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6727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ChangeArrowheads="1"/>
          </p:cNvSpPr>
          <p:nvPr/>
        </p:nvSpPr>
        <p:spPr bwMode="auto">
          <a:xfrm>
            <a:off x="4572000" y="609600"/>
            <a:ext cx="3352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</a:rPr>
              <a:t>3.</a:t>
            </a:r>
            <a:r>
              <a:rPr lang="ru-RU" altLang="ru-RU" b="1">
                <a:solidFill>
                  <a:schemeClr val="tx2"/>
                </a:solidFill>
              </a:rPr>
              <a:t> У светофора.</a:t>
            </a:r>
            <a:endParaRPr lang="ru-RU" altLang="ru-RU">
              <a:solidFill>
                <a:schemeClr val="tx2"/>
              </a:solidFill>
            </a:endParaRPr>
          </a:p>
        </p:txBody>
      </p:sp>
      <p:pic>
        <p:nvPicPr>
          <p:cNvPr id="28675" name="Picture 9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5188" y="2125664"/>
            <a:ext cx="8304212" cy="4427537"/>
          </a:xfr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336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ChangeArrowheads="1"/>
          </p:cNvSpPr>
          <p:nvPr/>
        </p:nvSpPr>
        <p:spPr bwMode="auto">
          <a:xfrm>
            <a:off x="2057400" y="1066800"/>
            <a:ext cx="838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</a:rPr>
              <a:t>4.</a:t>
            </a:r>
            <a:r>
              <a:rPr lang="ru-RU" altLang="ru-RU" b="1">
                <a:solidFill>
                  <a:schemeClr val="tx2"/>
                </a:solidFill>
              </a:rPr>
              <a:t> </a:t>
            </a:r>
            <a:r>
              <a:rPr lang="ru-RU" altLang="ru-RU" b="1"/>
              <a:t>Не ближе</a:t>
            </a:r>
            <a:r>
              <a:rPr lang="ru-RU" altLang="ru-RU" b="1">
                <a:solidFill>
                  <a:srgbClr val="EE0000"/>
                </a:solidFill>
              </a:rPr>
              <a:t> 5 м</a:t>
            </a:r>
            <a:r>
              <a:rPr lang="ru-RU" altLang="ru-RU" b="1">
                <a:solidFill>
                  <a:schemeClr val="tx2"/>
                </a:solidFill>
              </a:rPr>
              <a:t> </a:t>
            </a:r>
            <a:r>
              <a:rPr lang="ru-RU" altLang="ru-RU" b="1"/>
              <a:t>от шлагбаума.</a:t>
            </a:r>
            <a:endParaRPr lang="ru-RU" altLang="ru-RU"/>
          </a:p>
        </p:txBody>
      </p:sp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3" y="2384426"/>
            <a:ext cx="8064500" cy="4037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Rectangle 9"/>
          <p:cNvSpPr>
            <a:spLocks noChangeArrowheads="1"/>
          </p:cNvSpPr>
          <p:nvPr/>
        </p:nvSpPr>
        <p:spPr bwMode="auto">
          <a:xfrm>
            <a:off x="3886200" y="3810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tx2"/>
                </a:solidFill>
              </a:rPr>
              <a:t>…. если их нет</a:t>
            </a:r>
            <a:endParaRPr lang="ru-RU" altLang="ru-RU" sz="2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698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ChangeArrowheads="1"/>
          </p:cNvSpPr>
          <p:nvPr/>
        </p:nvSpPr>
        <p:spPr bwMode="auto">
          <a:xfrm>
            <a:off x="2819400" y="457200"/>
            <a:ext cx="6629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tx2"/>
                </a:solidFill>
              </a:rPr>
              <a:t>…. а при отсутствии последнего</a:t>
            </a:r>
            <a:endParaRPr lang="ru-RU" altLang="ru-RU" sz="2800">
              <a:solidFill>
                <a:schemeClr val="tx2"/>
              </a:solidFill>
            </a:endParaRPr>
          </a:p>
        </p:txBody>
      </p:sp>
      <p:pic>
        <p:nvPicPr>
          <p:cNvPr id="30723" name="Picture 7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088" y="2097089"/>
            <a:ext cx="7848600" cy="3679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Rectangle 9"/>
          <p:cNvSpPr>
            <a:spLocks noChangeArrowheads="1"/>
          </p:cNvSpPr>
          <p:nvPr/>
        </p:nvSpPr>
        <p:spPr bwMode="auto">
          <a:xfrm>
            <a:off x="1676400" y="12954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</a:rPr>
              <a:t>5.</a:t>
            </a:r>
            <a:r>
              <a:rPr lang="ru-RU" altLang="ru-RU" b="1">
                <a:solidFill>
                  <a:schemeClr val="tx2"/>
                </a:solidFill>
              </a:rPr>
              <a:t> Не ближе </a:t>
            </a:r>
            <a:r>
              <a:rPr lang="ru-RU" altLang="ru-RU" b="1">
                <a:solidFill>
                  <a:srgbClr val="EE0000"/>
                </a:solidFill>
              </a:rPr>
              <a:t>10 м</a:t>
            </a:r>
            <a:r>
              <a:rPr lang="ru-RU" altLang="ru-RU" b="1">
                <a:solidFill>
                  <a:schemeClr val="tx2"/>
                </a:solidFill>
              </a:rPr>
              <a:t> до ближайшего рельса</a:t>
            </a:r>
            <a:r>
              <a:rPr lang="ru-RU" altLang="ru-RU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43206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1666875" y="296864"/>
            <a:ext cx="8839200" cy="608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tx2"/>
                </a:solidFill>
              </a:rPr>
              <a:t>При вынужденной остановке на переезде </a:t>
            </a:r>
            <a:r>
              <a:rPr lang="ru-RU" altLang="ru-RU" sz="4000" b="1">
                <a:solidFill>
                  <a:srgbClr val="0000FF"/>
                </a:solidFill>
              </a:rPr>
              <a:t>водитель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  <a:r>
              <a:rPr lang="ru-RU" altLang="ru-RU" sz="4000" b="1">
                <a:solidFill>
                  <a:srgbClr val="EE0000"/>
                </a:solidFill>
              </a:rPr>
              <a:t>ДОЛЖЕН</a:t>
            </a:r>
            <a:r>
              <a:rPr lang="ru-RU" altLang="ru-RU" sz="4000" b="1">
                <a:solidFill>
                  <a:schemeClr val="tx2"/>
                </a:solidFill>
              </a:rPr>
              <a:t> </a:t>
            </a:r>
            <a:r>
              <a:rPr lang="ru-RU" altLang="ru-RU" sz="4000" b="1">
                <a:solidFill>
                  <a:srgbClr val="0000FF"/>
                </a:solidFill>
              </a:rPr>
              <a:t>немедленно высадить людей</a:t>
            </a:r>
            <a:r>
              <a:rPr lang="ru-RU" altLang="ru-RU" sz="4000" b="1">
                <a:solidFill>
                  <a:schemeClr val="tx2"/>
                </a:solidFill>
              </a:rPr>
              <a:t> и принять меры для освобождения переезда.</a:t>
            </a:r>
            <a:endParaRPr lang="ru-RU" altLang="ru-RU" sz="4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834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1752600" y="1125538"/>
            <a:ext cx="8763000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1.</a:t>
            </a:r>
            <a:r>
              <a:rPr lang="ru-RU" altLang="ru-RU" sz="2800" b="1">
                <a:solidFill>
                  <a:schemeClr val="tx2"/>
                </a:solidFill>
              </a:rPr>
              <a:t> При имеющейся возможности послать двух человек вдоль путей в обе стороны от переезда на </a:t>
            </a:r>
            <a:r>
              <a:rPr lang="ru-RU" altLang="ru-RU" sz="2800" b="1">
                <a:solidFill>
                  <a:srgbClr val="EE0000"/>
                </a:solidFill>
              </a:rPr>
              <a:t>1000 м</a:t>
            </a:r>
            <a:r>
              <a:rPr lang="ru-RU" altLang="ru-RU" sz="2800" b="1">
                <a:solidFill>
                  <a:schemeClr val="tx2"/>
                </a:solidFill>
              </a:rPr>
              <a:t> (если одного, то в сторону худшей видимости пути), объяснив им правила подачи </a:t>
            </a:r>
            <a:r>
              <a:rPr lang="ru-RU" altLang="ru-RU" sz="2800" b="1">
                <a:solidFill>
                  <a:srgbClr val="FF0000"/>
                </a:solidFill>
              </a:rPr>
              <a:t>сигнала </a:t>
            </a:r>
            <a:r>
              <a:rPr lang="ru-RU" altLang="ru-RU" sz="2800" b="1">
                <a:solidFill>
                  <a:srgbClr val="0000FF"/>
                </a:solidFill>
              </a:rPr>
              <a:t>ОСТАНОВКИ </a:t>
            </a:r>
            <a:r>
              <a:rPr lang="ru-RU" altLang="ru-RU" sz="2800" b="1">
                <a:solidFill>
                  <a:schemeClr val="tx2"/>
                </a:solidFill>
              </a:rPr>
              <a:t>машинисту приближающегося поезда.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1703388" y="347663"/>
            <a:ext cx="853281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chemeClr val="tx2"/>
                </a:solidFill>
              </a:rPr>
              <a:t>Одновременно </a:t>
            </a:r>
            <a:r>
              <a:rPr lang="ru-RU" altLang="ru-RU" sz="3600" b="1">
                <a:solidFill>
                  <a:srgbClr val="0000FF"/>
                </a:solidFill>
              </a:rPr>
              <a:t>водитель</a:t>
            </a:r>
            <a:r>
              <a:rPr lang="ru-RU" altLang="ru-RU" sz="3600" b="1">
                <a:solidFill>
                  <a:schemeClr val="tx2"/>
                </a:solidFill>
              </a:rPr>
              <a:t> </a:t>
            </a:r>
            <a:r>
              <a:rPr lang="ru-RU" altLang="ru-RU" sz="3600" b="1">
                <a:solidFill>
                  <a:srgbClr val="EE0000"/>
                </a:solidFill>
              </a:rPr>
              <a:t>ДОЛЖЕН: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1882776" y="4257676"/>
            <a:ext cx="85566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</a:rPr>
              <a:t>Сигналом </a:t>
            </a:r>
            <a:r>
              <a:rPr lang="ru-RU" altLang="ru-RU" sz="2800" b="1">
                <a:solidFill>
                  <a:srgbClr val="0000FF"/>
                </a:solidFill>
              </a:rPr>
              <a:t>ОСТАНОВКИ </a:t>
            </a:r>
            <a:r>
              <a:rPr lang="ru-RU" altLang="ru-RU" sz="2800" b="1">
                <a:solidFill>
                  <a:srgbClr val="FF0000"/>
                </a:solidFill>
              </a:rPr>
              <a:t>служит</a:t>
            </a:r>
            <a:r>
              <a:rPr lang="ru-RU" altLang="ru-RU" sz="2800" b="1">
                <a:solidFill>
                  <a:schemeClr val="tx2"/>
                </a:solidFill>
              </a:rPr>
              <a:t> круговое движение руки (днем с лоскутом яркой материи или каким-либо хорошо видимым предметом, ночью — с факелом или фонарем).</a:t>
            </a:r>
          </a:p>
        </p:txBody>
      </p:sp>
    </p:spTree>
    <p:extLst>
      <p:ext uri="{BB962C8B-B14F-4D97-AF65-F5344CB8AC3E}">
        <p14:creationId xmlns:p14="http://schemas.microsoft.com/office/powerpoint/2010/main" val="4572132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1774825" y="1016001"/>
            <a:ext cx="84963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2.</a:t>
            </a:r>
            <a:r>
              <a:rPr lang="ru-RU" altLang="ru-RU" sz="2800" b="1">
                <a:solidFill>
                  <a:schemeClr val="tx2"/>
                </a:solidFill>
              </a:rPr>
              <a:t> Оставаться возле транспортного средства и подавать </a:t>
            </a:r>
            <a:r>
              <a:rPr lang="ru-RU" altLang="ru-RU" sz="2800" b="1">
                <a:solidFill>
                  <a:srgbClr val="FF0000"/>
                </a:solidFill>
              </a:rPr>
              <a:t>сигналы</a:t>
            </a:r>
            <a:r>
              <a:rPr lang="ru-RU" altLang="ru-RU" sz="2800" b="1">
                <a:solidFill>
                  <a:srgbClr val="0000FF"/>
                </a:solidFill>
              </a:rPr>
              <a:t> ОБЩЕЙ ТРЕВОГИ</a:t>
            </a:r>
            <a:r>
              <a:rPr lang="ru-RU" altLang="ru-RU" sz="2800" b="1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1524000" y="269875"/>
            <a:ext cx="89281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tx2"/>
                </a:solidFill>
              </a:rPr>
              <a:t>Одновременно </a:t>
            </a:r>
            <a:r>
              <a:rPr lang="ru-RU" altLang="ru-RU" b="1">
                <a:solidFill>
                  <a:srgbClr val="0000FF"/>
                </a:solidFill>
              </a:rPr>
              <a:t>водитель</a:t>
            </a:r>
            <a:r>
              <a:rPr lang="ru-RU" altLang="ru-RU" b="1">
                <a:solidFill>
                  <a:schemeClr val="tx2"/>
                </a:solidFill>
              </a:rPr>
              <a:t> </a:t>
            </a:r>
            <a:r>
              <a:rPr lang="ru-RU" altLang="ru-RU" b="1">
                <a:solidFill>
                  <a:srgbClr val="EE0000"/>
                </a:solidFill>
              </a:rPr>
              <a:t>ДОЛЖЕН:</a:t>
            </a: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1847850" y="2744788"/>
            <a:ext cx="8610600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</a:rPr>
              <a:t>Сигналом </a:t>
            </a:r>
            <a:r>
              <a:rPr lang="ru-RU" altLang="ru-RU" b="1">
                <a:solidFill>
                  <a:srgbClr val="0000FF"/>
                </a:solidFill>
              </a:rPr>
              <a:t>ОБЩЕЙ ТРЕВОГИ</a:t>
            </a:r>
            <a:r>
              <a:rPr lang="ru-RU" altLang="ru-RU" b="1">
                <a:solidFill>
                  <a:srgbClr val="FF0000"/>
                </a:solidFill>
              </a:rPr>
              <a:t> служат</a:t>
            </a:r>
            <a:r>
              <a:rPr lang="ru-RU" altLang="ru-RU" b="1">
                <a:solidFill>
                  <a:schemeClr val="tx2"/>
                </a:solidFill>
              </a:rPr>
              <a:t> серии из одного длинного и трех коротких звуковых сигналов.</a:t>
            </a:r>
          </a:p>
        </p:txBody>
      </p:sp>
      <p:sp>
        <p:nvSpPr>
          <p:cNvPr id="33797" name="Rectangle 7"/>
          <p:cNvSpPr>
            <a:spLocks noChangeArrowheads="1"/>
          </p:cNvSpPr>
          <p:nvPr/>
        </p:nvSpPr>
        <p:spPr bwMode="auto">
          <a:xfrm>
            <a:off x="1752600" y="4941888"/>
            <a:ext cx="87630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3.</a:t>
            </a:r>
            <a:r>
              <a:rPr lang="ru-RU" altLang="ru-RU" sz="2800" b="1">
                <a:solidFill>
                  <a:schemeClr val="tx2"/>
                </a:solidFill>
              </a:rPr>
              <a:t> При появлении поезда бежать ему навстречу, подавая </a:t>
            </a:r>
            <a:r>
              <a:rPr lang="ru-RU" altLang="ru-RU" sz="2800" b="1">
                <a:solidFill>
                  <a:srgbClr val="FF0000"/>
                </a:solidFill>
              </a:rPr>
              <a:t>сигнал </a:t>
            </a:r>
            <a:r>
              <a:rPr lang="ru-RU" altLang="ru-RU" sz="2800" b="1">
                <a:solidFill>
                  <a:srgbClr val="0000FF"/>
                </a:solidFill>
              </a:rPr>
              <a:t>ОСТАНОВКИ.</a:t>
            </a:r>
          </a:p>
        </p:txBody>
      </p:sp>
    </p:spTree>
    <p:extLst>
      <p:ext uri="{BB962C8B-B14F-4D97-AF65-F5344CB8AC3E}">
        <p14:creationId xmlns:p14="http://schemas.microsoft.com/office/powerpoint/2010/main" val="30285959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ChangeArrowheads="1"/>
          </p:cNvSpPr>
          <p:nvPr/>
        </p:nvSpPr>
        <p:spPr bwMode="auto">
          <a:xfrm>
            <a:off x="1752600" y="3429000"/>
            <a:ext cx="8763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tx2"/>
                </a:solidFill>
              </a:rPr>
              <a:t>Водители транспортных средств </a:t>
            </a:r>
            <a:r>
              <a:rPr lang="ru-RU" altLang="ru-RU" b="1">
                <a:solidFill>
                  <a:srgbClr val="0000FF"/>
                </a:solidFill>
              </a:rPr>
              <a:t>МОГУТ ПЕРЕСЕКАТЬ</a:t>
            </a:r>
            <a:r>
              <a:rPr lang="ru-RU" altLang="ru-RU" b="1">
                <a:solidFill>
                  <a:schemeClr val="tx2"/>
                </a:solidFill>
              </a:rPr>
              <a:t> </a:t>
            </a:r>
            <a:r>
              <a:rPr lang="ru-RU" altLang="ru-RU" b="1">
                <a:solidFill>
                  <a:srgbClr val="EE0000"/>
                </a:solidFill>
              </a:rPr>
              <a:t>ЖЕЛЕЗНОДОРОЖНЫЕ ПУТИ</a:t>
            </a:r>
            <a:r>
              <a:rPr lang="ru-RU" altLang="ru-RU" b="1">
                <a:solidFill>
                  <a:schemeClr val="tx2"/>
                </a:solidFill>
              </a:rPr>
              <a:t> </a:t>
            </a:r>
            <a:r>
              <a:rPr lang="ru-RU" altLang="ru-RU" b="1">
                <a:solidFill>
                  <a:srgbClr val="0000FF"/>
                </a:solidFill>
              </a:rPr>
              <a:t>ТОЛЬКО ПО </a:t>
            </a:r>
            <a:r>
              <a:rPr lang="ru-RU" altLang="ru-RU" b="1">
                <a:solidFill>
                  <a:srgbClr val="EE0000"/>
                </a:solidFill>
              </a:rPr>
              <a:t>ЖЕЛЕЗНОДОРОЖНЫМ ПЕРЕЕЗДАМ</a:t>
            </a:r>
            <a:r>
              <a:rPr lang="ru-RU" altLang="ru-RU" b="1">
                <a:solidFill>
                  <a:schemeClr val="tx2"/>
                </a:solidFill>
              </a:rPr>
              <a:t>, уступая дорогу поезду (локомотиву, дрезине).</a:t>
            </a:r>
            <a:r>
              <a:rPr lang="ru-RU" altLang="ru-RU" sz="28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6387" name="Rectangle 12"/>
          <p:cNvSpPr>
            <a:spLocks noChangeArrowheads="1"/>
          </p:cNvSpPr>
          <p:nvPr/>
        </p:nvSpPr>
        <p:spPr bwMode="auto">
          <a:xfrm>
            <a:off x="1828800" y="533400"/>
            <a:ext cx="8686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2889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b="1">
                <a:solidFill>
                  <a:srgbClr val="FF3300"/>
                </a:solidFill>
              </a:rPr>
              <a:t>«ЖЕЛЕЗНОДОРОЖНЫЙ ПЕРЕЕЗД»</a:t>
            </a:r>
            <a:r>
              <a:rPr lang="ru-RU" altLang="ru-RU" b="1"/>
              <a:t> — пересечение дороги с железнодорожными путями на одном уровне.</a:t>
            </a:r>
          </a:p>
        </p:txBody>
      </p:sp>
    </p:spTree>
    <p:extLst>
      <p:ext uri="{BB962C8B-B14F-4D97-AF65-F5344CB8AC3E}">
        <p14:creationId xmlns:p14="http://schemas.microsoft.com/office/powerpoint/2010/main" val="42786165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219201"/>
            <a:ext cx="8763000" cy="47466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7431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Щербаков Владимир Алексеевич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69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752600" y="228600"/>
            <a:ext cx="8763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chemeClr val="tx2"/>
                </a:solidFill>
              </a:rPr>
              <a:t>Следует помнить, что </a:t>
            </a:r>
            <a:r>
              <a:rPr lang="ru-RU" altLang="ru-RU" sz="4800" b="1">
                <a:solidFill>
                  <a:srgbClr val="0000FF"/>
                </a:solidFill>
              </a:rPr>
              <a:t>остановочный путь поезда, движущегося со скоростью</a:t>
            </a:r>
            <a:r>
              <a:rPr lang="ru-RU" altLang="ru-RU" sz="4800" b="1">
                <a:solidFill>
                  <a:schemeClr val="tx2"/>
                </a:solidFill>
              </a:rPr>
              <a:t> </a:t>
            </a:r>
            <a:r>
              <a:rPr lang="ru-RU" altLang="ru-RU" sz="4800" b="1">
                <a:solidFill>
                  <a:srgbClr val="EE0000"/>
                </a:solidFill>
              </a:rPr>
              <a:t>80 -</a:t>
            </a:r>
            <a:r>
              <a:rPr lang="ru-RU" altLang="ru-RU" sz="4800" b="1">
                <a:solidFill>
                  <a:schemeClr val="tx2"/>
                </a:solidFill>
              </a:rPr>
              <a:t> </a:t>
            </a:r>
            <a:r>
              <a:rPr lang="ru-RU" altLang="ru-RU" sz="4800" b="1">
                <a:solidFill>
                  <a:srgbClr val="EE0000"/>
                </a:solidFill>
              </a:rPr>
              <a:t>100 км/ч</a:t>
            </a:r>
            <a:r>
              <a:rPr lang="ru-RU" altLang="ru-RU" sz="4800" b="1">
                <a:solidFill>
                  <a:schemeClr val="tx2"/>
                </a:solidFill>
              </a:rPr>
              <a:t>, </a:t>
            </a:r>
            <a:r>
              <a:rPr lang="ru-RU" altLang="ru-RU" sz="4800" b="1">
                <a:solidFill>
                  <a:srgbClr val="0000FF"/>
                </a:solidFill>
              </a:rPr>
              <a:t>составляет </a:t>
            </a:r>
            <a:r>
              <a:rPr lang="ru-RU" altLang="ru-RU" sz="4800" b="1">
                <a:solidFill>
                  <a:schemeClr val="tx2"/>
                </a:solidFill>
              </a:rPr>
              <a:t>(в зависимости от массы поезда) </a:t>
            </a:r>
            <a:r>
              <a:rPr lang="ru-RU" altLang="ru-RU" sz="4800" b="1">
                <a:solidFill>
                  <a:srgbClr val="EE0000"/>
                </a:solidFill>
              </a:rPr>
              <a:t>800 — 1000 м.</a:t>
            </a:r>
            <a:endParaRPr lang="ru-RU" altLang="ru-RU" sz="48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19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1706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/>
              <a:t>При подъезде к железнодорожному переезду </a:t>
            </a:r>
            <a:r>
              <a:rPr lang="ru-RU" altLang="ru-RU" sz="3200" b="1">
                <a:solidFill>
                  <a:srgbClr val="0000FF"/>
                </a:solidFill>
              </a:rPr>
              <a:t>водитель</a:t>
            </a:r>
            <a:r>
              <a:rPr lang="ru-RU" altLang="ru-RU" sz="3200" b="1"/>
              <a:t> </a:t>
            </a:r>
            <a:r>
              <a:rPr lang="ru-RU" altLang="ru-RU" sz="3200" b="1">
                <a:solidFill>
                  <a:srgbClr val="EE0000"/>
                </a:solidFill>
              </a:rPr>
              <a:t>ОБЯЗАН</a:t>
            </a:r>
            <a:r>
              <a:rPr lang="ru-RU" altLang="ru-RU" sz="3200" b="1"/>
              <a:t> руководствоваться требованиями:</a:t>
            </a:r>
            <a:br>
              <a:rPr lang="ru-RU" altLang="ru-RU" sz="3200" b="1"/>
            </a:br>
            <a:endParaRPr lang="ru-RU" altLang="ru-RU" sz="3200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905000" y="1905000"/>
            <a:ext cx="8534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EE0000"/>
                </a:solidFill>
              </a:rPr>
              <a:t>1.</a:t>
            </a:r>
            <a:r>
              <a:rPr lang="ru-RU" altLang="ru-RU" b="1">
                <a:solidFill>
                  <a:schemeClr val="tx2"/>
                </a:solidFill>
              </a:rPr>
              <a:t> Дорожных знаков.</a:t>
            </a:r>
            <a:br>
              <a:rPr lang="ru-RU" altLang="ru-RU" b="1">
                <a:solidFill>
                  <a:schemeClr val="tx2"/>
                </a:solidFill>
              </a:rPr>
            </a:br>
            <a:r>
              <a:rPr lang="ru-RU" altLang="ru-RU" b="1">
                <a:solidFill>
                  <a:srgbClr val="EE0000"/>
                </a:solidFill>
              </a:rPr>
              <a:t>2.</a:t>
            </a:r>
            <a:r>
              <a:rPr lang="ru-RU" altLang="ru-RU" b="1">
                <a:solidFill>
                  <a:schemeClr val="tx2"/>
                </a:solidFill>
              </a:rPr>
              <a:t> Светофоров.</a:t>
            </a:r>
            <a:br>
              <a:rPr lang="ru-RU" altLang="ru-RU" b="1">
                <a:solidFill>
                  <a:schemeClr val="tx2"/>
                </a:solidFill>
              </a:rPr>
            </a:br>
            <a:r>
              <a:rPr lang="ru-RU" altLang="ru-RU" b="1">
                <a:solidFill>
                  <a:srgbClr val="EE0000"/>
                </a:solidFill>
              </a:rPr>
              <a:t>3.</a:t>
            </a:r>
            <a:r>
              <a:rPr lang="ru-RU" altLang="ru-RU" b="1">
                <a:solidFill>
                  <a:schemeClr val="tx2"/>
                </a:solidFill>
              </a:rPr>
              <a:t> Разметки.</a:t>
            </a:r>
            <a:br>
              <a:rPr lang="ru-RU" altLang="ru-RU" b="1">
                <a:solidFill>
                  <a:schemeClr val="tx2"/>
                </a:solidFill>
              </a:rPr>
            </a:br>
            <a:r>
              <a:rPr lang="ru-RU" altLang="ru-RU" b="1">
                <a:solidFill>
                  <a:srgbClr val="EE0000"/>
                </a:solidFill>
              </a:rPr>
              <a:t>4.</a:t>
            </a:r>
            <a:r>
              <a:rPr lang="ru-RU" altLang="ru-RU" b="1">
                <a:solidFill>
                  <a:schemeClr val="tx2"/>
                </a:solidFill>
              </a:rPr>
              <a:t> Положением шлагбаума.</a:t>
            </a:r>
            <a:br>
              <a:rPr lang="ru-RU" altLang="ru-RU" b="1">
                <a:solidFill>
                  <a:schemeClr val="tx2"/>
                </a:solidFill>
              </a:rPr>
            </a:br>
            <a:r>
              <a:rPr lang="ru-RU" altLang="ru-RU" b="1">
                <a:solidFill>
                  <a:srgbClr val="EE0000"/>
                </a:solidFill>
              </a:rPr>
              <a:t>5.</a:t>
            </a:r>
            <a:r>
              <a:rPr lang="ru-RU" altLang="ru-RU" b="1">
                <a:solidFill>
                  <a:schemeClr val="tx2"/>
                </a:solidFill>
              </a:rPr>
              <a:t> Указаниями дежурного по переезду.</a:t>
            </a:r>
            <a:br>
              <a:rPr lang="ru-RU" altLang="ru-RU" b="1">
                <a:solidFill>
                  <a:schemeClr val="tx2"/>
                </a:solidFill>
              </a:rPr>
            </a:br>
            <a:r>
              <a:rPr lang="ru-RU" altLang="ru-RU" b="1">
                <a:solidFill>
                  <a:srgbClr val="EE0000"/>
                </a:solidFill>
              </a:rPr>
              <a:t>6.</a:t>
            </a:r>
            <a:r>
              <a:rPr lang="ru-RU" altLang="ru-RU" b="1">
                <a:solidFill>
                  <a:schemeClr val="tx2"/>
                </a:solidFill>
              </a:rPr>
              <a:t> Убедиться в отсутствии    приближающегося поезда (локомотива, дрезины).</a:t>
            </a:r>
            <a:endParaRPr lang="ru-RU" altLang="ru-RU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3523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98438"/>
            <a:ext cx="8229600" cy="639762"/>
          </a:xfrm>
        </p:spPr>
        <p:txBody>
          <a:bodyPr/>
          <a:lstStyle/>
          <a:p>
            <a:pPr eaLnBrk="1" hangingPunct="1"/>
            <a:r>
              <a:rPr lang="ru-RU" altLang="ru-RU" sz="2800" b="1">
                <a:solidFill>
                  <a:srgbClr val="EE0000"/>
                </a:solidFill>
              </a:rPr>
              <a:t>ЗАПРЕЩАЕТСЯ</a:t>
            </a:r>
            <a:r>
              <a:rPr lang="ru-RU" altLang="ru-RU" sz="2800" b="1"/>
              <a:t> </a:t>
            </a:r>
            <a:r>
              <a:rPr lang="ru-RU" altLang="ru-RU" sz="2800" b="1">
                <a:solidFill>
                  <a:srgbClr val="0000FF"/>
                </a:solidFill>
              </a:rPr>
              <a:t>выезжать на переезд: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1836738"/>
            <a:ext cx="8305800" cy="47164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1828800" y="609600"/>
            <a:ext cx="8382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EE0000"/>
                </a:solidFill>
              </a:rPr>
              <a:t>1.</a:t>
            </a:r>
            <a:r>
              <a:rPr lang="ru-RU" altLang="ru-RU" sz="2400" b="1">
                <a:solidFill>
                  <a:schemeClr val="tx2"/>
                </a:solidFill>
              </a:rPr>
              <a:t> При закрытом или начинающем закрываться шлагбауме (независимо от сигнала светофора).</a:t>
            </a:r>
          </a:p>
        </p:txBody>
      </p:sp>
    </p:spTree>
    <p:extLst>
      <p:ext uri="{BB962C8B-B14F-4D97-AF65-F5344CB8AC3E}">
        <p14:creationId xmlns:p14="http://schemas.microsoft.com/office/powerpoint/2010/main" val="21556403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8800" y="2057400"/>
            <a:ext cx="8458200" cy="4286250"/>
          </a:xfr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1828800" y="609600"/>
            <a:ext cx="8382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EE0000"/>
                </a:solidFill>
              </a:rPr>
              <a:t>2.</a:t>
            </a:r>
            <a:r>
              <a:rPr lang="ru-RU" altLang="ru-RU" sz="2400" b="1">
                <a:solidFill>
                  <a:schemeClr val="tx2"/>
                </a:solidFill>
              </a:rPr>
              <a:t> При запрещающем сигнале светофора (независимо от положения и наличия шлагбаума).</a:t>
            </a:r>
          </a:p>
        </p:txBody>
      </p:sp>
    </p:spTree>
    <p:extLst>
      <p:ext uri="{BB962C8B-B14F-4D97-AF65-F5344CB8AC3E}">
        <p14:creationId xmlns:p14="http://schemas.microsoft.com/office/powerpoint/2010/main" val="20528267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8800" y="1952625"/>
            <a:ext cx="8534400" cy="4699000"/>
          </a:xfr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1828800" y="152400"/>
            <a:ext cx="8534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EE0000"/>
                </a:solidFill>
              </a:rPr>
              <a:t>3.</a:t>
            </a:r>
            <a:r>
              <a:rPr lang="ru-RU" altLang="ru-RU" sz="2400" b="1">
                <a:solidFill>
                  <a:schemeClr val="tx2"/>
                </a:solidFill>
              </a:rPr>
              <a:t> При запрещающем сигнале дежурного по переезду (дежурный обращен к водителю грудью или спиной с поднятым над головой жезлом, красным фонарем или флажком, либо с вытянутыми в сторону руками).</a:t>
            </a:r>
          </a:p>
        </p:txBody>
      </p:sp>
    </p:spTree>
    <p:extLst>
      <p:ext uri="{BB962C8B-B14F-4D97-AF65-F5344CB8AC3E}">
        <p14:creationId xmlns:p14="http://schemas.microsoft.com/office/powerpoint/2010/main" val="39072687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1828801"/>
            <a:ext cx="8382000" cy="4848225"/>
          </a:xfr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1905000" y="457200"/>
            <a:ext cx="8382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EE0000"/>
                </a:solidFill>
              </a:rPr>
              <a:t>4.</a:t>
            </a:r>
            <a:r>
              <a:rPr lang="ru-RU" altLang="ru-RU" sz="2400" b="1">
                <a:solidFill>
                  <a:schemeClr val="tx2"/>
                </a:solidFill>
              </a:rPr>
              <a:t> </a:t>
            </a:r>
            <a:r>
              <a:rPr lang="ru-RU" altLang="ru-RU" sz="2400" b="1">
                <a:solidFill>
                  <a:srgbClr val="0000FF"/>
                </a:solidFill>
              </a:rPr>
              <a:t>Если</a:t>
            </a:r>
            <a:r>
              <a:rPr lang="ru-RU" altLang="ru-RU" sz="2400" b="1">
                <a:solidFill>
                  <a:schemeClr val="tx2"/>
                </a:solidFill>
              </a:rPr>
              <a:t> за переездом </a:t>
            </a:r>
            <a:r>
              <a:rPr lang="ru-RU" altLang="ru-RU" sz="2400" b="1">
                <a:solidFill>
                  <a:srgbClr val="0000FF"/>
                </a:solidFill>
              </a:rPr>
              <a:t>образовался</a:t>
            </a:r>
            <a:r>
              <a:rPr lang="ru-RU" altLang="ru-RU" sz="2400" b="1">
                <a:solidFill>
                  <a:schemeClr val="tx2"/>
                </a:solidFill>
              </a:rPr>
              <a:t> </a:t>
            </a:r>
            <a:r>
              <a:rPr lang="ru-RU" altLang="ru-RU" sz="2400" b="1">
                <a:solidFill>
                  <a:srgbClr val="EE0000"/>
                </a:solidFill>
              </a:rPr>
              <a:t>ЗАТОР</a:t>
            </a:r>
            <a:r>
              <a:rPr lang="ru-RU" altLang="ru-RU" sz="2400" b="1">
                <a:solidFill>
                  <a:schemeClr val="tx2"/>
                </a:solidFill>
              </a:rPr>
              <a:t>, который вынудит водителя остановиться </a:t>
            </a:r>
            <a:r>
              <a:rPr lang="ru-RU" altLang="ru-RU" sz="2400" b="1">
                <a:solidFill>
                  <a:srgbClr val="0000FF"/>
                </a:solidFill>
              </a:rPr>
              <a:t>на переезде</a:t>
            </a:r>
            <a:r>
              <a:rPr lang="ru-RU" altLang="ru-RU" sz="2400" b="1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76735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b="1">
                <a:solidFill>
                  <a:srgbClr val="EE0000"/>
                </a:solidFill>
              </a:rPr>
              <a:t>5.</a:t>
            </a:r>
            <a:r>
              <a:rPr lang="ru-RU" altLang="ru-RU" sz="2400" b="1"/>
              <a:t> Если к переезду в пределах видимости </a:t>
            </a:r>
            <a:r>
              <a:rPr lang="ru-RU" altLang="ru-RU" sz="2400" b="1">
                <a:solidFill>
                  <a:srgbClr val="0000FF"/>
                </a:solidFill>
              </a:rPr>
              <a:t>приближается</a:t>
            </a:r>
            <a:r>
              <a:rPr lang="ru-RU" altLang="ru-RU" sz="2400" b="1"/>
              <a:t> поезд (локомотив, дрезина).</a:t>
            </a:r>
            <a:endParaRPr lang="ru-RU" altLang="ru-RU" sz="240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2057401"/>
            <a:ext cx="8382000" cy="43989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556" name="Group 11"/>
          <p:cNvGrpSpPr>
            <a:grpSpLocks/>
          </p:cNvGrpSpPr>
          <p:nvPr/>
        </p:nvGrpSpPr>
        <p:grpSpPr bwMode="auto">
          <a:xfrm>
            <a:off x="2286000" y="5257800"/>
            <a:ext cx="6172200" cy="609600"/>
            <a:chOff x="-480" y="3002"/>
            <a:chExt cx="3354" cy="262"/>
          </a:xfrm>
        </p:grpSpPr>
        <p:pic>
          <p:nvPicPr>
            <p:cNvPr id="23564" name="Picture 5"/>
            <p:cNvPicPr>
              <a:picLocks noChangeAspect="1" noChangeArrowheads="1"/>
            </p:cNvPicPr>
            <p:nvPr/>
          </p:nvPicPr>
          <p:blipFill>
            <a:blip r:embed="rId3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02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5" name="Picture 7"/>
            <p:cNvPicPr>
              <a:picLocks noChangeAspect="1" noChangeArrowheads="1"/>
            </p:cNvPicPr>
            <p:nvPr/>
          </p:nvPicPr>
          <p:blipFill>
            <a:blip r:embed="rId3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98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Picture 8"/>
            <p:cNvPicPr>
              <a:picLocks noChangeAspect="1" noChangeArrowheads="1"/>
            </p:cNvPicPr>
            <p:nvPr/>
          </p:nvPicPr>
          <p:blipFill>
            <a:blip r:embed="rId3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194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7" name="Picture 9"/>
            <p:cNvPicPr>
              <a:picLocks noChangeAspect="1" noChangeArrowheads="1"/>
            </p:cNvPicPr>
            <p:nvPr/>
          </p:nvPicPr>
          <p:blipFill>
            <a:blip r:embed="rId3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50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8" name="Picture 10"/>
            <p:cNvPicPr>
              <a:picLocks noChangeAspect="1" noChangeArrowheads="1"/>
            </p:cNvPicPr>
            <p:nvPr/>
          </p:nvPicPr>
          <p:blipFill>
            <a:blip r:embed="rId3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146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7" name="Group 12"/>
          <p:cNvGrpSpPr>
            <a:grpSpLocks/>
          </p:cNvGrpSpPr>
          <p:nvPr/>
        </p:nvGrpSpPr>
        <p:grpSpPr bwMode="auto">
          <a:xfrm>
            <a:off x="8229600" y="5791200"/>
            <a:ext cx="1981200" cy="609600"/>
            <a:chOff x="-480" y="3002"/>
            <a:chExt cx="3354" cy="262"/>
          </a:xfrm>
        </p:grpSpPr>
        <p:pic>
          <p:nvPicPr>
            <p:cNvPr id="23559" name="Picture 13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02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0" name="Picture 14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98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1" name="Picture 15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194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2" name="Picture 16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050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3" name="Picture 17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0" y="3146"/>
              <a:ext cx="3354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558" name="Picture 18"/>
          <p:cNvPicPr>
            <a:picLocks noChangeAspect="1" noChangeArrowheads="1"/>
          </p:cNvPicPr>
          <p:nvPr/>
        </p:nvPicPr>
        <p:blipFill>
          <a:blip r:embed="rId5" cstate="email">
            <a:lum bright="-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953001"/>
            <a:ext cx="16700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8408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398</Words>
  <Application>Microsoft Office PowerPoint</Application>
  <PresentationFormat>Широкоэкранный</PresentationFormat>
  <Paragraphs>33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ТЕМА № 15:   «ДВИЖЕНИЕ ЧЕРЕЗ ЖЕЛЕЗНОДОРОЖНЫЕ ПУТИ» </vt:lpstr>
      <vt:lpstr>Презентация PowerPoint</vt:lpstr>
      <vt:lpstr>Презентация PowerPoint</vt:lpstr>
      <vt:lpstr>При подъезде к железнодорожному переезду водитель ОБЯЗАН руководствоваться требованиями: </vt:lpstr>
      <vt:lpstr>ЗАПРЕЩАЕТСЯ выезжать на переезд:</vt:lpstr>
      <vt:lpstr>Презентация PowerPoint</vt:lpstr>
      <vt:lpstr>Презентация PowerPoint</vt:lpstr>
      <vt:lpstr>Презентация PowerPoint</vt:lpstr>
      <vt:lpstr>5. Если к переезду в пределах видимости приближается поезд (локомотив, дрезина).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№ 15:   «ДВИЖЕНИЕ ЧЕРЕЗ ЖЕЛЕЗНОДОРОЖНЫЕ ПУТИ»</dc:title>
  <dc:creator>Владимир</dc:creator>
  <cp:lastModifiedBy>Владимир</cp:lastModifiedBy>
  <cp:revision>2</cp:revision>
  <dcterms:created xsi:type="dcterms:W3CDTF">2022-11-19T12:45:31Z</dcterms:created>
  <dcterms:modified xsi:type="dcterms:W3CDTF">2022-11-19T19:49:10Z</dcterms:modified>
</cp:coreProperties>
</file>