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0" r:id="rId3"/>
    <p:sldId id="281" r:id="rId4"/>
    <p:sldId id="283" r:id="rId5"/>
    <p:sldId id="370" r:id="rId6"/>
    <p:sldId id="377" r:id="rId7"/>
    <p:sldId id="378" r:id="rId8"/>
    <p:sldId id="357" r:id="rId9"/>
    <p:sldId id="379" r:id="rId10"/>
    <p:sldId id="380" r:id="rId11"/>
    <p:sldId id="381" r:id="rId12"/>
    <p:sldId id="351" r:id="rId13"/>
    <p:sldId id="382" r:id="rId14"/>
    <p:sldId id="383" r:id="rId15"/>
    <p:sldId id="384" r:id="rId16"/>
    <p:sldId id="385" r:id="rId17"/>
    <p:sldId id="386" r:id="rId18"/>
    <p:sldId id="387" r:id="rId19"/>
    <p:sldId id="388" r:id="rId20"/>
    <p:sldId id="389" r:id="rId21"/>
    <p:sldId id="390" r:id="rId22"/>
    <p:sldId id="391" r:id="rId23"/>
    <p:sldId id="392" r:id="rId24"/>
    <p:sldId id="393" r:id="rId25"/>
    <p:sldId id="279" r:id="rId26"/>
    <p:sldId id="26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1FB"/>
    <a:srgbClr val="9900CC"/>
    <a:srgbClr val="FFFF00"/>
    <a:srgbClr val="E1A9F5"/>
    <a:srgbClr val="FF33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8" autoAdjust="0"/>
    <p:restoredTop sz="94660"/>
  </p:normalViewPr>
  <p:slideViewPr>
    <p:cSldViewPr>
      <p:cViewPr varScale="1">
        <p:scale>
          <a:sx n="69" d="100"/>
          <a:sy n="69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24.wmf"/><Relationship Id="rId5" Type="http://schemas.openxmlformats.org/officeDocument/2006/relationships/image" Target="../media/image41.wmf"/><Relationship Id="rId4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4" Type="http://schemas.openxmlformats.org/officeDocument/2006/relationships/image" Target="../media/image72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4" Type="http://schemas.openxmlformats.org/officeDocument/2006/relationships/image" Target="../media/image7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4" Type="http://schemas.openxmlformats.org/officeDocument/2006/relationships/image" Target="../media/image8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4" Type="http://schemas.openxmlformats.org/officeDocument/2006/relationships/image" Target="../media/image8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FAAD5-B424-432A-B7DF-E47E7D8C6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32833-2447-4C27-A8FF-22B1DC5D2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5E0D0-43FC-4F52-9988-B6327892C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FD226-0803-4FE0-A6D6-23B355989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4557E-B959-4E0E-8256-95991F15E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ACD9D-77AA-4E05-B45B-981319EB0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01974-5A25-4EC5-BA5B-78D1037A3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98FDF-929A-4975-A228-45BB211ED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9EADA-1BC8-499C-9C51-C093646E2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84EA8-C55D-4639-A245-ED758C806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42572-5C0B-4901-8899-4BAB247B0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1C3FD-5868-46AD-984F-1730A5805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718F2-E7D7-4FAA-8399-8BB55CA80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BBE437F-0C9D-408D-AB58-E395DF793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1.gif"/><Relationship Id="rId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1.gif"/><Relationship Id="rId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" Target="slide15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1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slide" Target="slide15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3.bin"/><Relationship Id="rId5" Type="http://schemas.openxmlformats.org/officeDocument/2006/relationships/slide" Target="slide26.xml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slide" Target="slide15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1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slide" Target="slide15.xml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10" Type="http://schemas.openxmlformats.org/officeDocument/2006/relationships/oleObject" Target="../embeddings/oleObject36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slide" Target="slide15.xml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10" Type="http://schemas.openxmlformats.org/officeDocument/2006/relationships/oleObject" Target="../embeddings/oleObject41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slide" Target="slide15.xml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3.bin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2.bin"/><Relationship Id="rId10" Type="http://schemas.openxmlformats.org/officeDocument/2006/relationships/oleObject" Target="../embeddings/oleObject46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slide" Target="slide15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9.bin"/><Relationship Id="rId11" Type="http://schemas.openxmlformats.org/officeDocument/2006/relationships/oleObject" Target="../embeddings/oleObject53.bin"/><Relationship Id="rId5" Type="http://schemas.openxmlformats.org/officeDocument/2006/relationships/oleObject" Target="../embeddings/oleObject48.bin"/><Relationship Id="rId10" Type="http://schemas.openxmlformats.org/officeDocument/2006/relationships/oleObject" Target="../embeddings/oleObject52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slide" Target="slide15.xml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10" Type="http://schemas.openxmlformats.org/officeDocument/2006/relationships/oleObject" Target="../embeddings/oleObject58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slide" Target="slide15.xml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0.bin"/><Relationship Id="rId5" Type="http://schemas.openxmlformats.org/officeDocument/2006/relationships/slide" Target="slide26.xml"/><Relationship Id="rId10" Type="http://schemas.openxmlformats.org/officeDocument/2006/relationships/oleObject" Target="../embeddings/oleObject63.bin"/><Relationship Id="rId4" Type="http://schemas.openxmlformats.org/officeDocument/2006/relationships/oleObject" Target="../embeddings/oleObject59.bin"/><Relationship Id="rId9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slide" Target="slide26.xml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5.bin"/><Relationship Id="rId5" Type="http://schemas.openxmlformats.org/officeDocument/2006/relationships/image" Target="../media/image11.gif"/><Relationship Id="rId4" Type="http://schemas.openxmlformats.org/officeDocument/2006/relationships/oleObject" Target="../embeddings/oleObject64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9.bin"/><Relationship Id="rId5" Type="http://schemas.openxmlformats.org/officeDocument/2006/relationships/slide" Target="slide26.xml"/><Relationship Id="rId4" Type="http://schemas.openxmlformats.org/officeDocument/2006/relationships/image" Target="../media/image11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slide" Target="slide26.xml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11.gif"/><Relationship Id="rId4" Type="http://schemas.openxmlformats.org/officeDocument/2006/relationships/oleObject" Target="../embeddings/oleObject7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slide" Target="slide26.xml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77.bin"/><Relationship Id="rId5" Type="http://schemas.openxmlformats.org/officeDocument/2006/relationships/image" Target="../media/image11.gif"/><Relationship Id="rId4" Type="http://schemas.openxmlformats.org/officeDocument/2006/relationships/oleObject" Target="../embeddings/oleObject76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" Target="slide15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slide" Target="slide15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slide" Target="slide26.xml"/><Relationship Id="rId9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slide" Target="slide15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slide" Target="slide26.xml"/><Relationship Id="rId4" Type="http://schemas.openxmlformats.org/officeDocument/2006/relationships/oleObject" Target="../embeddings/oleObject9.bin"/><Relationship Id="rId9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1.gif"/><Relationship Id="rId4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1.gif"/><Relationship Id="rId4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-1057275" y="620713"/>
            <a:ext cx="10382250" cy="59769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Подготовительный тест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 к контрольной работе </a:t>
            </a:r>
            <a:r>
              <a:rPr lang="ru-RU" sz="3600" kern="10" dirty="0" smtClean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№2  </a:t>
            </a:r>
            <a:endParaRPr lang="ru-RU" sz="3600" kern="10" dirty="0">
              <a:ln w="9525">
                <a:round/>
                <a:headEnd/>
                <a:tailEnd/>
              </a:ln>
              <a:solidFill>
                <a:srgbClr val="6B6BCF"/>
              </a:solidFill>
              <a:latin typeface="Impact"/>
            </a:endParaRP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8 класс </a:t>
            </a:r>
          </a:p>
        </p:txBody>
      </p:sp>
      <p:sp>
        <p:nvSpPr>
          <p:cNvPr id="3482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164388" y="5949950"/>
            <a:ext cx="1152525" cy="503238"/>
          </a:xfrm>
          <a:prstGeom prst="actionButtonForwardNex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" name="Рисунок 9" descr="Graphic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0838" y="3643313"/>
            <a:ext cx="198120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№6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357313"/>
            <a:ext cx="8258175" cy="452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корни уравнения:</a:t>
            </a:r>
          </a:p>
          <a:p>
            <a:pPr marL="514350" indent="-514350" eaLnBrk="1" hangingPunct="1">
              <a:buFontTx/>
              <a:buAutoNum type="arabicParenR"/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hlinkClick r:id="" action="ppaction://hlinkshowjump?jump=nextslide"/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5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5;-2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2;5;-2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1029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30" name="Рисунок 10" descr="3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572132" y="1714488"/>
          <a:ext cx="2154662" cy="785818"/>
        </p:xfrm>
        <a:graphic>
          <a:graphicData uri="http://schemas.openxmlformats.org/presentationml/2006/ole">
            <p:oleObj spid="_x0000_s47106" name="Формула" r:id="rId6" imgW="107928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№7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357313"/>
            <a:ext cx="8258175" cy="452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корни уравнения:</a:t>
            </a:r>
          </a:p>
          <a:p>
            <a:pPr marL="514350" indent="-514350" eaLnBrk="1" hangingPunct="1">
              <a:buFontTx/>
              <a:buAutoNum type="arabicParenR"/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5;-2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2;5;-2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1029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30" name="Рисунок 10" descr="3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572132" y="1714488"/>
          <a:ext cx="2154662" cy="785818"/>
        </p:xfrm>
        <a:graphic>
          <a:graphicData uri="http://schemas.openxmlformats.org/presentationml/2006/ole">
            <p:oleObj spid="_x0000_s48130" name="Формула" r:id="rId6" imgW="107928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№8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значение выражения:</a:t>
            </a: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1116013" y="3565525"/>
          <a:ext cx="1643062" cy="749300"/>
        </p:xfrm>
        <a:graphic>
          <a:graphicData uri="http://schemas.openxmlformats.org/presentationml/2006/ole">
            <p:oleObj spid="_x0000_s8194" name="Формула" r:id="rId5" imgW="44424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6453188" y="4643438"/>
          <a:ext cx="1063625" cy="1500187"/>
        </p:xfrm>
        <a:graphic>
          <a:graphicData uri="http://schemas.openxmlformats.org/presentationml/2006/ole">
            <p:oleObj spid="_x0000_s8195" name="Формула" r:id="rId6" imgW="279360" imgH="39348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173538" y="3648075"/>
          <a:ext cx="1449387" cy="774700"/>
        </p:xfrm>
        <a:graphic>
          <a:graphicData uri="http://schemas.openxmlformats.org/presentationml/2006/ole">
            <p:oleObj spid="_x0000_s8196" name="Формула" r:id="rId7" imgW="380880" imgH="203040" progId="Equation.3">
              <p:embed/>
            </p:oleObj>
          </a:graphicData>
        </a:graphic>
      </p:graphicFrame>
      <p:graphicFrame>
        <p:nvGraphicFramePr>
          <p:cNvPr id="63498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2676525" y="4857750"/>
          <a:ext cx="1243013" cy="1428750"/>
        </p:xfrm>
        <a:graphic>
          <a:graphicData uri="http://schemas.openxmlformats.org/presentationml/2006/ole">
            <p:oleObj spid="_x0000_s8197" name="Формула" r:id="rId8" imgW="342720" imgH="39348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5929322" y="2000240"/>
          <a:ext cx="701675" cy="582613"/>
        </p:xfrm>
        <a:graphic>
          <a:graphicData uri="http://schemas.openxmlformats.org/presentationml/2006/ole">
            <p:oleObj spid="_x0000_s8202" name="Формула" r:id="rId10" imgW="228600" imgH="1904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№9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значение выражения:</a:t>
            </a: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1233488" y="3214688"/>
          <a:ext cx="1408112" cy="1450975"/>
        </p:xfrm>
        <a:graphic>
          <a:graphicData uri="http://schemas.openxmlformats.org/presentationml/2006/ole">
            <p:oleObj spid="_x0000_s49154" name="Формула" r:id="rId4" imgW="380880" imgH="393480" progId="Equation.3">
              <p:embed/>
            </p:oleObj>
          </a:graphicData>
        </a:graphic>
      </p:graphicFrame>
      <p:graphicFrame>
        <p:nvGraphicFramePr>
          <p:cNvPr id="63496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6283325" y="4643438"/>
          <a:ext cx="1403350" cy="1500187"/>
        </p:xfrm>
        <a:graphic>
          <a:graphicData uri="http://schemas.openxmlformats.org/presentationml/2006/ole">
            <p:oleObj spid="_x0000_s49155" name="Формула" r:id="rId6" imgW="368280" imgH="393480" progId="Equation.3">
              <p:embed/>
            </p:oleObj>
          </a:graphicData>
        </a:graphic>
      </p:graphicFrame>
      <p:graphicFrame>
        <p:nvGraphicFramePr>
          <p:cNvPr id="63497" name="Object 9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3956050" y="3284538"/>
          <a:ext cx="1884363" cy="1501775"/>
        </p:xfrm>
        <a:graphic>
          <a:graphicData uri="http://schemas.openxmlformats.org/presentationml/2006/ole">
            <p:oleObj spid="_x0000_s49156" name="Формула" r:id="rId7" imgW="495000" imgH="39348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2562225" y="4857750"/>
          <a:ext cx="1473200" cy="1428750"/>
        </p:xfrm>
        <a:graphic>
          <a:graphicData uri="http://schemas.openxmlformats.org/presentationml/2006/ole">
            <p:oleObj spid="_x0000_s49157" name="Формула" r:id="rId8" imgW="406080" imgH="39348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5676900" y="1573213"/>
          <a:ext cx="1208088" cy="1436687"/>
        </p:xfrm>
        <a:graphic>
          <a:graphicData uri="http://schemas.openxmlformats.org/presentationml/2006/ole">
            <p:oleObj spid="_x0000_s49158" name="Формула" r:id="rId10" imgW="393480" imgH="46980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№10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Число               равно:</a:t>
            </a: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1279525" y="3519488"/>
          <a:ext cx="1314450" cy="842962"/>
        </p:xfrm>
        <a:graphic>
          <a:graphicData uri="http://schemas.openxmlformats.org/presentationml/2006/ole">
            <p:oleObj spid="_x0000_s50178" name="Формула" r:id="rId5" imgW="355320" imgH="228600" progId="Equation.3">
              <p:embed/>
            </p:oleObj>
          </a:graphicData>
        </a:graphic>
      </p:graphicFrame>
      <p:graphicFrame>
        <p:nvGraphicFramePr>
          <p:cNvPr id="63496" name="Object 8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6115050" y="5006975"/>
          <a:ext cx="1739900" cy="773113"/>
        </p:xfrm>
        <a:graphic>
          <a:graphicData uri="http://schemas.openxmlformats.org/presentationml/2006/ole">
            <p:oleObj spid="_x0000_s50179" name="Формула" r:id="rId6" imgW="457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197350" y="3600450"/>
          <a:ext cx="1401763" cy="871538"/>
        </p:xfrm>
        <a:graphic>
          <a:graphicData uri="http://schemas.openxmlformats.org/presentationml/2006/ole">
            <p:oleObj spid="_x0000_s50180" name="Формула" r:id="rId7" imgW="368280" imgH="228600" progId="Equation.3">
              <p:embed/>
            </p:oleObj>
          </a:graphicData>
        </a:graphic>
      </p:graphicFrame>
      <p:graphicFrame>
        <p:nvGraphicFramePr>
          <p:cNvPr id="63498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2676525" y="5157788"/>
          <a:ext cx="1243013" cy="828675"/>
        </p:xfrm>
        <a:graphic>
          <a:graphicData uri="http://schemas.openxmlformats.org/presentationml/2006/ole">
            <p:oleObj spid="_x0000_s50181" name="Формула" r:id="rId8" imgW="342720" imgH="22860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1857375" y="1762125"/>
          <a:ext cx="701675" cy="1203325"/>
        </p:xfrm>
        <a:graphic>
          <a:graphicData uri="http://schemas.openxmlformats.org/presentationml/2006/ole">
            <p:oleObj spid="_x0000_s50182" name="Формула" r:id="rId10" imgW="22860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№11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значение выражения:</a:t>
            </a: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1116013" y="3565525"/>
          <a:ext cx="1643062" cy="749300"/>
        </p:xfrm>
        <a:graphic>
          <a:graphicData uri="http://schemas.openxmlformats.org/presentationml/2006/ole">
            <p:oleObj spid="_x0000_s51202" name="Формула" r:id="rId5" imgW="44424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6115050" y="4643438"/>
          <a:ext cx="1739900" cy="1500187"/>
        </p:xfrm>
        <a:graphic>
          <a:graphicData uri="http://schemas.openxmlformats.org/presentationml/2006/ole">
            <p:oleObj spid="_x0000_s51203" name="Формула" r:id="rId6" imgW="457200" imgH="39348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294188" y="3648075"/>
          <a:ext cx="1206500" cy="774700"/>
        </p:xfrm>
        <a:graphic>
          <a:graphicData uri="http://schemas.openxmlformats.org/presentationml/2006/ole">
            <p:oleObj spid="_x0000_s51204" name="Формула" r:id="rId7" imgW="317160" imgH="203040" progId="Equation.3">
              <p:embed/>
            </p:oleObj>
          </a:graphicData>
        </a:graphic>
      </p:graphicFrame>
      <p:graphicFrame>
        <p:nvGraphicFramePr>
          <p:cNvPr id="63498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2676525" y="4857750"/>
          <a:ext cx="1243013" cy="1428750"/>
        </p:xfrm>
        <a:graphic>
          <a:graphicData uri="http://schemas.openxmlformats.org/presentationml/2006/ole">
            <p:oleObj spid="_x0000_s51205" name="Формула" r:id="rId8" imgW="342720" imgH="39348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6072198" y="1714488"/>
          <a:ext cx="1636712" cy="1281113"/>
        </p:xfrm>
        <a:graphic>
          <a:graphicData uri="http://schemas.openxmlformats.org/presentationml/2006/ole">
            <p:oleObj spid="_x0000_s51206" name="Формула" r:id="rId10" imgW="533160" imgH="419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№12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значение выражения:</a:t>
            </a: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1209675" y="3565525"/>
          <a:ext cx="1454150" cy="749300"/>
        </p:xfrm>
        <a:graphic>
          <a:graphicData uri="http://schemas.openxmlformats.org/presentationml/2006/ole">
            <p:oleObj spid="_x0000_s52226" name="Формула" r:id="rId5" imgW="39348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6526213" y="5006975"/>
          <a:ext cx="917575" cy="773113"/>
        </p:xfrm>
        <a:graphic>
          <a:graphicData uri="http://schemas.openxmlformats.org/presentationml/2006/ole">
            <p:oleObj spid="_x0000_s52227" name="Формула" r:id="rId6" imgW="241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318000" y="3284538"/>
          <a:ext cx="1157288" cy="1501775"/>
        </p:xfrm>
        <a:graphic>
          <a:graphicData uri="http://schemas.openxmlformats.org/presentationml/2006/ole">
            <p:oleObj spid="_x0000_s52228" name="Формула" r:id="rId7" imgW="304560" imgH="393480" progId="Equation.3">
              <p:embed/>
            </p:oleObj>
          </a:graphicData>
        </a:graphic>
      </p:graphicFrame>
      <p:graphicFrame>
        <p:nvGraphicFramePr>
          <p:cNvPr id="63498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2562225" y="4857750"/>
          <a:ext cx="1473200" cy="1428750"/>
        </p:xfrm>
        <a:graphic>
          <a:graphicData uri="http://schemas.openxmlformats.org/presentationml/2006/ole">
            <p:oleObj spid="_x0000_s52229" name="Формула" r:id="rId8" imgW="406080" imgH="39348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6072198" y="1714488"/>
          <a:ext cx="1636712" cy="1281113"/>
        </p:xfrm>
        <a:graphic>
          <a:graphicData uri="http://schemas.openxmlformats.org/presentationml/2006/ole">
            <p:oleObj spid="_x0000_s52230" name="Формула" r:id="rId10" imgW="533160" imgH="419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№13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значение выражения: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При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с=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1233488" y="3565525"/>
          <a:ext cx="1408112" cy="749300"/>
        </p:xfrm>
        <a:graphic>
          <a:graphicData uri="http://schemas.openxmlformats.org/presentationml/2006/ole">
            <p:oleObj spid="_x0000_s53250" name="Формула" r:id="rId5" imgW="38088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6235700" y="4643438"/>
          <a:ext cx="1498600" cy="1500187"/>
        </p:xfrm>
        <a:graphic>
          <a:graphicData uri="http://schemas.openxmlformats.org/presentationml/2006/ole">
            <p:oleObj spid="_x0000_s53251" name="Формула" r:id="rId6" imgW="393480" imgH="393480" progId="Equation.3">
              <p:embed/>
            </p:oleObj>
          </a:graphicData>
        </a:graphic>
      </p:graphicFrame>
      <p:graphicFrame>
        <p:nvGraphicFramePr>
          <p:cNvPr id="63497" name="Object 9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4414838" y="3648075"/>
          <a:ext cx="965200" cy="774700"/>
        </p:xfrm>
        <a:graphic>
          <a:graphicData uri="http://schemas.openxmlformats.org/presentationml/2006/ole">
            <p:oleObj spid="_x0000_s53252" name="Формула" r:id="rId7" imgW="253800" imgH="20304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2790825" y="4857750"/>
          <a:ext cx="1012825" cy="1428750"/>
        </p:xfrm>
        <a:graphic>
          <a:graphicData uri="http://schemas.openxmlformats.org/presentationml/2006/ole">
            <p:oleObj spid="_x0000_s53253" name="Формула" r:id="rId8" imgW="279360" imgH="39348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6053138" y="2005013"/>
          <a:ext cx="1676400" cy="698500"/>
        </p:xfrm>
        <a:graphic>
          <a:graphicData uri="http://schemas.openxmlformats.org/presentationml/2006/ole">
            <p:oleObj spid="_x0000_s53254" name="Формула" r:id="rId10" imgW="545760" imgH="22860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714480" y="2571744"/>
          <a:ext cx="357190" cy="785818"/>
        </p:xfrm>
        <a:graphic>
          <a:graphicData uri="http://schemas.openxmlformats.org/presentationml/2006/ole">
            <p:oleObj spid="_x0000_s53255" name="Формула" r:id="rId11" imgW="13968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№14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значение выражения: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При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с=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1327150" y="3565525"/>
          <a:ext cx="1220788" cy="749300"/>
        </p:xfrm>
        <a:graphic>
          <a:graphicData uri="http://schemas.openxmlformats.org/presentationml/2006/ole">
            <p:oleObj spid="_x0000_s54274" name="Формула" r:id="rId5" imgW="33012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6067425" y="4643438"/>
          <a:ext cx="1836738" cy="1500187"/>
        </p:xfrm>
        <a:graphic>
          <a:graphicData uri="http://schemas.openxmlformats.org/presentationml/2006/ole">
            <p:oleObj spid="_x0000_s54275" name="Формула" r:id="rId6" imgW="482400" imgH="393480" progId="Equation.3">
              <p:embed/>
            </p:oleObj>
          </a:graphicData>
        </a:graphic>
      </p:graphicFrame>
      <p:graphicFrame>
        <p:nvGraphicFramePr>
          <p:cNvPr id="63497" name="Object 9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4005263" y="3648075"/>
          <a:ext cx="1785937" cy="774700"/>
        </p:xfrm>
        <a:graphic>
          <a:graphicData uri="http://schemas.openxmlformats.org/presentationml/2006/ole">
            <p:oleObj spid="_x0000_s54276" name="Формула" r:id="rId7" imgW="469800" imgH="20304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2630488" y="4857750"/>
          <a:ext cx="1335087" cy="1428750"/>
        </p:xfrm>
        <a:graphic>
          <a:graphicData uri="http://schemas.openxmlformats.org/presentationml/2006/ole">
            <p:oleObj spid="_x0000_s54277" name="Формула" r:id="rId8" imgW="368280" imgH="39348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5761038" y="2005013"/>
          <a:ext cx="2260600" cy="698500"/>
        </p:xfrm>
        <a:graphic>
          <a:graphicData uri="http://schemas.openxmlformats.org/presentationml/2006/ole">
            <p:oleObj spid="_x0000_s54278" name="Формула" r:id="rId10" imgW="736560" imgH="22860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785918" y="2500306"/>
          <a:ext cx="650875" cy="785813"/>
        </p:xfrm>
        <a:graphic>
          <a:graphicData uri="http://schemas.openxmlformats.org/presentationml/2006/ole">
            <p:oleObj spid="_x0000_s54279" name="Формула" r:id="rId11" imgW="25380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значение выражения: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При х=-2</a:t>
            </a: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1255713" y="3214688"/>
          <a:ext cx="1362075" cy="1450975"/>
        </p:xfrm>
        <a:graphic>
          <a:graphicData uri="http://schemas.openxmlformats.org/presentationml/2006/ole">
            <p:oleObj spid="_x0000_s55298" name="Формула" r:id="rId5" imgW="368280" imgH="393480" progId="Equation.3">
              <p:embed/>
            </p:oleObj>
          </a:graphicData>
        </a:graphic>
      </p:graphicFrame>
      <p:graphicFrame>
        <p:nvGraphicFramePr>
          <p:cNvPr id="63496" name="Object 8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6138863" y="5006975"/>
          <a:ext cx="1692275" cy="773113"/>
        </p:xfrm>
        <a:graphic>
          <a:graphicData uri="http://schemas.openxmlformats.org/presentationml/2006/ole">
            <p:oleObj spid="_x0000_s55299" name="Формула" r:id="rId6" imgW="44424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3956050" y="3284538"/>
          <a:ext cx="1882775" cy="1501775"/>
        </p:xfrm>
        <a:graphic>
          <a:graphicData uri="http://schemas.openxmlformats.org/presentationml/2006/ole">
            <p:oleObj spid="_x0000_s55300" name="Формула" r:id="rId7" imgW="495000" imgH="39348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2722563" y="5202238"/>
          <a:ext cx="1150937" cy="738187"/>
        </p:xfrm>
        <a:graphic>
          <a:graphicData uri="http://schemas.openxmlformats.org/presentationml/2006/ole">
            <p:oleObj spid="_x0000_s55301" name="Формула" r:id="rId8" imgW="317160" imgH="20304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6034088" y="1752600"/>
          <a:ext cx="1714500" cy="1203325"/>
        </p:xfrm>
        <a:graphic>
          <a:graphicData uri="http://schemas.openxmlformats.org/presentationml/2006/ole">
            <p:oleObj spid="_x0000_s55302" name="Формула" r:id="rId10" imgW="55872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Перед вами тест, который поможет вам</a:t>
            </a:r>
          </a:p>
          <a:p>
            <a:pPr algn="ctr" eaLnBrk="1" hangingPunct="1">
              <a:buFontTx/>
              <a:buNone/>
              <a:defRPr/>
            </a:pP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подготовиться к контрольной работе по теме</a:t>
            </a:r>
          </a:p>
          <a:p>
            <a:pPr algn="ctr" eaLnBrk="1" hangingPunct="1">
              <a:buFontTx/>
              <a:buNone/>
              <a:defRPr/>
            </a:pP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«Действия с алгебраическими дробями»</a:t>
            </a:r>
            <a:endParaRPr lang="ru-RU" sz="4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4000" i="1" dirty="0" smtClean="0">
              <a:solidFill>
                <a:srgbClr val="CC0099"/>
              </a:solidFill>
            </a:endParaRPr>
          </a:p>
        </p:txBody>
      </p:sp>
      <p:sp>
        <p:nvSpPr>
          <p:cNvPr id="32772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659563" y="5949950"/>
            <a:ext cx="1296987" cy="503238"/>
          </a:xfrm>
          <a:prstGeom prst="actionButtonForwardNex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5604" name="Содержимое 9" descr="%D0%A0%D0%B8%D1%81%D1%83%D0%BD%D0%BE%D0%BA52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500063"/>
            <a:ext cx="1047750" cy="1123950"/>
          </a:xfrm>
        </p:spPr>
      </p:pic>
      <p:pic>
        <p:nvPicPr>
          <p:cNvPr id="25605" name="Содержимое 10" descr="%D0%A0%D0%B8%D1%81%D1%83%D0%BD%D0%BE%D0%BA56.gif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58063" y="714375"/>
            <a:ext cx="857250" cy="78105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№16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значение выражения: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При х=0,1</a:t>
            </a: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82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98538" y="3565525"/>
          <a:ext cx="1878012" cy="749300"/>
        </p:xfrm>
        <a:graphic>
          <a:graphicData uri="http://schemas.openxmlformats.org/presentationml/2006/ole">
            <p:oleObj spid="_x0000_s56322" name="Формула" r:id="rId4" imgW="50796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6115050" y="5006975"/>
          <a:ext cx="1739900" cy="773113"/>
        </p:xfrm>
        <a:graphic>
          <a:graphicData uri="http://schemas.openxmlformats.org/presentationml/2006/ole">
            <p:oleObj spid="_x0000_s56323" name="Формула" r:id="rId6" imgW="457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4197350" y="3648075"/>
          <a:ext cx="1400175" cy="774700"/>
        </p:xfrm>
        <a:graphic>
          <a:graphicData uri="http://schemas.openxmlformats.org/presentationml/2006/ole">
            <p:oleObj spid="_x0000_s56324" name="Формула" r:id="rId7" imgW="368280" imgH="20304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571625" y="5202238"/>
          <a:ext cx="3452813" cy="738187"/>
        </p:xfrm>
        <a:graphic>
          <a:graphicData uri="http://schemas.openxmlformats.org/presentationml/2006/ole">
            <p:oleObj spid="_x0000_s56325" name="Формула" r:id="rId8" imgW="952200" imgH="20304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02" name="Object 8"/>
          <p:cNvGraphicFramePr>
            <a:graphicFrameLocks noChangeAspect="1"/>
          </p:cNvGraphicFramePr>
          <p:nvPr/>
        </p:nvGraphicFramePr>
        <p:xfrm>
          <a:off x="6149975" y="1752600"/>
          <a:ext cx="1481138" cy="1203325"/>
        </p:xfrm>
        <a:graphic>
          <a:graphicData uri="http://schemas.openxmlformats.org/presentationml/2006/ole">
            <p:oleObj spid="_x0000_s56326" name="Формула" r:id="rId10" imgW="48240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2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№17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Скорость пешехода от посёлка до станции, расстояние между которыми 4 км, была на 1 км/ч больше, чем на обратном пути. Время его обратного пути на 12 мин больше. Чему равна скорость пешехода? </a:t>
            </a:r>
          </a:p>
          <a:p>
            <a:pPr eaLnBrk="1" hangingPunct="1">
              <a:buFontTx/>
              <a:buNone/>
              <a:defRPr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Пусть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</a:rPr>
              <a:t>х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 км/ч – скорость пешехода от посёлка до станции. Какое из уравнений соответствует условию задачи?</a:t>
            </a:r>
          </a:p>
          <a:p>
            <a:pPr eaLnBrk="1" hangingPunct="1">
              <a:buFontTx/>
              <a:buNone/>
              <a:defRPr/>
            </a:pP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3495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500034" y="3571876"/>
          <a:ext cx="3132128" cy="642940"/>
        </p:xfrm>
        <a:graphic>
          <a:graphicData uri="http://schemas.openxmlformats.org/presentationml/2006/ole">
            <p:oleObj spid="_x0000_s57346" name="Формула" r:id="rId4" imgW="965160" imgH="39348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439738" y="4786313"/>
          <a:ext cx="3254375" cy="642937"/>
        </p:xfrm>
        <a:graphic>
          <a:graphicData uri="http://schemas.openxmlformats.org/presentationml/2006/ole">
            <p:oleObj spid="_x0000_s57352" name="Формула" r:id="rId6" imgW="1002960" imgH="393480" progId="Equation.3">
              <p:embed/>
            </p:oleObj>
          </a:graphicData>
        </a:graphic>
      </p:graphicFrame>
      <p:graphicFrame>
        <p:nvGraphicFramePr>
          <p:cNvPr id="3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4500562" y="4071942"/>
          <a:ext cx="3132137" cy="642937"/>
        </p:xfrm>
        <a:graphic>
          <a:graphicData uri="http://schemas.openxmlformats.org/presentationml/2006/ole">
            <p:oleObj spid="_x0000_s57353" name="Формула" r:id="rId7" imgW="965160" imgH="393480" progId="Equation.3">
              <p:embed/>
            </p:oleObj>
          </a:graphicData>
        </a:graphic>
      </p:graphicFrame>
      <p:graphicFrame>
        <p:nvGraphicFramePr>
          <p:cNvPr id="4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5153025" y="5429250"/>
          <a:ext cx="3255963" cy="642938"/>
        </p:xfrm>
        <a:graphic>
          <a:graphicData uri="http://schemas.openxmlformats.org/presentationml/2006/ole">
            <p:oleObj spid="_x0000_s57354" name="Формула" r:id="rId8" imgW="100296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№18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Моторная лодка прошла по течению реки 15 км и вернулась обратно, затратив на обратный путь на 40 минут больше. Скорость течения реки 3 км/ч</a:t>
            </a:r>
          </a:p>
          <a:p>
            <a:pPr eaLnBrk="1" hangingPunct="1">
              <a:buFontTx/>
              <a:buNone/>
              <a:defRPr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Пусть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</a:rPr>
              <a:t>х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 км/ч – собственная скорость лодки .Какое из уравнений соответствует условию задачи?</a:t>
            </a:r>
          </a:p>
          <a:p>
            <a:pPr eaLnBrk="1" hangingPunct="1">
              <a:buFontTx/>
              <a:buNone/>
              <a:defRPr/>
            </a:pP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3495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130175" y="3571875"/>
          <a:ext cx="3873500" cy="642938"/>
        </p:xfrm>
        <a:graphic>
          <a:graphicData uri="http://schemas.openxmlformats.org/presentationml/2006/ole">
            <p:oleObj spid="_x0000_s58370" name="Формула" r:id="rId3" imgW="1193760" imgH="39348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7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52400" y="4786313"/>
          <a:ext cx="3830638" cy="642937"/>
        </p:xfrm>
        <a:graphic>
          <a:graphicData uri="http://schemas.openxmlformats.org/presentationml/2006/ole">
            <p:oleObj spid="_x0000_s58371" name="Формула" r:id="rId6" imgW="1180800" imgH="393480" progId="Equation.3">
              <p:embed/>
            </p:oleObj>
          </a:graphicData>
        </a:graphic>
      </p:graphicFrame>
      <p:graphicFrame>
        <p:nvGraphicFramePr>
          <p:cNvPr id="3" name="Object 7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4048125" y="4071938"/>
          <a:ext cx="4038600" cy="642937"/>
        </p:xfrm>
        <a:graphic>
          <a:graphicData uri="http://schemas.openxmlformats.org/presentationml/2006/ole">
            <p:oleObj spid="_x0000_s58372" name="Формула" r:id="rId7" imgW="1244520" imgH="393480" progId="Equation.3">
              <p:embed/>
            </p:oleObj>
          </a:graphicData>
        </a:graphic>
      </p:graphicFrame>
      <p:graphicFrame>
        <p:nvGraphicFramePr>
          <p:cNvPr id="4" name="Object 7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4764088" y="5429250"/>
          <a:ext cx="4037012" cy="642938"/>
        </p:xfrm>
        <a:graphic>
          <a:graphicData uri="http://schemas.openxmlformats.org/presentationml/2006/ole">
            <p:oleObj spid="_x0000_s58373" name="Формула" r:id="rId8" imgW="124452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№19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Моторная лодка за одно и то же время может проплыть 28 км по течению реки или 14 км против течения. Найдите скорость лодки против течения, если скорость течения реки 2 км/ч</a:t>
            </a:r>
          </a:p>
          <a:p>
            <a:pPr eaLnBrk="1" hangingPunct="1">
              <a:buFontTx/>
              <a:buNone/>
              <a:defRPr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Пусть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</a:rPr>
              <a:t>х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 км/ч – собственная скорость лодки .Какое из уравнений соответствует условию задачи?</a:t>
            </a:r>
          </a:p>
          <a:p>
            <a:pPr eaLnBrk="1" hangingPunct="1">
              <a:buFontTx/>
              <a:buNone/>
              <a:defRPr/>
            </a:pP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3495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428596" y="3429000"/>
          <a:ext cx="4573588" cy="331788"/>
        </p:xfrm>
        <a:graphic>
          <a:graphicData uri="http://schemas.openxmlformats.org/presentationml/2006/ole">
            <p:oleObj spid="_x0000_s59394" name="Формула" r:id="rId4" imgW="1409400" imgH="20304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501650" y="4786313"/>
          <a:ext cx="3130550" cy="642937"/>
        </p:xfrm>
        <a:graphic>
          <a:graphicData uri="http://schemas.openxmlformats.org/presentationml/2006/ole">
            <p:oleObj spid="_x0000_s59395" name="Формула" r:id="rId6" imgW="965160" imgH="393480" progId="Equation.3">
              <p:embed/>
            </p:oleObj>
          </a:graphicData>
        </a:graphic>
      </p:graphicFrame>
      <p:graphicFrame>
        <p:nvGraphicFramePr>
          <p:cNvPr id="3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4130675" y="4071938"/>
          <a:ext cx="3873500" cy="642937"/>
        </p:xfrm>
        <a:graphic>
          <a:graphicData uri="http://schemas.openxmlformats.org/presentationml/2006/ole">
            <p:oleObj spid="_x0000_s59396" name="Формула" r:id="rId7" imgW="1193760" imgH="393480" progId="Equation.3">
              <p:embed/>
            </p:oleObj>
          </a:graphicData>
        </a:graphic>
      </p:graphicFrame>
      <p:graphicFrame>
        <p:nvGraphicFramePr>
          <p:cNvPr id="4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5216525" y="5429250"/>
          <a:ext cx="3130550" cy="642938"/>
        </p:xfrm>
        <a:graphic>
          <a:graphicData uri="http://schemas.openxmlformats.org/presentationml/2006/ole">
            <p:oleObj spid="_x0000_s59397" name="Формула" r:id="rId8" imgW="96516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№19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На склад привезли 116 т яблок, груш и слив. Яблок оказалось в 3 раза меньше, чем груш. Слив на 15 т больше, чем груш. Сколько тонн яблок привезли на склад? Пусть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– количество груш. Какое уравнение соответствует данному условию?</a:t>
            </a:r>
          </a:p>
          <a:p>
            <a:pPr eaLnBrk="1" hangingPunct="1">
              <a:buFontTx/>
              <a:buNone/>
              <a:defRPr/>
            </a:pP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3495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449263" y="3429000"/>
          <a:ext cx="4532312" cy="331788"/>
        </p:xfrm>
        <a:graphic>
          <a:graphicData uri="http://schemas.openxmlformats.org/presentationml/2006/ole">
            <p:oleObj spid="_x0000_s60418" name="Формула" r:id="rId4" imgW="1396800" imgH="203040" progId="Equation.3">
              <p:embed/>
            </p:oleObj>
          </a:graphicData>
        </a:graphic>
      </p:graphicFrame>
      <p:pic>
        <p:nvPicPr>
          <p:cNvPr id="8201" name="Рисунок 10" descr="3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428596" y="4714884"/>
          <a:ext cx="4324350" cy="642937"/>
        </p:xfrm>
        <a:graphic>
          <a:graphicData uri="http://schemas.openxmlformats.org/presentationml/2006/ole">
            <p:oleObj spid="_x0000_s60419" name="Формула" r:id="rId6" imgW="1333440" imgH="393480" progId="Equation.3">
              <p:embed/>
            </p:oleObj>
          </a:graphicData>
        </a:graphic>
      </p:graphicFrame>
      <p:graphicFrame>
        <p:nvGraphicFramePr>
          <p:cNvPr id="3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3698875" y="4227513"/>
          <a:ext cx="4738688" cy="331787"/>
        </p:xfrm>
        <a:graphic>
          <a:graphicData uri="http://schemas.openxmlformats.org/presentationml/2006/ole">
            <p:oleObj spid="_x0000_s60420" name="Формула" r:id="rId7" imgW="1460160" imgH="203040" progId="Equation.3">
              <p:embed/>
            </p:oleObj>
          </a:graphicData>
        </a:graphic>
      </p:graphicFrame>
      <p:graphicFrame>
        <p:nvGraphicFramePr>
          <p:cNvPr id="4" name="Object 7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4578350" y="5429250"/>
          <a:ext cx="4406900" cy="642938"/>
        </p:xfrm>
        <a:graphic>
          <a:graphicData uri="http://schemas.openxmlformats.org/presentationml/2006/ole">
            <p:oleObj spid="_x0000_s60421" name="Формула" r:id="rId8" imgW="135864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45318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</a:t>
            </a: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вас поздравляю!</a:t>
            </a:r>
          </a:p>
          <a:p>
            <a:pPr eaLnBrk="1" hangingPunct="1">
              <a:buFontTx/>
              <a:buNone/>
              <a:defRPr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Вы дошли до финала. 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Результат оцените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сами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( надеюсь на вашу совесть)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А впрочем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контрольная работа ,         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которая будет завтра,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всё покажет!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rgbClr val="9900CC"/>
                </a:solidFill>
              </a:rPr>
              <a:t>                                                 </a:t>
            </a:r>
            <a:r>
              <a:rPr lang="ru-RU" b="1" i="1" dirty="0" smtClean="0">
                <a:solidFill>
                  <a:srgbClr val="FF3300"/>
                </a:solidFill>
                <a:latin typeface="Arial Black" pitchFamily="34" charset="0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</a:rPr>
              <a:t>До свидания!</a:t>
            </a:r>
            <a:r>
              <a:rPr lang="ru-RU" dirty="0" smtClean="0">
                <a:solidFill>
                  <a:srgbClr val="00B050"/>
                </a:solidFill>
              </a:rPr>
              <a:t>   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                          </a:t>
            </a:r>
            <a:r>
              <a:rPr lang="ru-RU" sz="2000" dirty="0" smtClean="0">
                <a:solidFill>
                  <a:srgbClr val="00B050"/>
                </a:solidFill>
              </a:rPr>
              <a:t>Нажмите для выхода</a:t>
            </a:r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                      </a:t>
            </a:r>
          </a:p>
        </p:txBody>
      </p:sp>
      <p:sp>
        <p:nvSpPr>
          <p:cNvPr id="37893" name="AutoShape 5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6877050" y="6092825"/>
            <a:ext cx="935038" cy="477838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8677" name="Рисунок 5" descr="PICT013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86188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9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80"/>
                            </p:stCondLst>
                            <p:childTnLst>
                              <p:par>
                                <p:cTn id="4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280"/>
                            </p:stCondLst>
                            <p:childTnLst>
                              <p:par>
                                <p:cTn id="4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280"/>
                            </p:stCondLst>
                            <p:childTnLst>
                              <p:par>
                                <p:cTn id="5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280"/>
                            </p:stCondLst>
                            <p:childTnLst>
                              <p:par>
                                <p:cTn id="6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280"/>
                            </p:stCondLst>
                            <p:childTnLst>
                              <p:par>
                                <p:cTn id="7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4"/>
          <p:cNvSpPr>
            <a:spLocks noChangeArrowheads="1" noChangeShapeType="1" noTextEdit="1"/>
          </p:cNvSpPr>
          <p:nvPr/>
        </p:nvSpPr>
        <p:spPr bwMode="auto">
          <a:xfrm>
            <a:off x="1331913" y="0"/>
            <a:ext cx="6840537" cy="59499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solidFill>
                  <a:srgbClr val="3C8C93"/>
                </a:solidFill>
                <a:latin typeface="Times New Roman"/>
                <a:cs typeface="Times New Roman"/>
              </a:rPr>
              <a:t>Вы ошиблись!</a:t>
            </a:r>
          </a:p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solidFill>
                  <a:srgbClr val="3C8C93"/>
                </a:solidFill>
                <a:latin typeface="Times New Roman"/>
                <a:cs typeface="Times New Roman"/>
              </a:rPr>
              <a:t>Попробуйте ещё раз.</a:t>
            </a:r>
          </a:p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solidFill>
                  <a:srgbClr val="3C8C93"/>
                </a:solidFill>
                <a:latin typeface="Times New Roman"/>
                <a:cs typeface="Times New Roman"/>
              </a:rPr>
              <a:t>Нажмите на кнопку возврата</a:t>
            </a:r>
          </a:p>
        </p:txBody>
      </p:sp>
      <p:sp>
        <p:nvSpPr>
          <p:cNvPr id="38916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6084888" y="6165850"/>
            <a:ext cx="1223962" cy="431800"/>
          </a:xfrm>
          <a:prstGeom prst="actionButtonReturn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700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701" name="Рисунок 6" descr="%D0%A0%D0%B8%D1%81%D1%83%D0%BD%D0%BE%D0%BA7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857250"/>
            <a:ext cx="11525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195513" y="765175"/>
            <a:ext cx="6337300" cy="536098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٭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Прочитайте задание</a:t>
            </a:r>
          </a:p>
          <a:p>
            <a:pPr eaLnBrk="1" hangingPunct="1">
              <a:buFontTx/>
              <a:buNone/>
              <a:defRPr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٭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Выберите вариант правильного ответа</a:t>
            </a:r>
          </a:p>
          <a:p>
            <a:pPr eaLnBrk="1" hangingPunct="1">
              <a:buFontTx/>
              <a:buNone/>
              <a:defRPr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٭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Нажмите на кнопку с выбранным ответом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rgbClr val="FF3300"/>
                </a:solidFill>
              </a:rPr>
              <a:t>Если вы выбрали правильный </a:t>
            </a:r>
            <a:r>
              <a:rPr lang="ru-RU" sz="2400" i="1" dirty="0" err="1" smtClean="0">
                <a:solidFill>
                  <a:srgbClr val="FF3300"/>
                </a:solidFill>
              </a:rPr>
              <a:t>ответ,вы</a:t>
            </a:r>
            <a:r>
              <a:rPr lang="ru-RU" sz="2400" i="1" dirty="0" smtClean="0">
                <a:solidFill>
                  <a:srgbClr val="FF3300"/>
                </a:solidFill>
              </a:rPr>
              <a:t> автоматически переходите к следующему вопросу.</a:t>
            </a:r>
          </a:p>
          <a:p>
            <a:pPr eaLnBrk="1" hangingPunct="1">
              <a:buFontTx/>
              <a:buNone/>
              <a:defRPr/>
            </a:pPr>
            <a:r>
              <a:rPr lang="ru-RU" sz="2400" b="1" i="1" dirty="0" smtClean="0"/>
              <a:t>Если вы ошиблись, компьютер скажет вам об этом и даст вам возможность ещё раз выбрать ответ в той же задаче.</a:t>
            </a:r>
          </a:p>
        </p:txBody>
      </p:sp>
      <p:sp>
        <p:nvSpPr>
          <p:cNvPr id="3379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04025" y="6165850"/>
            <a:ext cx="1008063" cy="358775"/>
          </a:xfrm>
          <a:prstGeom prst="actionButtonForwardNex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6628" name="Содержимое 10" descr="%D0%A0%D0%B8%D1%819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928688"/>
            <a:ext cx="819150" cy="771525"/>
          </a:xfrm>
        </p:spPr>
      </p:pic>
      <p:sp>
        <p:nvSpPr>
          <p:cNvPr id="26629" name="Содержимое 9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30" name="Содержимое 10" descr="%D0%A0%D0%B8%D1%81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87663"/>
            <a:ext cx="8191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Содержимое 10" descr="%D0%A0%D0%B8%D1%81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4287838"/>
            <a:ext cx="8191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>
            <a:off x="1214438" y="714375"/>
            <a:ext cx="6553200" cy="53292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3C8C93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Удачи!</a:t>
            </a:r>
          </a:p>
        </p:txBody>
      </p:sp>
      <p:sp>
        <p:nvSpPr>
          <p:cNvPr id="35844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588125" y="6092825"/>
            <a:ext cx="1223963" cy="431800"/>
          </a:xfrm>
          <a:prstGeom prst="actionButtonForwardNex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7653" name="Содержимое 8" descr="3c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50" y="500063"/>
            <a:ext cx="2444750" cy="1571625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Укажите выражение, тождественно равное произведению (х-6)(х-9)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39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28596" y="3000372"/>
          <a:ext cx="3563938" cy="749300"/>
        </p:xfrm>
        <a:graphic>
          <a:graphicData uri="http://schemas.openxmlformats.org/presentationml/2006/ole">
            <p:oleObj spid="_x0000_s16386" name="Формула" r:id="rId5" imgW="96516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5243513" y="5240338"/>
          <a:ext cx="3109912" cy="663575"/>
        </p:xfrm>
        <a:graphic>
          <a:graphicData uri="http://schemas.openxmlformats.org/presentationml/2006/ole">
            <p:oleObj spid="_x0000_s16387" name="Формула" r:id="rId6" imgW="952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4500562" y="3500438"/>
          <a:ext cx="3757613" cy="701675"/>
        </p:xfrm>
        <a:graphic>
          <a:graphicData uri="http://schemas.openxmlformats.org/presentationml/2006/ole">
            <p:oleObj spid="_x0000_s16388" name="Формула" r:id="rId7" imgW="1091880" imgH="20304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642910" y="4572008"/>
          <a:ext cx="3367087" cy="635000"/>
        </p:xfrm>
        <a:graphic>
          <a:graphicData uri="http://schemas.openxmlformats.org/presentationml/2006/ole">
            <p:oleObj spid="_x0000_s16389" name="Формула" r:id="rId8" imgW="1079280" imgH="203040" progId="Equation.3">
              <p:embed/>
            </p:oleObj>
          </a:graphicData>
        </a:graphic>
      </p:graphicFrame>
      <p:pic>
        <p:nvPicPr>
          <p:cNvPr id="16394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Укажите выражение, тождественно равное произведению (х+6)(х+9)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39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28596" y="3000372"/>
          <a:ext cx="3563938" cy="749300"/>
        </p:xfrm>
        <a:graphic>
          <a:graphicData uri="http://schemas.openxmlformats.org/presentationml/2006/ole">
            <p:oleObj spid="_x0000_s44034" name="Формула" r:id="rId5" imgW="96516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4891088" y="5240338"/>
          <a:ext cx="3814762" cy="663575"/>
        </p:xfrm>
        <a:graphic>
          <a:graphicData uri="http://schemas.openxmlformats.org/presentationml/2006/ole">
            <p:oleObj spid="_x0000_s44035" name="Формула" r:id="rId6" imgW="1168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565650" y="3500438"/>
          <a:ext cx="3625850" cy="701675"/>
        </p:xfrm>
        <a:graphic>
          <a:graphicData uri="http://schemas.openxmlformats.org/presentationml/2006/ole">
            <p:oleObj spid="_x0000_s44036" name="Формула" r:id="rId7" imgW="1054080" imgH="20304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366713" y="4572000"/>
          <a:ext cx="3921125" cy="635000"/>
        </p:xfrm>
        <a:graphic>
          <a:graphicData uri="http://schemas.openxmlformats.org/presentationml/2006/ole">
            <p:oleObj spid="_x0000_s44037" name="Формула" r:id="rId8" imgW="1257120" imgH="203040" progId="Equation.3">
              <p:embed/>
            </p:oleObj>
          </a:graphicData>
        </a:graphic>
      </p:graphicFrame>
      <p:pic>
        <p:nvPicPr>
          <p:cNvPr id="16394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№3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Укажите выражение, тождественно равное произведению (х+6)(х-9)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39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195263" y="3000375"/>
          <a:ext cx="4032250" cy="749300"/>
        </p:xfrm>
        <a:graphic>
          <a:graphicData uri="http://schemas.openxmlformats.org/presentationml/2006/ole">
            <p:oleObj spid="_x0000_s45058" name="Формула" r:id="rId4" imgW="109188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4891088" y="5240338"/>
          <a:ext cx="3814762" cy="663575"/>
        </p:xfrm>
        <a:graphic>
          <a:graphicData uri="http://schemas.openxmlformats.org/presentationml/2006/ole">
            <p:oleObj spid="_x0000_s45059" name="Формула" r:id="rId6" imgW="1168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4348163" y="3500438"/>
          <a:ext cx="4062412" cy="701675"/>
        </p:xfrm>
        <a:graphic>
          <a:graphicData uri="http://schemas.openxmlformats.org/presentationml/2006/ole">
            <p:oleObj spid="_x0000_s45060" name="Формула" r:id="rId7" imgW="1180800" imgH="20304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504825" y="4572000"/>
          <a:ext cx="3644900" cy="635000"/>
        </p:xfrm>
        <a:graphic>
          <a:graphicData uri="http://schemas.openxmlformats.org/presentationml/2006/ole">
            <p:oleObj spid="_x0000_s45061" name="Формула" r:id="rId8" imgW="1168200" imgH="203040" progId="Equation.3">
              <p:embed/>
            </p:oleObj>
          </a:graphicData>
        </a:graphic>
      </p:graphicFrame>
      <p:pic>
        <p:nvPicPr>
          <p:cNvPr id="16394" name="Рисунок 10" descr="35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№4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357313"/>
            <a:ext cx="8258175" cy="452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корни уравнения:</a:t>
            </a:r>
          </a:p>
          <a:p>
            <a:pPr marL="514350" indent="-514350" eaLnBrk="1" hangingPunct="1">
              <a:buFontTx/>
              <a:buAutoNum type="arabicParenR"/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5;-2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2;5;-2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1029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30" name="Рисунок 10" descr="3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572132" y="1714488"/>
          <a:ext cx="2154662" cy="785818"/>
        </p:xfrm>
        <a:graphic>
          <a:graphicData uri="http://schemas.openxmlformats.org/presentationml/2006/ole">
            <p:oleObj spid="_x0000_s1031" name="Формула" r:id="rId6" imgW="107928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357313"/>
            <a:ext cx="8258175" cy="452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Найдите корни уравнения:</a:t>
            </a:r>
          </a:p>
          <a:p>
            <a:pPr marL="514350" indent="-514350" eaLnBrk="1" hangingPunct="1">
              <a:buFontTx/>
              <a:buAutoNum type="arabicParenR"/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hlinkClick r:id="" action="ppaction://hlinkshowjump?jump=nextslide"/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5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5;-2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2;5;-2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-2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1029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30" name="Рисунок 10" descr="3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285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559425" y="1689100"/>
          <a:ext cx="2179638" cy="836613"/>
        </p:xfrm>
        <a:graphic>
          <a:graphicData uri="http://schemas.openxmlformats.org/presentationml/2006/ole">
            <p:oleObj spid="_x0000_s46082" name="Формула" r:id="rId6" imgW="1091880" imgH="419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523</Words>
  <Application>Microsoft Office PowerPoint</Application>
  <PresentationFormat>Экран (4:3)</PresentationFormat>
  <Paragraphs>107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Оформление по умолчанию</vt:lpstr>
      <vt:lpstr>Формула</vt:lpstr>
      <vt:lpstr>Слайд 1</vt:lpstr>
      <vt:lpstr>Слайд 2</vt:lpstr>
      <vt:lpstr>Слайд 3</vt:lpstr>
      <vt:lpstr>Слайд 4</vt:lpstr>
      <vt:lpstr>Задание №1</vt:lpstr>
      <vt:lpstr>Задание №2</vt:lpstr>
      <vt:lpstr>Задание №3</vt:lpstr>
      <vt:lpstr>Задание №4</vt:lpstr>
      <vt:lpstr>Задание №5</vt:lpstr>
      <vt:lpstr>Задание №6</vt:lpstr>
      <vt:lpstr>Задание №7</vt:lpstr>
      <vt:lpstr>Задание №8</vt:lpstr>
      <vt:lpstr>Задание №9</vt:lpstr>
      <vt:lpstr>Задание №10</vt:lpstr>
      <vt:lpstr>Задание №11</vt:lpstr>
      <vt:lpstr>Задание №12</vt:lpstr>
      <vt:lpstr>Задание №13</vt:lpstr>
      <vt:lpstr>Задание №14</vt:lpstr>
      <vt:lpstr>Задание №15</vt:lpstr>
      <vt:lpstr>Задание №16</vt:lpstr>
      <vt:lpstr>Задание №17</vt:lpstr>
      <vt:lpstr>Задание №18</vt:lpstr>
      <vt:lpstr>Задание №19</vt:lpstr>
      <vt:lpstr>Задание №19</vt:lpstr>
      <vt:lpstr>Слайд 25</vt:lpstr>
      <vt:lpstr>Слайд 26</vt:lpstr>
    </vt:vector>
  </TitlesOfParts>
  <Company>ЦИТиТ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10.234.1</dc:creator>
  <cp:lastModifiedBy>Pentium4</cp:lastModifiedBy>
  <cp:revision>76</cp:revision>
  <dcterms:created xsi:type="dcterms:W3CDTF">2005-11-02T08:57:33Z</dcterms:created>
  <dcterms:modified xsi:type="dcterms:W3CDTF">2010-08-24T12:34:14Z</dcterms:modified>
</cp:coreProperties>
</file>