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2" r:id="rId2"/>
    <p:sldId id="280" r:id="rId3"/>
    <p:sldId id="281" r:id="rId4"/>
    <p:sldId id="283" r:id="rId5"/>
    <p:sldId id="409" r:id="rId6"/>
    <p:sldId id="410" r:id="rId7"/>
    <p:sldId id="305" r:id="rId8"/>
    <p:sldId id="411" r:id="rId9"/>
    <p:sldId id="412" r:id="rId10"/>
    <p:sldId id="413" r:id="rId11"/>
    <p:sldId id="414" r:id="rId12"/>
    <p:sldId id="415" r:id="rId13"/>
    <p:sldId id="416" r:id="rId14"/>
    <p:sldId id="417" r:id="rId15"/>
    <p:sldId id="418" r:id="rId16"/>
    <p:sldId id="419" r:id="rId17"/>
    <p:sldId id="420" r:id="rId18"/>
    <p:sldId id="421" r:id="rId19"/>
    <p:sldId id="422" r:id="rId20"/>
    <p:sldId id="357" r:id="rId21"/>
    <p:sldId id="424" r:id="rId22"/>
    <p:sldId id="425" r:id="rId23"/>
    <p:sldId id="423" r:id="rId24"/>
    <p:sldId id="426" r:id="rId25"/>
    <p:sldId id="427" r:id="rId26"/>
    <p:sldId id="428" r:id="rId27"/>
    <p:sldId id="429" r:id="rId28"/>
    <p:sldId id="430" r:id="rId29"/>
    <p:sldId id="431" r:id="rId30"/>
    <p:sldId id="432" r:id="rId31"/>
    <p:sldId id="279" r:id="rId32"/>
    <p:sldId id="261" r:id="rId3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E1FB"/>
    <a:srgbClr val="9900CC"/>
    <a:srgbClr val="FFFF00"/>
    <a:srgbClr val="E1A9F5"/>
    <a:srgbClr val="FF3300"/>
    <a:srgbClr val="CC00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38" autoAdjust="0"/>
    <p:restoredTop sz="94709" autoAdjust="0"/>
  </p:normalViewPr>
  <p:slideViewPr>
    <p:cSldViewPr>
      <p:cViewPr varScale="1">
        <p:scale>
          <a:sx n="70" d="100"/>
          <a:sy n="70" d="100"/>
        </p:scale>
        <p:origin x="-55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257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4" Type="http://schemas.openxmlformats.org/officeDocument/2006/relationships/image" Target="../media/image10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Relationship Id="rId5" Type="http://schemas.openxmlformats.org/officeDocument/2006/relationships/image" Target="../media/image31.wmf"/><Relationship Id="rId4" Type="http://schemas.openxmlformats.org/officeDocument/2006/relationships/image" Target="../media/image30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Relationship Id="rId5" Type="http://schemas.openxmlformats.org/officeDocument/2006/relationships/image" Target="../media/image32.wmf"/><Relationship Id="rId4" Type="http://schemas.openxmlformats.org/officeDocument/2006/relationships/image" Target="../media/image30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Relationship Id="rId5" Type="http://schemas.openxmlformats.org/officeDocument/2006/relationships/image" Target="../media/image33.wmf"/><Relationship Id="rId4" Type="http://schemas.openxmlformats.org/officeDocument/2006/relationships/image" Target="../media/image30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12.wmf"/><Relationship Id="rId4" Type="http://schemas.openxmlformats.org/officeDocument/2006/relationships/image" Target="../media/image13.w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w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wmf"/></Relationships>
</file>

<file path=ppt/drawings/_rels/vmlDrawing24.v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2" Type="http://schemas.openxmlformats.org/officeDocument/2006/relationships/image" Target="../media/image40.wmf"/><Relationship Id="rId1" Type="http://schemas.openxmlformats.org/officeDocument/2006/relationships/image" Target="../media/image39.wmf"/><Relationship Id="rId4" Type="http://schemas.openxmlformats.org/officeDocument/2006/relationships/image" Target="../media/image42.wmf"/></Relationships>
</file>

<file path=ppt/drawings/_rels/vmlDrawing25.vml.rels><?xml version="1.0" encoding="UTF-8" standalone="yes"?>
<Relationships xmlns="http://schemas.openxmlformats.org/package/2006/relationships"><Relationship Id="rId3" Type="http://schemas.openxmlformats.org/officeDocument/2006/relationships/image" Target="../media/image45.wmf"/><Relationship Id="rId2" Type="http://schemas.openxmlformats.org/officeDocument/2006/relationships/image" Target="../media/image44.wmf"/><Relationship Id="rId1" Type="http://schemas.openxmlformats.org/officeDocument/2006/relationships/image" Target="../media/image43.wmf"/><Relationship Id="rId4" Type="http://schemas.openxmlformats.org/officeDocument/2006/relationships/image" Target="../media/image46.wmf"/></Relationships>
</file>

<file path=ppt/drawings/_rels/vmlDrawing26.vml.rels><?xml version="1.0" encoding="UTF-8" standalone="yes"?>
<Relationships xmlns="http://schemas.openxmlformats.org/package/2006/relationships"><Relationship Id="rId3" Type="http://schemas.openxmlformats.org/officeDocument/2006/relationships/image" Target="../media/image47.wmf"/><Relationship Id="rId2" Type="http://schemas.openxmlformats.org/officeDocument/2006/relationships/image" Target="../media/image44.wmf"/><Relationship Id="rId1" Type="http://schemas.openxmlformats.org/officeDocument/2006/relationships/image" Target="../media/image43.wmf"/><Relationship Id="rId4" Type="http://schemas.openxmlformats.org/officeDocument/2006/relationships/image" Target="../media/image4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80F53A-28DA-410B-B7B9-F29B02F5E0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7741B0-AEC0-4593-AB04-9D9947CE8C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2A64FF-7280-49B0-B852-DA5BD1D0BB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E7528F-496A-41BF-A9C7-3E8CC69112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4437FA-BCCB-4763-87AE-F0DB862652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9BC9F5-C039-49D8-BCE7-0509BCDB2B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C79A47-7109-4951-9F39-8408F1203E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063C71-AD4F-4E15-A008-3405B02CA4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B0AA1F-A4E0-4B07-972A-F5AF527376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276964-BB78-4C13-A980-F1C93E0172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8E32B5-86FE-44CC-A6C5-391DD00F4D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D2D2F9-D5FD-45A6-B479-304CEB1DCD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C9B813-5C18-438B-B584-806C89A526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DBB981D4-0D63-42B9-8678-506CBD826C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 advClick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2.bin"/><Relationship Id="rId5" Type="http://schemas.openxmlformats.org/officeDocument/2006/relationships/image" Target="../media/image11.gif"/><Relationship Id="rId4" Type="http://schemas.openxmlformats.org/officeDocument/2006/relationships/slide" Target="slide2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3.bin"/><Relationship Id="rId5" Type="http://schemas.openxmlformats.org/officeDocument/2006/relationships/image" Target="../media/image11.gif"/><Relationship Id="rId4" Type="http://schemas.openxmlformats.org/officeDocument/2006/relationships/slide" Target="slide2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4.bin"/><Relationship Id="rId5" Type="http://schemas.openxmlformats.org/officeDocument/2006/relationships/image" Target="../media/image11.gif"/><Relationship Id="rId4" Type="http://schemas.openxmlformats.org/officeDocument/2006/relationships/slide" Target="slide2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15.bin"/><Relationship Id="rId5" Type="http://schemas.openxmlformats.org/officeDocument/2006/relationships/image" Target="../media/image11.gif"/><Relationship Id="rId4" Type="http://schemas.openxmlformats.org/officeDocument/2006/relationships/slide" Target="slide2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16.bin"/><Relationship Id="rId5" Type="http://schemas.openxmlformats.org/officeDocument/2006/relationships/image" Target="../media/image11.gif"/><Relationship Id="rId4" Type="http://schemas.openxmlformats.org/officeDocument/2006/relationships/slide" Target="slide2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17.bin"/><Relationship Id="rId5" Type="http://schemas.openxmlformats.org/officeDocument/2006/relationships/image" Target="../media/image11.gif"/><Relationship Id="rId4" Type="http://schemas.openxmlformats.org/officeDocument/2006/relationships/slide" Target="slide2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18.bin"/><Relationship Id="rId5" Type="http://schemas.openxmlformats.org/officeDocument/2006/relationships/image" Target="../media/image11.gif"/><Relationship Id="rId4" Type="http://schemas.openxmlformats.org/officeDocument/2006/relationships/slide" Target="slide2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19.bin"/><Relationship Id="rId5" Type="http://schemas.openxmlformats.org/officeDocument/2006/relationships/image" Target="../media/image11.gif"/><Relationship Id="rId4" Type="http://schemas.openxmlformats.org/officeDocument/2006/relationships/slide" Target="slide2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20.bin"/><Relationship Id="rId5" Type="http://schemas.openxmlformats.org/officeDocument/2006/relationships/image" Target="../media/image11.gif"/><Relationship Id="rId4" Type="http://schemas.openxmlformats.org/officeDocument/2006/relationships/slide" Target="slide2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21.bin"/><Relationship Id="rId5" Type="http://schemas.openxmlformats.org/officeDocument/2006/relationships/image" Target="../media/image11.gif"/><Relationship Id="rId4" Type="http://schemas.openxmlformats.org/officeDocument/2006/relationships/slide" Target="slide2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5.bin"/><Relationship Id="rId3" Type="http://schemas.openxmlformats.org/officeDocument/2006/relationships/slide" Target="slide25.xml"/><Relationship Id="rId7" Type="http://schemas.openxmlformats.org/officeDocument/2006/relationships/oleObject" Target="../embeddings/oleObject24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23.bin"/><Relationship Id="rId5" Type="http://schemas.openxmlformats.org/officeDocument/2006/relationships/slide" Target="slide32.xml"/><Relationship Id="rId10" Type="http://schemas.openxmlformats.org/officeDocument/2006/relationships/oleObject" Target="../embeddings/oleObject26.bin"/><Relationship Id="rId4" Type="http://schemas.openxmlformats.org/officeDocument/2006/relationships/oleObject" Target="../embeddings/oleObject22.bin"/><Relationship Id="rId9" Type="http://schemas.openxmlformats.org/officeDocument/2006/relationships/image" Target="../media/image11.gi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0.bin"/><Relationship Id="rId3" Type="http://schemas.openxmlformats.org/officeDocument/2006/relationships/slide" Target="slide25.xml"/><Relationship Id="rId7" Type="http://schemas.openxmlformats.org/officeDocument/2006/relationships/oleObject" Target="../embeddings/oleObject29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28.bin"/><Relationship Id="rId5" Type="http://schemas.openxmlformats.org/officeDocument/2006/relationships/oleObject" Target="../embeddings/oleObject27.bin"/><Relationship Id="rId10" Type="http://schemas.openxmlformats.org/officeDocument/2006/relationships/oleObject" Target="../embeddings/oleObject31.bin"/><Relationship Id="rId4" Type="http://schemas.openxmlformats.org/officeDocument/2006/relationships/slide" Target="slide32.xml"/><Relationship Id="rId9" Type="http://schemas.openxmlformats.org/officeDocument/2006/relationships/image" Target="../media/image11.gi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5.bin"/><Relationship Id="rId3" Type="http://schemas.openxmlformats.org/officeDocument/2006/relationships/slide" Target="slide25.xml"/><Relationship Id="rId7" Type="http://schemas.openxmlformats.org/officeDocument/2006/relationships/oleObject" Target="../embeddings/oleObject34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33.bin"/><Relationship Id="rId5" Type="http://schemas.openxmlformats.org/officeDocument/2006/relationships/slide" Target="slide32.xml"/><Relationship Id="rId10" Type="http://schemas.openxmlformats.org/officeDocument/2006/relationships/oleObject" Target="../embeddings/oleObject36.bin"/><Relationship Id="rId4" Type="http://schemas.openxmlformats.org/officeDocument/2006/relationships/oleObject" Target="../embeddings/oleObject32.bin"/><Relationship Id="rId9" Type="http://schemas.openxmlformats.org/officeDocument/2006/relationships/image" Target="../media/image11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37.bin"/><Relationship Id="rId5" Type="http://schemas.openxmlformats.org/officeDocument/2006/relationships/image" Target="../media/image11.gif"/><Relationship Id="rId4" Type="http://schemas.openxmlformats.org/officeDocument/2006/relationships/slide" Target="slide2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0.vml"/><Relationship Id="rId6" Type="http://schemas.openxmlformats.org/officeDocument/2006/relationships/oleObject" Target="../embeddings/oleObject38.bin"/><Relationship Id="rId5" Type="http://schemas.openxmlformats.org/officeDocument/2006/relationships/image" Target="../media/image11.gif"/><Relationship Id="rId4" Type="http://schemas.openxmlformats.org/officeDocument/2006/relationships/slide" Target="slide2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1.vml"/><Relationship Id="rId6" Type="http://schemas.openxmlformats.org/officeDocument/2006/relationships/oleObject" Target="../embeddings/oleObject39.bin"/><Relationship Id="rId5" Type="http://schemas.openxmlformats.org/officeDocument/2006/relationships/image" Target="../media/image11.gif"/><Relationship Id="rId4" Type="http://schemas.openxmlformats.org/officeDocument/2006/relationships/slide" Target="slide2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2.vml"/><Relationship Id="rId6" Type="http://schemas.openxmlformats.org/officeDocument/2006/relationships/oleObject" Target="../embeddings/oleObject40.bin"/><Relationship Id="rId5" Type="http://schemas.openxmlformats.org/officeDocument/2006/relationships/image" Target="../media/image11.gif"/><Relationship Id="rId4" Type="http://schemas.openxmlformats.org/officeDocument/2006/relationships/slide" Target="slide2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3.vml"/><Relationship Id="rId6" Type="http://schemas.openxmlformats.org/officeDocument/2006/relationships/oleObject" Target="../embeddings/oleObject41.bin"/><Relationship Id="rId5" Type="http://schemas.openxmlformats.org/officeDocument/2006/relationships/image" Target="../media/image11.gif"/><Relationship Id="rId4" Type="http://schemas.openxmlformats.org/officeDocument/2006/relationships/slide" Target="slide25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5.bin"/><Relationship Id="rId3" Type="http://schemas.openxmlformats.org/officeDocument/2006/relationships/slide" Target="slide25.xml"/><Relationship Id="rId7" Type="http://schemas.openxmlformats.org/officeDocument/2006/relationships/oleObject" Target="../embeddings/oleObject44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4.vml"/><Relationship Id="rId6" Type="http://schemas.openxmlformats.org/officeDocument/2006/relationships/oleObject" Target="../embeddings/oleObject43.bin"/><Relationship Id="rId5" Type="http://schemas.openxmlformats.org/officeDocument/2006/relationships/slide" Target="slide32.xml"/><Relationship Id="rId4" Type="http://schemas.openxmlformats.org/officeDocument/2006/relationships/oleObject" Target="../embeddings/oleObject42.bin"/><Relationship Id="rId9" Type="http://schemas.openxmlformats.org/officeDocument/2006/relationships/image" Target="../media/image11.gif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9.bin"/><Relationship Id="rId3" Type="http://schemas.openxmlformats.org/officeDocument/2006/relationships/slide" Target="slide25.xml"/><Relationship Id="rId7" Type="http://schemas.openxmlformats.org/officeDocument/2006/relationships/oleObject" Target="../embeddings/oleObject48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5.vml"/><Relationship Id="rId6" Type="http://schemas.openxmlformats.org/officeDocument/2006/relationships/oleObject" Target="../embeddings/oleObject47.bin"/><Relationship Id="rId5" Type="http://schemas.openxmlformats.org/officeDocument/2006/relationships/oleObject" Target="../embeddings/oleObject46.bin"/><Relationship Id="rId4" Type="http://schemas.openxmlformats.org/officeDocument/2006/relationships/slide" Target="slide32.xml"/><Relationship Id="rId9" Type="http://schemas.openxmlformats.org/officeDocument/2006/relationships/image" Target="../media/image11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3.bin"/><Relationship Id="rId3" Type="http://schemas.openxmlformats.org/officeDocument/2006/relationships/slide" Target="slide25.xml"/><Relationship Id="rId7" Type="http://schemas.openxmlformats.org/officeDocument/2006/relationships/oleObject" Target="../embeddings/oleObject52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6.vml"/><Relationship Id="rId6" Type="http://schemas.openxmlformats.org/officeDocument/2006/relationships/oleObject" Target="../embeddings/oleObject51.bin"/><Relationship Id="rId5" Type="http://schemas.openxmlformats.org/officeDocument/2006/relationships/oleObject" Target="../embeddings/oleObject50.bin"/><Relationship Id="rId4" Type="http://schemas.openxmlformats.org/officeDocument/2006/relationships/slide" Target="slide32.xml"/><Relationship Id="rId9" Type="http://schemas.openxmlformats.org/officeDocument/2006/relationships/image" Target="../media/image11.gif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slide" Target="slide25.xml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1.gif"/><Relationship Id="rId5" Type="http://schemas.openxmlformats.org/officeDocument/2006/relationships/oleObject" Target="../embeddings/oleObject1.bin"/><Relationship Id="rId4" Type="http://schemas.openxmlformats.org/officeDocument/2006/relationships/slide" Target="slide32.xml"/><Relationship Id="rId9" Type="http://schemas.openxmlformats.org/officeDocument/2006/relationships/oleObject" Target="../embeddings/oleObject4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slide" Target="slide25.xml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1.gif"/><Relationship Id="rId5" Type="http://schemas.openxmlformats.org/officeDocument/2006/relationships/oleObject" Target="../embeddings/oleObject5.bin"/><Relationship Id="rId4" Type="http://schemas.openxmlformats.org/officeDocument/2006/relationships/slide" Target="slide32.xml"/><Relationship Id="rId9" Type="http://schemas.openxmlformats.org/officeDocument/2006/relationships/oleObject" Target="../embeddings/oleObject8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9.bin"/><Relationship Id="rId5" Type="http://schemas.openxmlformats.org/officeDocument/2006/relationships/image" Target="../media/image11.gif"/><Relationship Id="rId4" Type="http://schemas.openxmlformats.org/officeDocument/2006/relationships/slide" Target="slide2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0.bin"/><Relationship Id="rId5" Type="http://schemas.openxmlformats.org/officeDocument/2006/relationships/image" Target="../media/image11.gif"/><Relationship Id="rId4" Type="http://schemas.openxmlformats.org/officeDocument/2006/relationships/slide" Target="slide2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1.bin"/><Relationship Id="rId5" Type="http://schemas.openxmlformats.org/officeDocument/2006/relationships/image" Target="../media/image11.gif"/><Relationship Id="rId4" Type="http://schemas.openxmlformats.org/officeDocument/2006/relationships/slide" Target="slide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4820" name="WordArt 4"/>
          <p:cNvSpPr>
            <a:spLocks noChangeArrowheads="1" noChangeShapeType="1" noTextEdit="1"/>
          </p:cNvSpPr>
          <p:nvPr/>
        </p:nvSpPr>
        <p:spPr bwMode="auto">
          <a:xfrm>
            <a:off x="-1057275" y="620713"/>
            <a:ext cx="10382250" cy="5976937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87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3600" kern="10" dirty="0">
                <a:ln w="9525">
                  <a:round/>
                  <a:headEnd/>
                  <a:tailEnd/>
                </a:ln>
                <a:solidFill>
                  <a:srgbClr val="6B6BCF"/>
                </a:solidFill>
                <a:latin typeface="Impact"/>
              </a:rPr>
              <a:t>Подготовительный тест</a:t>
            </a:r>
          </a:p>
          <a:p>
            <a:pPr algn="ctr"/>
            <a:r>
              <a:rPr lang="ru-RU" sz="3600" kern="10" dirty="0">
                <a:ln w="9525">
                  <a:round/>
                  <a:headEnd/>
                  <a:tailEnd/>
                </a:ln>
                <a:solidFill>
                  <a:srgbClr val="6B6BCF"/>
                </a:solidFill>
                <a:latin typeface="Impact"/>
              </a:rPr>
              <a:t> к контрольной работе </a:t>
            </a:r>
            <a:r>
              <a:rPr lang="ru-RU" sz="3600" kern="10" dirty="0" smtClean="0">
                <a:ln w="9525">
                  <a:round/>
                  <a:headEnd/>
                  <a:tailEnd/>
                </a:ln>
                <a:solidFill>
                  <a:srgbClr val="6B6BCF"/>
                </a:solidFill>
                <a:latin typeface="Impact"/>
              </a:rPr>
              <a:t>№6 </a:t>
            </a:r>
            <a:endParaRPr lang="ru-RU" sz="3600" kern="10" dirty="0">
              <a:ln w="9525">
                <a:round/>
                <a:headEnd/>
                <a:tailEnd/>
              </a:ln>
              <a:solidFill>
                <a:srgbClr val="6B6BCF"/>
              </a:solidFill>
              <a:latin typeface="Impact"/>
            </a:endParaRPr>
          </a:p>
          <a:p>
            <a:pPr algn="ctr"/>
            <a:r>
              <a:rPr lang="ru-RU" sz="3600" kern="10" dirty="0" smtClean="0">
                <a:ln w="9525">
                  <a:round/>
                  <a:headEnd/>
                  <a:tailEnd/>
                </a:ln>
                <a:solidFill>
                  <a:srgbClr val="6B6BCF"/>
                </a:solidFill>
                <a:latin typeface="Impact"/>
              </a:rPr>
              <a:t>8 </a:t>
            </a:r>
            <a:r>
              <a:rPr lang="ru-RU" sz="3600" kern="10" dirty="0">
                <a:ln w="9525">
                  <a:round/>
                  <a:headEnd/>
                  <a:tailEnd/>
                </a:ln>
                <a:solidFill>
                  <a:srgbClr val="6B6BCF"/>
                </a:solidFill>
                <a:latin typeface="Impact"/>
              </a:rPr>
              <a:t>класс </a:t>
            </a:r>
          </a:p>
        </p:txBody>
      </p:sp>
      <p:sp>
        <p:nvSpPr>
          <p:cNvPr id="34821" name="AutoShape 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164388" y="5949950"/>
            <a:ext cx="1152525" cy="503238"/>
          </a:xfrm>
          <a:prstGeom prst="actionButtonForwardNext">
            <a:avLst/>
          </a:prstGeom>
          <a:solidFill>
            <a:schemeClr val="accent1">
              <a:lumMod val="50000"/>
            </a:schemeClr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10" name="Рисунок 9" descr="Graphic7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0838" y="3643313"/>
            <a:ext cx="1981200" cy="2052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Задание №6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58204" cy="4525963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endParaRPr lang="ru-RU" sz="2800" dirty="0" smtClean="0">
              <a:solidFill>
                <a:srgbClr val="CC0099"/>
              </a:solidFill>
            </a:endParaRPr>
          </a:p>
          <a:p>
            <a:pPr eaLnBrk="1" hangingPunct="1">
              <a:buFontTx/>
              <a:buNone/>
              <a:defRPr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Решите уравнение:</a:t>
            </a:r>
          </a:p>
          <a:p>
            <a:pPr eaLnBrk="1" hangingPunct="1">
              <a:buFontTx/>
              <a:buNone/>
              <a:defRPr/>
            </a:pPr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hangingPunct="1">
              <a:buFontTx/>
              <a:buNone/>
              <a:defRPr/>
            </a:pPr>
            <a:endParaRPr lang="ru-RU" sz="2000" dirty="0" smtClean="0">
              <a:solidFill>
                <a:schemeClr val="accent1">
                  <a:lumMod val="50000"/>
                </a:schemeClr>
              </a:solidFill>
              <a:hlinkClick r:id="rId3" action="ppaction://hlinksldjump"/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-1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 нет решений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1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hlinkClick r:id="" action="ppaction://hlinkshowjump?jump=nextslide"/>
              </a:rPr>
              <a:t>1;-1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33" name="AutoShape 4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124075" y="3068638"/>
            <a:ext cx="71438" cy="7302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1" name="Рисунок 10" descr="35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2910" y="285728"/>
            <a:ext cx="1238250" cy="123825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9" name="Содержимое 8"/>
          <p:cNvGraphicFramePr>
            <a:graphicFrameLocks noChangeAspect="1"/>
          </p:cNvGraphicFramePr>
          <p:nvPr>
            <p:ph sz="half" idx="2"/>
          </p:nvPr>
        </p:nvGraphicFramePr>
        <p:xfrm>
          <a:off x="3379788" y="1811338"/>
          <a:ext cx="1803400" cy="614362"/>
        </p:xfrm>
        <a:graphic>
          <a:graphicData uri="http://schemas.openxmlformats.org/presentationml/2006/ole">
            <p:oleObj spid="_x0000_s147458" name="Формула" r:id="rId6" imgW="596880" imgH="203040" progId="Equation.3">
              <p:embed/>
            </p:oleObj>
          </a:graphicData>
        </a:graphic>
      </p:graphicFrame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Задание №7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58204" cy="4525963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endParaRPr lang="ru-RU" sz="2800" dirty="0" smtClean="0">
              <a:solidFill>
                <a:srgbClr val="CC0099"/>
              </a:solidFill>
            </a:endParaRPr>
          </a:p>
          <a:p>
            <a:pPr eaLnBrk="1" hangingPunct="1">
              <a:buFontTx/>
              <a:buNone/>
              <a:defRPr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Решите уравнение:</a:t>
            </a:r>
          </a:p>
          <a:p>
            <a:pPr eaLnBrk="1" hangingPunct="1">
              <a:buFontTx/>
              <a:buNone/>
              <a:defRPr/>
            </a:pPr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hangingPunct="1">
              <a:buFontTx/>
              <a:buNone/>
              <a:defRPr/>
            </a:pPr>
            <a:endParaRPr lang="ru-RU" sz="2000" dirty="0" smtClean="0">
              <a:solidFill>
                <a:schemeClr val="accent1">
                  <a:lumMod val="50000"/>
                </a:schemeClr>
              </a:solidFill>
              <a:hlinkClick r:id="rId3" action="ppaction://hlinksldjump"/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-1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hlinkClick r:id="" action="ppaction://hlinkshowjump?jump=nextslide"/>
              </a:rPr>
              <a:t> нет решений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1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1;-1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33" name="AutoShape 4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124075" y="3068638"/>
            <a:ext cx="71438" cy="7302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1" name="Рисунок 10" descr="35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2910" y="285728"/>
            <a:ext cx="1238250" cy="123825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9" name="Содержимое 8"/>
          <p:cNvGraphicFramePr>
            <a:graphicFrameLocks noChangeAspect="1"/>
          </p:cNvGraphicFramePr>
          <p:nvPr>
            <p:ph sz="half" idx="2"/>
          </p:nvPr>
        </p:nvGraphicFramePr>
        <p:xfrm>
          <a:off x="3379788" y="1811338"/>
          <a:ext cx="1803400" cy="614362"/>
        </p:xfrm>
        <a:graphic>
          <a:graphicData uri="http://schemas.openxmlformats.org/presentationml/2006/ole">
            <p:oleObj spid="_x0000_s148482" name="Формула" r:id="rId6" imgW="596880" imgH="203040" progId="Equation.3">
              <p:embed/>
            </p:oleObj>
          </a:graphicData>
        </a:graphic>
      </p:graphicFrame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Задание №8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58204" cy="4525963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endParaRPr lang="ru-RU" sz="2800" dirty="0" smtClean="0">
              <a:solidFill>
                <a:srgbClr val="CC0099"/>
              </a:solidFill>
            </a:endParaRPr>
          </a:p>
          <a:p>
            <a:pPr eaLnBrk="1" hangingPunct="1">
              <a:buFontTx/>
              <a:buNone/>
              <a:defRPr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Решите уравнение:</a:t>
            </a:r>
          </a:p>
          <a:p>
            <a:pPr eaLnBrk="1" hangingPunct="1">
              <a:buFontTx/>
              <a:buNone/>
              <a:defRPr/>
            </a:pPr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hangingPunct="1">
              <a:buFontTx/>
              <a:buNone/>
              <a:defRPr/>
            </a:pPr>
            <a:endParaRPr lang="ru-RU" sz="2000" dirty="0" smtClean="0">
              <a:solidFill>
                <a:schemeClr val="accent1">
                  <a:lumMod val="50000"/>
                </a:schemeClr>
              </a:solidFill>
              <a:hlinkClick r:id="rId3" action="ppaction://hlinksldjump"/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2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 нет решений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hlinkClick r:id="" action="ppaction://hlinkshowjump?jump=nextslide"/>
              </a:rPr>
              <a:t>2;-2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1;-1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33" name="AutoShape 4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124075" y="3068638"/>
            <a:ext cx="71438" cy="7302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1" name="Рисунок 10" descr="35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2910" y="285728"/>
            <a:ext cx="1238250" cy="123825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9" name="Содержимое 8"/>
          <p:cNvGraphicFramePr>
            <a:graphicFrameLocks noChangeAspect="1"/>
          </p:cNvGraphicFramePr>
          <p:nvPr>
            <p:ph sz="half" idx="2"/>
          </p:nvPr>
        </p:nvGraphicFramePr>
        <p:xfrm>
          <a:off x="3695700" y="1811338"/>
          <a:ext cx="1720206" cy="903282"/>
        </p:xfrm>
        <a:graphic>
          <a:graphicData uri="http://schemas.openxmlformats.org/presentationml/2006/ole">
            <p:oleObj spid="_x0000_s149506" name="Формула" r:id="rId6" imgW="749160" imgH="393480" progId="Equation.3">
              <p:embed/>
            </p:oleObj>
          </a:graphicData>
        </a:graphic>
      </p:graphicFrame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Задание №9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58204" cy="4525963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endParaRPr lang="ru-RU" sz="2800" dirty="0" smtClean="0">
              <a:solidFill>
                <a:srgbClr val="CC0099"/>
              </a:solidFill>
            </a:endParaRPr>
          </a:p>
          <a:p>
            <a:pPr eaLnBrk="1" hangingPunct="1">
              <a:buFontTx/>
              <a:buNone/>
              <a:defRPr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Решите уравнение:</a:t>
            </a:r>
          </a:p>
          <a:p>
            <a:pPr eaLnBrk="1" hangingPunct="1">
              <a:buFontTx/>
              <a:buNone/>
              <a:defRPr/>
            </a:pPr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hangingPunct="1">
              <a:buFontTx/>
              <a:buNone/>
              <a:defRPr/>
            </a:pPr>
            <a:endParaRPr lang="ru-RU" sz="2000" dirty="0" smtClean="0">
              <a:solidFill>
                <a:schemeClr val="accent1">
                  <a:lumMod val="50000"/>
                </a:schemeClr>
              </a:solidFill>
              <a:hlinkClick r:id="rId3" action="ppaction://hlinksldjump"/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2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hlinkClick r:id="" action="ppaction://hlinkshowjump?jump=nextslide"/>
              </a:rPr>
              <a:t> нет решений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2;-2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1;-1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33" name="AutoShape 4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124075" y="3068638"/>
            <a:ext cx="71438" cy="7302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1" name="Рисунок 10" descr="35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2910" y="285728"/>
            <a:ext cx="1238250" cy="123825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9" name="Содержимое 8"/>
          <p:cNvGraphicFramePr>
            <a:graphicFrameLocks noChangeAspect="1"/>
          </p:cNvGraphicFramePr>
          <p:nvPr>
            <p:ph sz="half" idx="2"/>
          </p:nvPr>
        </p:nvGraphicFramePr>
        <p:xfrm>
          <a:off x="3695700" y="1811338"/>
          <a:ext cx="1720206" cy="903282"/>
        </p:xfrm>
        <a:graphic>
          <a:graphicData uri="http://schemas.openxmlformats.org/presentationml/2006/ole">
            <p:oleObj spid="_x0000_s150530" name="Формула" r:id="rId6" imgW="749160" imgH="393480" progId="Equation.3">
              <p:embed/>
            </p:oleObj>
          </a:graphicData>
        </a:graphic>
      </p:graphicFrame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Задание №10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58204" cy="4525963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endParaRPr lang="ru-RU" sz="2800" dirty="0" smtClean="0">
              <a:solidFill>
                <a:srgbClr val="CC0099"/>
              </a:solidFill>
            </a:endParaRPr>
          </a:p>
          <a:p>
            <a:pPr eaLnBrk="1" hangingPunct="1">
              <a:buFontTx/>
              <a:buNone/>
              <a:defRPr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Решите уравнение:</a:t>
            </a:r>
          </a:p>
          <a:p>
            <a:pPr eaLnBrk="1" hangingPunct="1">
              <a:buFontTx/>
              <a:buNone/>
              <a:defRPr/>
            </a:pPr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hangingPunct="1">
              <a:buFontTx/>
              <a:buNone/>
              <a:defRPr/>
            </a:pPr>
            <a:endParaRPr lang="ru-RU" sz="2000" dirty="0" smtClean="0">
              <a:solidFill>
                <a:schemeClr val="accent1">
                  <a:lumMod val="50000"/>
                </a:schemeClr>
              </a:solidFill>
              <a:hlinkClick r:id="rId3" action="ppaction://hlinksldjump"/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8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 4;-4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4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hlinkClick r:id="" action="ppaction://hlinkshowjump?jump=nextslide"/>
              </a:rPr>
              <a:t>8;-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8</a:t>
            </a:r>
          </a:p>
          <a:p>
            <a:pPr marL="457200" indent="-457200" eaLnBrk="1" hangingPunct="1">
              <a:buFontTx/>
              <a:buAutoNum type="arabicParenR"/>
              <a:defRPr/>
            </a:pPr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33" name="AutoShape 4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124075" y="3068638"/>
            <a:ext cx="71438" cy="7302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1" name="Рисунок 10" descr="35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2910" y="285728"/>
            <a:ext cx="1238250" cy="123825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9" name="Содержимое 8"/>
          <p:cNvGraphicFramePr>
            <a:graphicFrameLocks noChangeAspect="1"/>
          </p:cNvGraphicFramePr>
          <p:nvPr>
            <p:ph sz="half" idx="2"/>
          </p:nvPr>
        </p:nvGraphicFramePr>
        <p:xfrm>
          <a:off x="3695700" y="1846263"/>
          <a:ext cx="1720850" cy="833437"/>
        </p:xfrm>
        <a:graphic>
          <a:graphicData uri="http://schemas.openxmlformats.org/presentationml/2006/ole">
            <p:oleObj spid="_x0000_s151554" name="Формула" r:id="rId6" imgW="812520" imgH="393480" progId="Equation.3">
              <p:embed/>
            </p:oleObj>
          </a:graphicData>
        </a:graphic>
      </p:graphicFrame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Задание №11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58204" cy="4525963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endParaRPr lang="ru-RU" sz="2800" dirty="0" smtClean="0">
              <a:solidFill>
                <a:srgbClr val="CC0099"/>
              </a:solidFill>
            </a:endParaRPr>
          </a:p>
          <a:p>
            <a:pPr eaLnBrk="1" hangingPunct="1">
              <a:buFontTx/>
              <a:buNone/>
              <a:defRPr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Решите уравнение:</a:t>
            </a:r>
          </a:p>
          <a:p>
            <a:pPr eaLnBrk="1" hangingPunct="1">
              <a:buFontTx/>
              <a:buNone/>
              <a:defRPr/>
            </a:pPr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hangingPunct="1">
              <a:buFontTx/>
              <a:buNone/>
              <a:defRPr/>
            </a:pPr>
            <a:endParaRPr lang="ru-RU" sz="2000" dirty="0" smtClean="0">
              <a:solidFill>
                <a:schemeClr val="accent1">
                  <a:lumMod val="50000"/>
                </a:schemeClr>
              </a:solidFill>
              <a:hlinkClick r:id="rId3" action="ppaction://hlinksldjump"/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0,5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hlinkClick r:id="" action="ppaction://hlinkshowjump?jump=nextslide"/>
              </a:rPr>
              <a:t>0,5;-0,5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2;-2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1;-1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33" name="AutoShape 4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124075" y="3068638"/>
            <a:ext cx="71438" cy="7302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1" name="Рисунок 10" descr="35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2910" y="285728"/>
            <a:ext cx="1238250" cy="123825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9" name="Содержимое 8"/>
          <p:cNvGraphicFramePr>
            <a:graphicFrameLocks noChangeAspect="1"/>
          </p:cNvGraphicFramePr>
          <p:nvPr>
            <p:ph sz="half" idx="2"/>
          </p:nvPr>
        </p:nvGraphicFramePr>
        <p:xfrm>
          <a:off x="3709988" y="1811338"/>
          <a:ext cx="1690687" cy="903287"/>
        </p:xfrm>
        <a:graphic>
          <a:graphicData uri="http://schemas.openxmlformats.org/presentationml/2006/ole">
            <p:oleObj spid="_x0000_s152578" name="Формула" r:id="rId6" imgW="736560" imgH="393480" progId="Equation.3">
              <p:embed/>
            </p:oleObj>
          </a:graphicData>
        </a:graphic>
      </p:graphicFrame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Задание №12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58204" cy="4525963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endParaRPr lang="ru-RU" sz="2800" dirty="0" smtClean="0">
              <a:solidFill>
                <a:srgbClr val="CC0099"/>
              </a:solidFill>
            </a:endParaRPr>
          </a:p>
          <a:p>
            <a:pPr eaLnBrk="1" hangingPunct="1">
              <a:buFontTx/>
              <a:buNone/>
              <a:defRPr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Решите уравнение:</a:t>
            </a:r>
          </a:p>
          <a:p>
            <a:pPr eaLnBrk="1" hangingPunct="1">
              <a:buFontTx/>
              <a:buNone/>
              <a:defRPr/>
            </a:pPr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hangingPunct="1">
              <a:buFontTx/>
              <a:buNone/>
              <a:defRPr/>
            </a:pPr>
            <a:endParaRPr lang="ru-RU" sz="2000" dirty="0" smtClean="0">
              <a:solidFill>
                <a:schemeClr val="accent1">
                  <a:lumMod val="50000"/>
                </a:schemeClr>
              </a:solidFill>
              <a:hlinkClick r:id="rId3" action="ppaction://hlinksldjump"/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0,5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0,5;-0,5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2;-2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hlinkClick r:id="" action="ppaction://hlinkshowjump?jump=nextslide"/>
              </a:rPr>
              <a:t>1;-1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33" name="AutoShape 4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124075" y="3068638"/>
            <a:ext cx="71438" cy="7302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1" name="Рисунок 10" descr="35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2910" y="285728"/>
            <a:ext cx="1238250" cy="123825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9" name="Содержимое 8"/>
          <p:cNvGraphicFramePr>
            <a:graphicFrameLocks noChangeAspect="1"/>
          </p:cNvGraphicFramePr>
          <p:nvPr>
            <p:ph sz="half" idx="2"/>
          </p:nvPr>
        </p:nvGraphicFramePr>
        <p:xfrm>
          <a:off x="3709988" y="2020888"/>
          <a:ext cx="1690687" cy="482600"/>
        </p:xfrm>
        <a:graphic>
          <a:graphicData uri="http://schemas.openxmlformats.org/presentationml/2006/ole">
            <p:oleObj spid="_x0000_s153602" name="Формула" r:id="rId6" imgW="711000" imgH="203040" progId="Equation.3">
              <p:embed/>
            </p:oleObj>
          </a:graphicData>
        </a:graphic>
      </p:graphicFrame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Задание №13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58204" cy="4525963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endParaRPr lang="ru-RU" sz="2800" dirty="0" smtClean="0">
              <a:solidFill>
                <a:srgbClr val="CC0099"/>
              </a:solidFill>
            </a:endParaRPr>
          </a:p>
          <a:p>
            <a:pPr eaLnBrk="1" hangingPunct="1">
              <a:buFontTx/>
              <a:buNone/>
              <a:defRPr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Решите уравнение:</a:t>
            </a:r>
          </a:p>
          <a:p>
            <a:pPr eaLnBrk="1" hangingPunct="1">
              <a:buFontTx/>
              <a:buNone/>
              <a:defRPr/>
            </a:pPr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hangingPunct="1">
              <a:buFontTx/>
              <a:buNone/>
              <a:defRPr/>
            </a:pPr>
            <a:endParaRPr lang="ru-RU" sz="2000" dirty="0" smtClean="0">
              <a:solidFill>
                <a:schemeClr val="accent1">
                  <a:lumMod val="50000"/>
                </a:schemeClr>
              </a:solidFill>
              <a:hlinkClick r:id="" action="ppaction://hlinkshowjump?jump=nextslide"/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hlinkClick r:id="" action="ppaction://hlinkshowjump?jump=nextslide"/>
              </a:rPr>
              <a:t>Нет решений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1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2;-2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1;-1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33" name="AutoShape 4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124075" y="3068638"/>
            <a:ext cx="71438" cy="7302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1" name="Рисунок 10" descr="35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2910" y="285728"/>
            <a:ext cx="1238250" cy="123825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9" name="Содержимое 8"/>
          <p:cNvGraphicFramePr>
            <a:graphicFrameLocks noChangeAspect="1"/>
          </p:cNvGraphicFramePr>
          <p:nvPr>
            <p:ph sz="half" idx="2"/>
          </p:nvPr>
        </p:nvGraphicFramePr>
        <p:xfrm>
          <a:off x="3709988" y="2020888"/>
          <a:ext cx="1690687" cy="482600"/>
        </p:xfrm>
        <a:graphic>
          <a:graphicData uri="http://schemas.openxmlformats.org/presentationml/2006/ole">
            <p:oleObj spid="_x0000_s154626" name="Формула" r:id="rId6" imgW="711000" imgH="203040" progId="Equation.3">
              <p:embed/>
            </p:oleObj>
          </a:graphicData>
        </a:graphic>
      </p:graphicFrame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Задание №14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58204" cy="4525963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endParaRPr lang="ru-RU" sz="2800" dirty="0" smtClean="0">
              <a:solidFill>
                <a:srgbClr val="CC0099"/>
              </a:solidFill>
            </a:endParaRPr>
          </a:p>
          <a:p>
            <a:pPr eaLnBrk="1" hangingPunct="1">
              <a:buFontTx/>
              <a:buNone/>
              <a:defRPr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Решите уравнение:</a:t>
            </a:r>
          </a:p>
          <a:p>
            <a:pPr eaLnBrk="1" hangingPunct="1">
              <a:buFontTx/>
              <a:buNone/>
              <a:defRPr/>
            </a:pPr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hangingPunct="1">
              <a:buFontTx/>
              <a:buNone/>
              <a:defRPr/>
            </a:pPr>
            <a:endParaRPr lang="ru-RU" sz="2000" dirty="0" smtClean="0">
              <a:solidFill>
                <a:schemeClr val="accent1">
                  <a:lumMod val="50000"/>
                </a:schemeClr>
              </a:solidFill>
              <a:hlinkClick r:id="rId3" action="ppaction://hlinksldjump"/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0;5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hlinkClick r:id="" action="ppaction://hlinkshowjump?jump=nextslide"/>
              </a:rPr>
              <a:t>0;-5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0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5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33" name="AutoShape 4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124075" y="3068638"/>
            <a:ext cx="71438" cy="7302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1" name="Рисунок 10" descr="35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2910" y="285728"/>
            <a:ext cx="1238250" cy="123825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9" name="Содержимое 8"/>
          <p:cNvGraphicFramePr>
            <a:graphicFrameLocks noChangeAspect="1"/>
          </p:cNvGraphicFramePr>
          <p:nvPr>
            <p:ph sz="half" idx="2"/>
          </p:nvPr>
        </p:nvGraphicFramePr>
        <p:xfrm>
          <a:off x="3709988" y="2058988"/>
          <a:ext cx="1690687" cy="403225"/>
        </p:xfrm>
        <a:graphic>
          <a:graphicData uri="http://schemas.openxmlformats.org/presentationml/2006/ole">
            <p:oleObj spid="_x0000_s155650" name="Формула" r:id="rId6" imgW="850680" imgH="203040" progId="Equation.3">
              <p:embed/>
            </p:oleObj>
          </a:graphicData>
        </a:graphic>
      </p:graphicFrame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Задание №15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58204" cy="4525963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endParaRPr lang="ru-RU" sz="2800" dirty="0" smtClean="0">
              <a:solidFill>
                <a:srgbClr val="CC0099"/>
              </a:solidFill>
            </a:endParaRPr>
          </a:p>
          <a:p>
            <a:pPr eaLnBrk="1" hangingPunct="1">
              <a:buFontTx/>
              <a:buNone/>
              <a:defRPr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Решите уравнение:</a:t>
            </a:r>
          </a:p>
          <a:p>
            <a:pPr eaLnBrk="1" hangingPunct="1">
              <a:buFontTx/>
              <a:buNone/>
              <a:defRPr/>
            </a:pPr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hangingPunct="1">
              <a:buFontTx/>
              <a:buNone/>
              <a:defRPr/>
            </a:pPr>
            <a:endParaRPr lang="ru-RU" sz="2000" dirty="0" smtClean="0">
              <a:solidFill>
                <a:schemeClr val="accent1">
                  <a:lumMod val="50000"/>
                </a:schemeClr>
              </a:solidFill>
              <a:hlinkClick r:id="" action="ppaction://hlinkshowjump?jump=nextslide"/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hlinkClick r:id="" action="ppaction://hlinkshowjump?jump=nextslide"/>
              </a:rPr>
              <a:t>0;5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0;-5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0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5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33" name="AutoShape 4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124075" y="3068638"/>
            <a:ext cx="71438" cy="7302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1" name="Рисунок 10" descr="35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2910" y="285728"/>
            <a:ext cx="1238250" cy="123825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9" name="Содержимое 8"/>
          <p:cNvGraphicFramePr>
            <a:graphicFrameLocks noChangeAspect="1"/>
          </p:cNvGraphicFramePr>
          <p:nvPr>
            <p:ph sz="half" idx="2"/>
          </p:nvPr>
        </p:nvGraphicFramePr>
        <p:xfrm>
          <a:off x="3709988" y="2058988"/>
          <a:ext cx="1690687" cy="403225"/>
        </p:xfrm>
        <a:graphic>
          <a:graphicData uri="http://schemas.openxmlformats.org/presentationml/2006/ole">
            <p:oleObj spid="_x0000_s156674" name="Формула" r:id="rId6" imgW="850680" imgH="203040" progId="Equation.3">
              <p:embed/>
            </p:oleObj>
          </a:graphicData>
        </a:graphic>
      </p:graphicFrame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18488" cy="4525963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sz="4000" i="1" dirty="0" smtClean="0">
                <a:solidFill>
                  <a:schemeClr val="accent1">
                    <a:lumMod val="50000"/>
                  </a:schemeClr>
                </a:solidFill>
              </a:rPr>
              <a:t>Перед вами тест, который поможет вам</a:t>
            </a:r>
          </a:p>
          <a:p>
            <a:pPr algn="ctr" eaLnBrk="1" hangingPunct="1">
              <a:buFontTx/>
              <a:buNone/>
              <a:defRPr/>
            </a:pPr>
            <a:r>
              <a:rPr lang="ru-RU" sz="4000" i="1" dirty="0" smtClean="0">
                <a:solidFill>
                  <a:schemeClr val="accent1">
                    <a:lumMod val="50000"/>
                  </a:schemeClr>
                </a:solidFill>
              </a:rPr>
              <a:t>подготовиться к контрольной работе по теме</a:t>
            </a:r>
          </a:p>
          <a:p>
            <a:pPr algn="ctr" eaLnBrk="1" hangingPunct="1">
              <a:buFontTx/>
              <a:buNone/>
              <a:defRPr/>
            </a:pPr>
            <a:r>
              <a:rPr lang="ru-RU" sz="4000" i="1" dirty="0" smtClean="0">
                <a:solidFill>
                  <a:schemeClr val="accent1">
                    <a:lumMod val="50000"/>
                  </a:schemeClr>
                </a:solidFill>
              </a:rPr>
              <a:t>«</a:t>
            </a:r>
            <a:r>
              <a:rPr lang="ru-RU" sz="4000" i="1" smtClean="0">
                <a:solidFill>
                  <a:schemeClr val="accent1">
                    <a:lumMod val="50000"/>
                  </a:schemeClr>
                </a:solidFill>
              </a:rPr>
              <a:t>Квадратные уравнения</a:t>
            </a:r>
            <a:r>
              <a:rPr lang="ru-RU" sz="4000" i="1" dirty="0" smtClean="0">
                <a:solidFill>
                  <a:schemeClr val="accent1">
                    <a:lumMod val="50000"/>
                  </a:schemeClr>
                </a:solidFill>
              </a:rPr>
              <a:t>»</a:t>
            </a:r>
          </a:p>
          <a:p>
            <a:pPr eaLnBrk="1" hangingPunct="1">
              <a:buFontTx/>
              <a:buNone/>
              <a:defRPr/>
            </a:pPr>
            <a:endParaRPr lang="ru-RU" sz="4000" i="1" dirty="0" smtClean="0">
              <a:solidFill>
                <a:srgbClr val="CC0099"/>
              </a:solidFill>
            </a:endParaRPr>
          </a:p>
        </p:txBody>
      </p:sp>
      <p:sp>
        <p:nvSpPr>
          <p:cNvPr id="32772" name="AutoShape 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6659563" y="5949950"/>
            <a:ext cx="1296987" cy="503238"/>
          </a:xfrm>
          <a:prstGeom prst="actionButtonForwardNext">
            <a:avLst/>
          </a:prstGeom>
          <a:solidFill>
            <a:schemeClr val="accent5">
              <a:lumMod val="50000"/>
            </a:schemeClr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8132" name="Содержимое 9" descr="%D0%A0%D0%B8%D1%81%D1%83%D0%BD%D0%BE%D0%BA52.gif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42938" y="500063"/>
            <a:ext cx="1047750" cy="1123950"/>
          </a:xfrm>
        </p:spPr>
      </p:pic>
      <p:pic>
        <p:nvPicPr>
          <p:cNvPr id="48133" name="Содержимое 10" descr="%D0%A0%D0%B8%D1%81%D1%83%D0%BD%D0%BE%D0%BA56.gif"/>
          <p:cNvPicPr>
            <a:picLocks noGrp="1" noChangeAspect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358063" y="714375"/>
            <a:ext cx="857250" cy="781050"/>
          </a:xfr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500"/>
                                        <p:tgtEl>
                                          <p:spTgt spid="32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500"/>
                                        <p:tgtEl>
                                          <p:spTgt spid="32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500"/>
                                        <p:tgtEl>
                                          <p:spTgt spid="32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500"/>
                                        <p:tgtEl>
                                          <p:spTgt spid="327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500"/>
                                        <p:tgtEl>
                                          <p:spTgt spid="327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500"/>
                                        <p:tgtEl>
                                          <p:spTgt spid="327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Задание №16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1"/>
            <a:ext cx="8043890" cy="1757362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Решите уравнение:                                  . В ответ укажите меньший корень</a:t>
            </a:r>
          </a:p>
          <a:p>
            <a:pPr eaLnBrk="1" hangingPunct="1">
              <a:buFontTx/>
              <a:buNone/>
              <a:defRPr/>
            </a:pPr>
            <a:endParaRPr lang="ru-RU" sz="2400" dirty="0" smtClean="0"/>
          </a:p>
        </p:txBody>
      </p:sp>
      <p:sp>
        <p:nvSpPr>
          <p:cNvPr id="1033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124075" y="3068638"/>
            <a:ext cx="71438" cy="7302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63495" name="Object 7">
            <a:hlinkClick r:id="" action="ppaction://hlinkshowjump?jump=nextslide"/>
          </p:cNvPr>
          <p:cNvGraphicFramePr>
            <a:graphicFrameLocks noChangeAspect="1"/>
          </p:cNvGraphicFramePr>
          <p:nvPr/>
        </p:nvGraphicFramePr>
        <p:xfrm>
          <a:off x="1528763" y="3071813"/>
          <a:ext cx="1146175" cy="914400"/>
        </p:xfrm>
        <a:graphic>
          <a:graphicData uri="http://schemas.openxmlformats.org/presentationml/2006/ole">
            <p:oleObj spid="_x0000_s83971" name="Формула" r:id="rId4" imgW="253800" imgH="203040" progId="Equation.3">
              <p:embed/>
            </p:oleObj>
          </a:graphicData>
        </a:graphic>
      </p:graphicFrame>
      <p:graphicFrame>
        <p:nvGraphicFramePr>
          <p:cNvPr id="63496" name="Object 8">
            <a:hlinkClick r:id="rId5" action="ppaction://hlinksldjump"/>
          </p:cNvPr>
          <p:cNvGraphicFramePr>
            <a:graphicFrameLocks noChangeAspect="1"/>
          </p:cNvGraphicFramePr>
          <p:nvPr/>
        </p:nvGraphicFramePr>
        <p:xfrm>
          <a:off x="5676900" y="5070475"/>
          <a:ext cx="1166813" cy="984250"/>
        </p:xfrm>
        <a:graphic>
          <a:graphicData uri="http://schemas.openxmlformats.org/presentationml/2006/ole">
            <p:oleObj spid="_x0000_s83972" name="Формула" r:id="rId6" imgW="241200" imgH="203040" progId="Equation.3">
              <p:embed/>
            </p:oleObj>
          </a:graphicData>
        </a:graphic>
      </p:graphicFrame>
      <p:graphicFrame>
        <p:nvGraphicFramePr>
          <p:cNvPr id="63497" name="Object 9">
            <a:hlinkClick r:id="rId5" action="ppaction://hlinksldjump"/>
          </p:cNvPr>
          <p:cNvGraphicFramePr>
            <a:graphicFrameLocks noChangeAspect="1"/>
          </p:cNvGraphicFramePr>
          <p:nvPr/>
        </p:nvGraphicFramePr>
        <p:xfrm>
          <a:off x="5892800" y="3121025"/>
          <a:ext cx="1398588" cy="1811338"/>
        </p:xfrm>
        <a:graphic>
          <a:graphicData uri="http://schemas.openxmlformats.org/presentationml/2006/ole">
            <p:oleObj spid="_x0000_s83973" name="Формула" r:id="rId7" imgW="304560" imgH="393480" progId="Equation.3">
              <p:embed/>
            </p:oleObj>
          </a:graphicData>
        </a:graphic>
      </p:graphicFrame>
      <p:graphicFrame>
        <p:nvGraphicFramePr>
          <p:cNvPr id="63498" name="Object 10">
            <a:hlinkClick r:id="rId5" action="ppaction://hlinksldjump"/>
          </p:cNvPr>
          <p:cNvGraphicFramePr>
            <a:graphicFrameLocks noChangeAspect="1"/>
          </p:cNvGraphicFramePr>
          <p:nvPr/>
        </p:nvGraphicFramePr>
        <p:xfrm>
          <a:off x="1655763" y="3986213"/>
          <a:ext cx="1427162" cy="1430337"/>
        </p:xfrm>
        <a:graphic>
          <a:graphicData uri="http://schemas.openxmlformats.org/presentationml/2006/ole">
            <p:oleObj spid="_x0000_s83974" name="Формула" r:id="rId8" imgW="393480" imgH="393480" progId="Equation.3">
              <p:embed/>
            </p:oleObj>
          </a:graphicData>
        </a:graphic>
      </p:graphicFrame>
      <p:pic>
        <p:nvPicPr>
          <p:cNvPr id="11" name="Рисунок 10" descr="35.gif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42910" y="285728"/>
            <a:ext cx="1238250" cy="123825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83975" name="Содержимое 8"/>
          <p:cNvGraphicFramePr>
            <a:graphicFrameLocks noChangeAspect="1"/>
          </p:cNvGraphicFramePr>
          <p:nvPr/>
        </p:nvGraphicFramePr>
        <p:xfrm>
          <a:off x="3571869" y="1214423"/>
          <a:ext cx="2198854" cy="785818"/>
        </p:xfrm>
        <a:graphic>
          <a:graphicData uri="http://schemas.openxmlformats.org/presentationml/2006/ole">
            <p:oleObj spid="_x0000_s83975" name="Формула" r:id="rId10" imgW="825480" imgH="393480" progId="Equation.3">
              <p:embed/>
            </p:oleObj>
          </a:graphicData>
        </a:graphic>
      </p:graphicFrame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222 -0.55918 C 0.24062 -0.50231 0.60364 -0.44522 0.63767 -0.36084 C 0.6717 -0.2767 0.0743 -0.1098 0.08212 -0.05317 C 0.08976 0.00347 0.70399 -0.02358 0.68437 -0.02057 C 0.66476 -0.01757 0.08177 -0.03398 -0.03559 -0.03537 C -0.15295 -0.03676 -0.02587 -0.03537 -0.01997 -0.02959 C -0.01406 -0.02404 -0.0033 -0.00462 1.66667E-6 -3.41655E-6 " pathEditMode="relative" ptsTypes="aaaaaaA">
                                      <p:cBhvr>
                                        <p:cTn id="9" dur="2000" fill="hold"/>
                                        <p:tgtEl>
                                          <p:spTgt spid="634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" presetID="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029 0.12117  L 0.125 0.12117  L 0.048 0.19573  L 0.077 0.31689  L 0 0.24233  L -0.077 0.31689  L -0.048 0.19573  L -0.125 0.12117  L -0.029 0.12117  L 0 0  Z" pathEditMode="relative" ptsTypes="">
                                      <p:cBhvr>
                                        <p:cTn id="11" dur="2000" fill="hold"/>
                                        <p:tgtEl>
                                          <p:spTgt spid="634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" presetID="3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15 0.03196  0.037 0.06524  0.055 0.07856  C 0.082 0.09986  0.108 0.10785  0.113 0.0972  C 0.117 0.08655  0.099 0.05992  0.072 0.03861  C 0.054 0.0253  0.021 0.01598  -0.008 0.01465  C -0.036 0.01598  -0.07 0.0253  -0.088 0.03861  C -0.115 0.05992  -0.133 0.08655  -0.128 0.0972  C -0.123 0.10785  -0.097 0.09986  -0.071 0.07856  C -0.053 0.06524  -0.03 0.03196  -0.016 0  C -0.001 -0.03329  0.009 -0.07723  0.009 -0.10519  C 0.009 -0.14779  0.002 -0.18108  -0.008 -0.18108  C -0.017 -0.18108  -0.025 -0.14779  -0.025 -0.10519  C -0.025 -0.07723  -0.014 -0.03329  0 0  Z" pathEditMode="relative" ptsTypes="">
                                      <p:cBhvr>
                                        <p:cTn id="13" dur="2000" fill="hold"/>
                                        <p:tgtEl>
                                          <p:spTgt spid="634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212 -0.63916 C -0.03368 -0.65927 -0.05729 -0.64586 -0.23333 -0.64216 C -0.25 -0.62945 -0.26667 -0.62437 -0.28455 -0.61535 C -0.29479 -0.61003 -0.30642 -0.60865 -0.31563 -0.60056 C -0.33212 -0.58599 -0.35139 -0.57282 -0.36667 -0.55617 C -0.38767 -0.51248 -0.40451 -0.46579 -0.41111 -0.41424 C -0.40972 -0.3798 -0.4092 -0.34512 -0.40677 -0.31068 C -0.40469 -0.28225 -0.38993 -0.25289 -0.37778 -0.2307 C -0.35035 -0.18077 -0.30399 -0.1246 -0.25781 -0.10957 C -0.22691 -0.089 -0.19635 -0.07813 -0.16233 -0.07397 C -0.1184 -0.07698 0.00295 -0.04831 0.0533 -0.11535 C 0.05868 -0.14355 0.06163 -0.17615 0.04878 -0.20111 C 0.04479 -0.22446 0.05017 -0.20296 0.03993 -0.22192 C 0.03802 -0.22538 0.0375 -0.23024 0.03559 -0.2337 C 0.03299 -0.2381 0.02934 -0.24133 0.02656 -0.24549 C 0.02483 -0.24827 0.02448 -0.25243 0.02222 -0.25451 C 0.01979 -0.25682 0.01632 -0.25659 0.01337 -0.25751 C -0.0007 -0.25127 -0.00104 -0.2337 -0.00885 -0.21891 C -0.01129 -0.21429 -0.01528 -0.21151 -0.01788 -0.20712 C -0.02674 -0.19186 -0.03351 -0.17106 -0.0401 -0.15395 C -0.04063 -0.15049 -0.04445 -0.12945 -0.04445 -0.12714 C -0.04445 -0.10241 -0.0441 -0.07767 -0.04219 -0.05317 C -0.04045 -0.02936 -0.01684 2.69533E-6 -1.66667E-6 2.69533E-6 " pathEditMode="relative" ptsTypes="ffffffffffffffffffffffA">
                                      <p:cBhvr>
                                        <p:cTn id="15" dur="1000" fill="hold"/>
                                        <p:tgtEl>
                                          <p:spTgt spid="634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Задание №17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1"/>
            <a:ext cx="8043890" cy="1757362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Решите уравнение:                                  . В ответ укажите меньший корень</a:t>
            </a:r>
          </a:p>
          <a:p>
            <a:pPr eaLnBrk="1" hangingPunct="1">
              <a:buFontTx/>
              <a:buNone/>
              <a:defRPr/>
            </a:pPr>
            <a:endParaRPr lang="ru-RU" sz="2400" dirty="0" smtClean="0"/>
          </a:p>
        </p:txBody>
      </p:sp>
      <p:sp>
        <p:nvSpPr>
          <p:cNvPr id="1033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124075" y="3068638"/>
            <a:ext cx="71438" cy="7302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63495" name="Object 7">
            <a:hlinkClick r:id="rId4" action="ppaction://hlinksldjump"/>
          </p:cNvPr>
          <p:cNvGraphicFramePr>
            <a:graphicFrameLocks noChangeAspect="1"/>
          </p:cNvGraphicFramePr>
          <p:nvPr/>
        </p:nvGraphicFramePr>
        <p:xfrm>
          <a:off x="1528763" y="3071813"/>
          <a:ext cx="1146175" cy="914400"/>
        </p:xfrm>
        <a:graphic>
          <a:graphicData uri="http://schemas.openxmlformats.org/presentationml/2006/ole">
            <p:oleObj spid="_x0000_s158722" name="Формула" r:id="rId5" imgW="253800" imgH="203040" progId="Equation.3">
              <p:embed/>
            </p:oleObj>
          </a:graphicData>
        </a:graphic>
      </p:graphicFrame>
      <p:graphicFrame>
        <p:nvGraphicFramePr>
          <p:cNvPr id="63496" name="Object 8">
            <a:hlinkClick r:id="rId4" action="ppaction://hlinksldjump"/>
          </p:cNvPr>
          <p:cNvGraphicFramePr>
            <a:graphicFrameLocks noChangeAspect="1"/>
          </p:cNvGraphicFramePr>
          <p:nvPr/>
        </p:nvGraphicFramePr>
        <p:xfrm>
          <a:off x="5676900" y="5070475"/>
          <a:ext cx="1166813" cy="984250"/>
        </p:xfrm>
        <a:graphic>
          <a:graphicData uri="http://schemas.openxmlformats.org/presentationml/2006/ole">
            <p:oleObj spid="_x0000_s158723" name="Формула" r:id="rId6" imgW="241200" imgH="203040" progId="Equation.3">
              <p:embed/>
            </p:oleObj>
          </a:graphicData>
        </a:graphic>
      </p:graphicFrame>
      <p:graphicFrame>
        <p:nvGraphicFramePr>
          <p:cNvPr id="63497" name="Object 9">
            <a:hlinkClick r:id="rId4" action="ppaction://hlinksldjump"/>
          </p:cNvPr>
          <p:cNvGraphicFramePr>
            <a:graphicFrameLocks noChangeAspect="1"/>
          </p:cNvGraphicFramePr>
          <p:nvPr/>
        </p:nvGraphicFramePr>
        <p:xfrm>
          <a:off x="5892800" y="3121025"/>
          <a:ext cx="1398588" cy="1811338"/>
        </p:xfrm>
        <a:graphic>
          <a:graphicData uri="http://schemas.openxmlformats.org/presentationml/2006/ole">
            <p:oleObj spid="_x0000_s158724" name="Формула" r:id="rId7" imgW="304560" imgH="393480" progId="Equation.3">
              <p:embed/>
            </p:oleObj>
          </a:graphicData>
        </a:graphic>
      </p:graphicFrame>
      <p:graphicFrame>
        <p:nvGraphicFramePr>
          <p:cNvPr id="63498" name="Object 10">
            <a:hlinkClick r:id="" action="ppaction://hlinkshowjump?jump=nextslide"/>
          </p:cNvPr>
          <p:cNvGraphicFramePr>
            <a:graphicFrameLocks noChangeAspect="1"/>
          </p:cNvGraphicFramePr>
          <p:nvPr/>
        </p:nvGraphicFramePr>
        <p:xfrm>
          <a:off x="1655763" y="3986213"/>
          <a:ext cx="1427162" cy="1430337"/>
        </p:xfrm>
        <a:graphic>
          <a:graphicData uri="http://schemas.openxmlformats.org/presentationml/2006/ole">
            <p:oleObj spid="_x0000_s158725" name="Формула" r:id="rId8" imgW="393480" imgH="393480" progId="Equation.3">
              <p:embed/>
            </p:oleObj>
          </a:graphicData>
        </a:graphic>
      </p:graphicFrame>
      <p:pic>
        <p:nvPicPr>
          <p:cNvPr id="11" name="Рисунок 10" descr="35.gif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42910" y="285728"/>
            <a:ext cx="1238250" cy="123825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83975" name="Содержимое 8"/>
          <p:cNvGraphicFramePr>
            <a:graphicFrameLocks noChangeAspect="1"/>
          </p:cNvGraphicFramePr>
          <p:nvPr/>
        </p:nvGraphicFramePr>
        <p:xfrm>
          <a:off x="3556000" y="1214438"/>
          <a:ext cx="2232025" cy="785812"/>
        </p:xfrm>
        <a:graphic>
          <a:graphicData uri="http://schemas.openxmlformats.org/presentationml/2006/ole">
            <p:oleObj spid="_x0000_s158726" name="Формула" r:id="rId10" imgW="838080" imgH="393480" progId="Equation.3">
              <p:embed/>
            </p:oleObj>
          </a:graphicData>
        </a:graphic>
      </p:graphicFrame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222 -0.55918 C 0.24062 -0.50231 0.60364 -0.44522 0.63767 -0.36084 C 0.6717 -0.2767 0.0743 -0.1098 0.08212 -0.05317 C 0.08976 0.00347 0.70399 -0.02358 0.68437 -0.02057 C 0.66476 -0.01757 0.08177 -0.03398 -0.03559 -0.03537 C -0.15295 -0.03676 -0.02587 -0.03537 -0.01997 -0.02959 C -0.01406 -0.02404 -0.0033 -0.00462 1.66667E-6 -3.41655E-6 " pathEditMode="relative" ptsTypes="aaaaaaA">
                                      <p:cBhvr>
                                        <p:cTn id="9" dur="2000" fill="hold"/>
                                        <p:tgtEl>
                                          <p:spTgt spid="634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" presetID="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029 0.12117  L 0.125 0.12117  L 0.048 0.19573  L 0.077 0.31689  L 0 0.24233  L -0.077 0.31689  L -0.048 0.19573  L -0.125 0.12117  L -0.029 0.12117  L 0 0  Z" pathEditMode="relative" ptsTypes="">
                                      <p:cBhvr>
                                        <p:cTn id="11" dur="2000" fill="hold"/>
                                        <p:tgtEl>
                                          <p:spTgt spid="634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" presetID="3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15 0.03196  0.037 0.06524  0.055 0.07856  C 0.082 0.09986  0.108 0.10785  0.113 0.0972  C 0.117 0.08655  0.099 0.05992  0.072 0.03861  C 0.054 0.0253  0.021 0.01598  -0.008 0.01465  C -0.036 0.01598  -0.07 0.0253  -0.088 0.03861  C -0.115 0.05992  -0.133 0.08655  -0.128 0.0972  C -0.123 0.10785  -0.097 0.09986  -0.071 0.07856  C -0.053 0.06524  -0.03 0.03196  -0.016 0  C -0.001 -0.03329  0.009 -0.07723  0.009 -0.10519  C 0.009 -0.14779  0.002 -0.18108  -0.008 -0.18108  C -0.017 -0.18108  -0.025 -0.14779  -0.025 -0.10519  C -0.025 -0.07723  -0.014 -0.03329  0 0  Z" pathEditMode="relative" ptsTypes="">
                                      <p:cBhvr>
                                        <p:cTn id="13" dur="2000" fill="hold"/>
                                        <p:tgtEl>
                                          <p:spTgt spid="634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212 -0.63916 C -0.03368 -0.65927 -0.05729 -0.64586 -0.23333 -0.64216 C -0.25 -0.62945 -0.26667 -0.62437 -0.28455 -0.61535 C -0.29479 -0.61003 -0.30642 -0.60865 -0.31563 -0.60056 C -0.33212 -0.58599 -0.35139 -0.57282 -0.36667 -0.55617 C -0.38767 -0.51248 -0.40451 -0.46579 -0.41111 -0.41424 C -0.40972 -0.3798 -0.4092 -0.34512 -0.40677 -0.31068 C -0.40469 -0.28225 -0.38993 -0.25289 -0.37778 -0.2307 C -0.35035 -0.18077 -0.30399 -0.1246 -0.25781 -0.10957 C -0.22691 -0.089 -0.19635 -0.07813 -0.16233 -0.07397 C -0.1184 -0.07698 0.00295 -0.04831 0.0533 -0.11535 C 0.05868 -0.14355 0.06163 -0.17615 0.04878 -0.20111 C 0.04479 -0.22446 0.05017 -0.20296 0.03993 -0.22192 C 0.03802 -0.22538 0.0375 -0.23024 0.03559 -0.2337 C 0.03299 -0.2381 0.02934 -0.24133 0.02656 -0.24549 C 0.02483 -0.24827 0.02448 -0.25243 0.02222 -0.25451 C 0.01979 -0.25682 0.01632 -0.25659 0.01337 -0.25751 C -0.0007 -0.25127 -0.00104 -0.2337 -0.00885 -0.21891 C -0.01129 -0.21429 -0.01528 -0.21151 -0.01788 -0.20712 C -0.02674 -0.19186 -0.03351 -0.17106 -0.0401 -0.15395 C -0.04063 -0.15049 -0.04445 -0.12945 -0.04445 -0.12714 C -0.04445 -0.10241 -0.0441 -0.07767 -0.04219 -0.05317 C -0.04045 -0.02936 -0.01684 2.69533E-6 -1.66667E-6 2.69533E-6 " pathEditMode="relative" ptsTypes="ffffffffffffffffffffffA">
                                      <p:cBhvr>
                                        <p:cTn id="15" dur="1000" fill="hold"/>
                                        <p:tgtEl>
                                          <p:spTgt spid="634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Задание №18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1"/>
            <a:ext cx="8043890" cy="1757362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Решите уравнение:                                  . В ответ укажите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больший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корень</a:t>
            </a:r>
          </a:p>
          <a:p>
            <a:pPr eaLnBrk="1" hangingPunct="1">
              <a:buFontTx/>
              <a:buNone/>
              <a:defRPr/>
            </a:pPr>
            <a:endParaRPr lang="ru-RU" sz="2400" dirty="0" smtClean="0"/>
          </a:p>
        </p:txBody>
      </p:sp>
      <p:sp>
        <p:nvSpPr>
          <p:cNvPr id="1033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124075" y="3068638"/>
            <a:ext cx="71438" cy="7302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63495" name="Object 7">
            <a:hlinkClick r:id="" action="ppaction://hlinkshowjump?jump=nextslide"/>
          </p:cNvPr>
          <p:cNvGraphicFramePr>
            <a:graphicFrameLocks noChangeAspect="1"/>
          </p:cNvGraphicFramePr>
          <p:nvPr/>
        </p:nvGraphicFramePr>
        <p:xfrm>
          <a:off x="1528763" y="3071813"/>
          <a:ext cx="1146175" cy="914400"/>
        </p:xfrm>
        <a:graphic>
          <a:graphicData uri="http://schemas.openxmlformats.org/presentationml/2006/ole">
            <p:oleObj spid="_x0000_s159746" name="Формула" r:id="rId4" imgW="253800" imgH="203040" progId="Equation.3">
              <p:embed/>
            </p:oleObj>
          </a:graphicData>
        </a:graphic>
      </p:graphicFrame>
      <p:graphicFrame>
        <p:nvGraphicFramePr>
          <p:cNvPr id="63496" name="Object 8">
            <a:hlinkClick r:id="rId5" action="ppaction://hlinksldjump"/>
          </p:cNvPr>
          <p:cNvGraphicFramePr>
            <a:graphicFrameLocks noChangeAspect="1"/>
          </p:cNvGraphicFramePr>
          <p:nvPr/>
        </p:nvGraphicFramePr>
        <p:xfrm>
          <a:off x="5676900" y="5070475"/>
          <a:ext cx="1166813" cy="984250"/>
        </p:xfrm>
        <a:graphic>
          <a:graphicData uri="http://schemas.openxmlformats.org/presentationml/2006/ole">
            <p:oleObj spid="_x0000_s159747" name="Формула" r:id="rId6" imgW="241200" imgH="203040" progId="Equation.3">
              <p:embed/>
            </p:oleObj>
          </a:graphicData>
        </a:graphic>
      </p:graphicFrame>
      <p:graphicFrame>
        <p:nvGraphicFramePr>
          <p:cNvPr id="63497" name="Object 9">
            <a:hlinkClick r:id="rId5" action="ppaction://hlinksldjump"/>
          </p:cNvPr>
          <p:cNvGraphicFramePr>
            <a:graphicFrameLocks noChangeAspect="1"/>
          </p:cNvGraphicFramePr>
          <p:nvPr/>
        </p:nvGraphicFramePr>
        <p:xfrm>
          <a:off x="5892800" y="3121025"/>
          <a:ext cx="1398588" cy="1811338"/>
        </p:xfrm>
        <a:graphic>
          <a:graphicData uri="http://schemas.openxmlformats.org/presentationml/2006/ole">
            <p:oleObj spid="_x0000_s159748" name="Формула" r:id="rId7" imgW="304560" imgH="393480" progId="Equation.3">
              <p:embed/>
            </p:oleObj>
          </a:graphicData>
        </a:graphic>
      </p:graphicFrame>
      <p:graphicFrame>
        <p:nvGraphicFramePr>
          <p:cNvPr id="63498" name="Object 10">
            <a:hlinkClick r:id="rId5" action="ppaction://hlinksldjump"/>
          </p:cNvPr>
          <p:cNvGraphicFramePr>
            <a:graphicFrameLocks noChangeAspect="1"/>
          </p:cNvGraphicFramePr>
          <p:nvPr/>
        </p:nvGraphicFramePr>
        <p:xfrm>
          <a:off x="1655763" y="3986213"/>
          <a:ext cx="1427162" cy="1430337"/>
        </p:xfrm>
        <a:graphic>
          <a:graphicData uri="http://schemas.openxmlformats.org/presentationml/2006/ole">
            <p:oleObj spid="_x0000_s159749" name="Формула" r:id="rId8" imgW="393480" imgH="393480" progId="Equation.3">
              <p:embed/>
            </p:oleObj>
          </a:graphicData>
        </a:graphic>
      </p:graphicFrame>
      <p:pic>
        <p:nvPicPr>
          <p:cNvPr id="11" name="Рисунок 10" descr="35.gif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42910" y="285728"/>
            <a:ext cx="1238250" cy="123825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83975" name="Содержимое 8"/>
          <p:cNvGraphicFramePr>
            <a:graphicFrameLocks noChangeAspect="1"/>
          </p:cNvGraphicFramePr>
          <p:nvPr/>
        </p:nvGraphicFramePr>
        <p:xfrm>
          <a:off x="3571868" y="1357298"/>
          <a:ext cx="2232025" cy="785812"/>
        </p:xfrm>
        <a:graphic>
          <a:graphicData uri="http://schemas.openxmlformats.org/presentationml/2006/ole">
            <p:oleObj spid="_x0000_s159750" name="Формула" r:id="rId10" imgW="838080" imgH="393480" progId="Equation.3">
              <p:embed/>
            </p:oleObj>
          </a:graphicData>
        </a:graphic>
      </p:graphicFrame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222 -0.55918 C 0.24062 -0.50231 0.60364 -0.44522 0.63767 -0.36084 C 0.6717 -0.2767 0.0743 -0.1098 0.08212 -0.05317 C 0.08976 0.00347 0.70399 -0.02358 0.68437 -0.02057 C 0.66476 -0.01757 0.08177 -0.03398 -0.03559 -0.03537 C -0.15295 -0.03676 -0.02587 -0.03537 -0.01997 -0.02959 C -0.01406 -0.02404 -0.0033 -0.00462 1.66667E-6 -3.41655E-6 " pathEditMode="relative" ptsTypes="aaaaaaA">
                                      <p:cBhvr>
                                        <p:cTn id="9" dur="2000" fill="hold"/>
                                        <p:tgtEl>
                                          <p:spTgt spid="634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" presetID="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029 0.12117  L 0.125 0.12117  L 0.048 0.19573  L 0.077 0.31689  L 0 0.24233  L -0.077 0.31689  L -0.048 0.19573  L -0.125 0.12117  L -0.029 0.12117  L 0 0  Z" pathEditMode="relative" ptsTypes="">
                                      <p:cBhvr>
                                        <p:cTn id="11" dur="2000" fill="hold"/>
                                        <p:tgtEl>
                                          <p:spTgt spid="634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" presetID="3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15 0.03196  0.037 0.06524  0.055 0.07856  C 0.082 0.09986  0.108 0.10785  0.113 0.0972  C 0.117 0.08655  0.099 0.05992  0.072 0.03861  C 0.054 0.0253  0.021 0.01598  -0.008 0.01465  C -0.036 0.01598  -0.07 0.0253  -0.088 0.03861  C -0.115 0.05992  -0.133 0.08655  -0.128 0.0972  C -0.123 0.10785  -0.097 0.09986  -0.071 0.07856  C -0.053 0.06524  -0.03 0.03196  -0.016 0  C -0.001 -0.03329  0.009 -0.07723  0.009 -0.10519  C 0.009 -0.14779  0.002 -0.18108  -0.008 -0.18108  C -0.017 -0.18108  -0.025 -0.14779  -0.025 -0.10519  C -0.025 -0.07723  -0.014 -0.03329  0 0  Z" pathEditMode="relative" ptsTypes="">
                                      <p:cBhvr>
                                        <p:cTn id="13" dur="2000" fill="hold"/>
                                        <p:tgtEl>
                                          <p:spTgt spid="634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212 -0.63916 C -0.03368 -0.65927 -0.05729 -0.64586 -0.23333 -0.64216 C -0.25 -0.62945 -0.26667 -0.62437 -0.28455 -0.61535 C -0.29479 -0.61003 -0.30642 -0.60865 -0.31563 -0.60056 C -0.33212 -0.58599 -0.35139 -0.57282 -0.36667 -0.55617 C -0.38767 -0.51248 -0.40451 -0.46579 -0.41111 -0.41424 C -0.40972 -0.3798 -0.4092 -0.34512 -0.40677 -0.31068 C -0.40469 -0.28225 -0.38993 -0.25289 -0.37778 -0.2307 C -0.35035 -0.18077 -0.30399 -0.1246 -0.25781 -0.10957 C -0.22691 -0.089 -0.19635 -0.07813 -0.16233 -0.07397 C -0.1184 -0.07698 0.00295 -0.04831 0.0533 -0.11535 C 0.05868 -0.14355 0.06163 -0.17615 0.04878 -0.20111 C 0.04479 -0.22446 0.05017 -0.20296 0.03993 -0.22192 C 0.03802 -0.22538 0.0375 -0.23024 0.03559 -0.2337 C 0.03299 -0.2381 0.02934 -0.24133 0.02656 -0.24549 C 0.02483 -0.24827 0.02448 -0.25243 0.02222 -0.25451 C 0.01979 -0.25682 0.01632 -0.25659 0.01337 -0.25751 C -0.0007 -0.25127 -0.00104 -0.2337 -0.00885 -0.21891 C -0.01129 -0.21429 -0.01528 -0.21151 -0.01788 -0.20712 C -0.02674 -0.19186 -0.03351 -0.17106 -0.0401 -0.15395 C -0.04063 -0.15049 -0.04445 -0.12945 -0.04445 -0.12714 C -0.04445 -0.10241 -0.0441 -0.07767 -0.04219 -0.05317 C -0.04045 -0.02936 -0.01684 2.69533E-6 -1.66667E-6 2.69533E-6 " pathEditMode="relative" ptsTypes="ffffffffffffffffffffffA">
                                      <p:cBhvr>
                                        <p:cTn id="15" dur="1000" fill="hold"/>
                                        <p:tgtEl>
                                          <p:spTgt spid="634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Задание №19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58204" cy="4525963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endParaRPr lang="ru-RU" sz="2800" dirty="0" smtClean="0">
              <a:solidFill>
                <a:srgbClr val="CC0099"/>
              </a:solidFill>
            </a:endParaRPr>
          </a:p>
          <a:p>
            <a:pPr eaLnBrk="1" hangingPunct="1">
              <a:buFontTx/>
              <a:buNone/>
              <a:defRPr/>
            </a:pPr>
            <a:r>
              <a:rPr lang="ru-RU" sz="2000" dirty="0" smtClean="0"/>
              <a:t>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При каком из указанных ниже значений  , выражение                 равно 0</a:t>
            </a:r>
            <a:endParaRPr lang="ru-RU" sz="2000" dirty="0" smtClean="0">
              <a:solidFill>
                <a:schemeClr val="accent1">
                  <a:lumMod val="50000"/>
                </a:schemeClr>
              </a:solidFill>
              <a:hlinkClick r:id="rId3" action="ppaction://hlinksldjump"/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-5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0;-5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hlinkClick r:id="" action="ppaction://hlinkshowjump?jump=nextslide"/>
              </a:rPr>
              <a:t>0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5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33" name="AutoShape 4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124075" y="3068638"/>
            <a:ext cx="71438" cy="7302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1" name="Рисунок 10" descr="35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2910" y="285728"/>
            <a:ext cx="1238250" cy="123825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9" name="Содержимое 8"/>
          <p:cNvGraphicFramePr>
            <a:graphicFrameLocks noChangeAspect="1"/>
          </p:cNvGraphicFramePr>
          <p:nvPr>
            <p:ph sz="half" idx="2"/>
          </p:nvPr>
        </p:nvGraphicFramePr>
        <p:xfrm>
          <a:off x="7358082" y="1571612"/>
          <a:ext cx="1385887" cy="1143000"/>
        </p:xfrm>
        <a:graphic>
          <a:graphicData uri="http://schemas.openxmlformats.org/presentationml/2006/ole">
            <p:oleObj spid="_x0000_s157698" name="Формула" r:id="rId6" imgW="507960" imgH="419040" progId="Equation.3">
              <p:embed/>
            </p:oleObj>
          </a:graphicData>
        </a:graphic>
      </p:graphicFrame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Задание №20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58204" cy="4525963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endParaRPr lang="ru-RU" sz="2800" dirty="0" smtClean="0">
              <a:solidFill>
                <a:srgbClr val="CC0099"/>
              </a:solidFill>
            </a:endParaRPr>
          </a:p>
          <a:p>
            <a:pPr eaLnBrk="1" hangingPunct="1">
              <a:buFontTx/>
              <a:buNone/>
              <a:defRPr/>
            </a:pPr>
            <a:r>
              <a:rPr lang="ru-RU" sz="2000" dirty="0" smtClean="0"/>
              <a:t>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При каком из указанных ниже значений  , выражение                 равно 0</a:t>
            </a:r>
            <a:endParaRPr lang="ru-RU" sz="2000" dirty="0" smtClean="0">
              <a:solidFill>
                <a:schemeClr val="accent1">
                  <a:lumMod val="50000"/>
                </a:schemeClr>
              </a:solidFill>
              <a:hlinkClick r:id="" action="ppaction://hlinkshowjump?jump=nextslide"/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hlinkClick r:id="" action="ppaction://hlinkshowjump?jump=nextslide"/>
              </a:rPr>
              <a:t>-5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0;-5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0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5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33" name="AutoShape 4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124075" y="3068638"/>
            <a:ext cx="71438" cy="7302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1" name="Рисунок 10" descr="35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2910" y="285728"/>
            <a:ext cx="1238250" cy="123825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9" name="Содержимое 8"/>
          <p:cNvGraphicFramePr>
            <a:graphicFrameLocks noChangeAspect="1"/>
          </p:cNvGraphicFramePr>
          <p:nvPr>
            <p:ph sz="half" idx="2"/>
          </p:nvPr>
        </p:nvGraphicFramePr>
        <p:xfrm>
          <a:off x="7358063" y="1646238"/>
          <a:ext cx="1385887" cy="993775"/>
        </p:xfrm>
        <a:graphic>
          <a:graphicData uri="http://schemas.openxmlformats.org/presentationml/2006/ole">
            <p:oleObj spid="_x0000_s160770" name="Формула" r:id="rId6" imgW="583920" imgH="419040" progId="Equation.3">
              <p:embed/>
            </p:oleObj>
          </a:graphicData>
        </a:graphic>
      </p:graphicFrame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Задание №21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58204" cy="4525963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endParaRPr lang="ru-RU" sz="2800" dirty="0" smtClean="0">
              <a:solidFill>
                <a:srgbClr val="CC0099"/>
              </a:solidFill>
            </a:endParaRPr>
          </a:p>
          <a:p>
            <a:pPr eaLnBrk="1" hangingPunct="1">
              <a:buFontTx/>
              <a:buNone/>
              <a:defRPr/>
            </a:pPr>
            <a:r>
              <a:rPr lang="ru-RU" sz="2000" dirty="0" smtClean="0"/>
              <a:t>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При каком из указанных ниже значений  , выражение                 равно 0</a:t>
            </a:r>
            <a:endParaRPr lang="ru-RU" sz="2000" dirty="0" smtClean="0">
              <a:solidFill>
                <a:schemeClr val="accent1">
                  <a:lumMod val="50000"/>
                </a:schemeClr>
              </a:solidFill>
              <a:hlinkClick r:id="rId3" action="ppaction://hlinksldjump"/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-5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0;-5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hlinkClick r:id="" action="ppaction://hlinkshowjump?jump=nextslide"/>
              </a:rPr>
              <a:t>0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5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33" name="AutoShape 4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124075" y="3068638"/>
            <a:ext cx="71438" cy="7302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1" name="Рисунок 10" descr="35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2910" y="285728"/>
            <a:ext cx="1238250" cy="123825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9" name="Содержимое 8"/>
          <p:cNvGraphicFramePr>
            <a:graphicFrameLocks noChangeAspect="1"/>
          </p:cNvGraphicFramePr>
          <p:nvPr>
            <p:ph sz="half" idx="2"/>
          </p:nvPr>
        </p:nvGraphicFramePr>
        <p:xfrm>
          <a:off x="7358082" y="1571612"/>
          <a:ext cx="1385887" cy="1143000"/>
        </p:xfrm>
        <a:graphic>
          <a:graphicData uri="http://schemas.openxmlformats.org/presentationml/2006/ole">
            <p:oleObj spid="_x0000_s161794" name="Формула" r:id="rId6" imgW="507960" imgH="419040" progId="Equation.3">
              <p:embed/>
            </p:oleObj>
          </a:graphicData>
        </a:graphic>
      </p:graphicFrame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Задание №22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58204" cy="4525963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endParaRPr lang="ru-RU" sz="2800" dirty="0" smtClean="0">
              <a:solidFill>
                <a:srgbClr val="CC0099"/>
              </a:solidFill>
            </a:endParaRPr>
          </a:p>
          <a:p>
            <a:pPr eaLnBrk="1" hangingPunct="1">
              <a:buFontTx/>
              <a:buNone/>
              <a:defRPr/>
            </a:pPr>
            <a:r>
              <a:rPr lang="ru-RU" sz="2000" dirty="0" smtClean="0"/>
              <a:t>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При каком из указанных ниже значений  , выражение                 равно 0</a:t>
            </a:r>
            <a:endParaRPr lang="ru-RU" sz="2000" dirty="0" smtClean="0">
              <a:solidFill>
                <a:schemeClr val="accent1">
                  <a:lumMod val="50000"/>
                </a:schemeClr>
              </a:solidFill>
              <a:hlinkClick r:id="rId3" action="ppaction://hlinksldjump"/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-5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0;-5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0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hlinkClick r:id="" action="ppaction://hlinkshowjump?jump=nextslide"/>
              </a:rPr>
              <a:t>5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33" name="AutoShape 4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124075" y="3068638"/>
            <a:ext cx="71438" cy="7302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1" name="Рисунок 10" descr="35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2910" y="285728"/>
            <a:ext cx="1238250" cy="123825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9" name="Содержимое 8"/>
          <p:cNvGraphicFramePr>
            <a:graphicFrameLocks noChangeAspect="1"/>
          </p:cNvGraphicFramePr>
          <p:nvPr>
            <p:ph sz="half" idx="2"/>
          </p:nvPr>
        </p:nvGraphicFramePr>
        <p:xfrm>
          <a:off x="7358082" y="1571612"/>
          <a:ext cx="1385887" cy="1143000"/>
        </p:xfrm>
        <a:graphic>
          <a:graphicData uri="http://schemas.openxmlformats.org/presentationml/2006/ole">
            <p:oleObj spid="_x0000_s162818" name="Формула" r:id="rId6" imgW="507960" imgH="419040" progId="Equation.3">
              <p:embed/>
            </p:oleObj>
          </a:graphicData>
        </a:graphic>
      </p:graphicFrame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Задание №23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58204" cy="4525963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endParaRPr lang="ru-RU" sz="2800" dirty="0" smtClean="0">
              <a:solidFill>
                <a:srgbClr val="CC0099"/>
              </a:solidFill>
            </a:endParaRPr>
          </a:p>
          <a:p>
            <a:pPr eaLnBrk="1" hangingPunct="1">
              <a:buFontTx/>
              <a:buNone/>
              <a:defRPr/>
            </a:pPr>
            <a:r>
              <a:rPr lang="ru-RU" sz="2000" dirty="0" smtClean="0"/>
              <a:t>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При каком из указанных ниже значений  , выражение                 равно 0</a:t>
            </a:r>
            <a:endParaRPr lang="ru-RU" sz="2000" dirty="0" smtClean="0">
              <a:solidFill>
                <a:schemeClr val="accent1">
                  <a:lumMod val="50000"/>
                </a:schemeClr>
              </a:solidFill>
              <a:hlinkClick r:id="" action="ppaction://hlinkshowjump?jump=nextslide"/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hlinkClick r:id="" action="ppaction://hlinkshowjump?jump=nextslide"/>
              </a:rPr>
              <a:t>-5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0;-5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0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5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33" name="AutoShape 4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124075" y="3068638"/>
            <a:ext cx="71438" cy="7302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1" name="Рисунок 10" descr="35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2910" y="285728"/>
            <a:ext cx="1238250" cy="123825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9" name="Содержимое 8"/>
          <p:cNvGraphicFramePr>
            <a:graphicFrameLocks noChangeAspect="1"/>
          </p:cNvGraphicFramePr>
          <p:nvPr>
            <p:ph sz="half" idx="2"/>
          </p:nvPr>
        </p:nvGraphicFramePr>
        <p:xfrm>
          <a:off x="7358082" y="1571612"/>
          <a:ext cx="1385887" cy="1143000"/>
        </p:xfrm>
        <a:graphic>
          <a:graphicData uri="http://schemas.openxmlformats.org/presentationml/2006/ole">
            <p:oleObj spid="_x0000_s163842" name="Формула" r:id="rId6" imgW="507960" imgH="419040" progId="Equation.3">
              <p:embed/>
            </p:oleObj>
          </a:graphicData>
        </a:graphic>
      </p:graphicFrame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Задание №24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1"/>
            <a:ext cx="8043890" cy="1757362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Укажите уравнение, которое имеет два различных корня</a:t>
            </a:r>
          </a:p>
          <a:p>
            <a:pPr eaLnBrk="1" hangingPunct="1">
              <a:buFontTx/>
              <a:buNone/>
              <a:defRPr/>
            </a:pPr>
            <a:endParaRPr lang="ru-RU" sz="2400" dirty="0" smtClean="0"/>
          </a:p>
        </p:txBody>
      </p:sp>
      <p:sp>
        <p:nvSpPr>
          <p:cNvPr id="1033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124075" y="3068638"/>
            <a:ext cx="71438" cy="7302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63495" name="Object 7">
            <a:hlinkClick r:id="" action="ppaction://hlinkshowjump?jump=nextslide"/>
          </p:cNvPr>
          <p:cNvGraphicFramePr>
            <a:graphicFrameLocks noChangeAspect="1"/>
          </p:cNvGraphicFramePr>
          <p:nvPr/>
        </p:nvGraphicFramePr>
        <p:xfrm>
          <a:off x="714348" y="3000372"/>
          <a:ext cx="2862248" cy="597339"/>
        </p:xfrm>
        <a:graphic>
          <a:graphicData uri="http://schemas.openxmlformats.org/presentationml/2006/ole">
            <p:oleObj spid="_x0000_s181250" name="Формула" r:id="rId4" imgW="1091880" imgH="228600" progId="Equation.3">
              <p:embed/>
            </p:oleObj>
          </a:graphicData>
        </a:graphic>
      </p:graphicFrame>
      <p:graphicFrame>
        <p:nvGraphicFramePr>
          <p:cNvPr id="63496" name="Object 8">
            <a:hlinkClick r:id="rId5" action="ppaction://hlinksldjump"/>
          </p:cNvPr>
          <p:cNvGraphicFramePr>
            <a:graphicFrameLocks noChangeAspect="1"/>
          </p:cNvGraphicFramePr>
          <p:nvPr/>
        </p:nvGraphicFramePr>
        <p:xfrm>
          <a:off x="3589339" y="5008564"/>
          <a:ext cx="4054496" cy="840772"/>
        </p:xfrm>
        <a:graphic>
          <a:graphicData uri="http://schemas.openxmlformats.org/presentationml/2006/ole">
            <p:oleObj spid="_x0000_s181251" name="Формула" r:id="rId6" imgW="1104840" imgH="228600" progId="Equation.3">
              <p:embed/>
            </p:oleObj>
          </a:graphicData>
        </a:graphic>
      </p:graphicFrame>
      <p:graphicFrame>
        <p:nvGraphicFramePr>
          <p:cNvPr id="63497" name="Object 9">
            <a:hlinkClick r:id="rId5" action="ppaction://hlinksldjump"/>
          </p:cNvPr>
          <p:cNvGraphicFramePr>
            <a:graphicFrameLocks noChangeAspect="1"/>
          </p:cNvGraphicFramePr>
          <p:nvPr/>
        </p:nvGraphicFramePr>
        <p:xfrm>
          <a:off x="4643438" y="3214686"/>
          <a:ext cx="3502045" cy="709628"/>
        </p:xfrm>
        <a:graphic>
          <a:graphicData uri="http://schemas.openxmlformats.org/presentationml/2006/ole">
            <p:oleObj spid="_x0000_s181252" name="Формула" r:id="rId7" imgW="1130040" imgH="228600" progId="Equation.3">
              <p:embed/>
            </p:oleObj>
          </a:graphicData>
        </a:graphic>
      </p:graphicFrame>
      <p:graphicFrame>
        <p:nvGraphicFramePr>
          <p:cNvPr id="63498" name="Object 10">
            <a:hlinkClick r:id="rId5" action="ppaction://hlinksldjump"/>
          </p:cNvPr>
          <p:cNvGraphicFramePr>
            <a:graphicFrameLocks noChangeAspect="1"/>
          </p:cNvGraphicFramePr>
          <p:nvPr/>
        </p:nvGraphicFramePr>
        <p:xfrm>
          <a:off x="482600" y="4286250"/>
          <a:ext cx="3775075" cy="830263"/>
        </p:xfrm>
        <a:graphic>
          <a:graphicData uri="http://schemas.openxmlformats.org/presentationml/2006/ole">
            <p:oleObj spid="_x0000_s181253" name="Формула" r:id="rId8" imgW="1041120" imgH="228600" progId="Equation.3">
              <p:embed/>
            </p:oleObj>
          </a:graphicData>
        </a:graphic>
      </p:graphicFrame>
      <p:pic>
        <p:nvPicPr>
          <p:cNvPr id="11" name="Рисунок 10" descr="35.gif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42910" y="285728"/>
            <a:ext cx="1238250" cy="1238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222 -0.55918 C 0.24062 -0.50231 0.60364 -0.44522 0.63767 -0.36084 C 0.6717 -0.2767 0.0743 -0.1098 0.08212 -0.05317 C 0.08976 0.00347 0.70399 -0.02358 0.68437 -0.02057 C 0.66476 -0.01757 0.08177 -0.03398 -0.03559 -0.03537 C -0.15295 -0.03676 -0.02587 -0.03537 -0.01997 -0.02959 C -0.01406 -0.02404 -0.0033 -0.00462 1.66667E-6 -3.41655E-6 " pathEditMode="relative" ptsTypes="aaaaaaA">
                                      <p:cBhvr>
                                        <p:cTn id="9" dur="2000" fill="hold"/>
                                        <p:tgtEl>
                                          <p:spTgt spid="634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" presetID="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029 0.12117  L 0.125 0.12117  L 0.048 0.19573  L 0.077 0.31689  L 0 0.24233  L -0.077 0.31689  L -0.048 0.19573  L -0.125 0.12117  L -0.029 0.12117  L 0 0  Z" pathEditMode="relative" ptsTypes="">
                                      <p:cBhvr>
                                        <p:cTn id="11" dur="2000" fill="hold"/>
                                        <p:tgtEl>
                                          <p:spTgt spid="634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" presetID="3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15 0.03196  0.037 0.06524  0.055 0.07856  C 0.082 0.09986  0.108 0.10785  0.113 0.0972  C 0.117 0.08655  0.099 0.05992  0.072 0.03861  C 0.054 0.0253  0.021 0.01598  -0.008 0.01465  C -0.036 0.01598  -0.07 0.0253  -0.088 0.03861  C -0.115 0.05992  -0.133 0.08655  -0.128 0.0972  C -0.123 0.10785  -0.097 0.09986  -0.071 0.07856  C -0.053 0.06524  -0.03 0.03196  -0.016 0  C -0.001 -0.03329  0.009 -0.07723  0.009 -0.10519  C 0.009 -0.14779  0.002 -0.18108  -0.008 -0.18108  C -0.017 -0.18108  -0.025 -0.14779  -0.025 -0.10519  C -0.025 -0.07723  -0.014 -0.03329  0 0  Z" pathEditMode="relative" ptsTypes="">
                                      <p:cBhvr>
                                        <p:cTn id="13" dur="2000" fill="hold"/>
                                        <p:tgtEl>
                                          <p:spTgt spid="634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212 -0.63916 C -0.03368 -0.65927 -0.05729 -0.64586 -0.23333 -0.64216 C -0.25 -0.62945 -0.26667 -0.62437 -0.28455 -0.61535 C -0.29479 -0.61003 -0.30642 -0.60865 -0.31563 -0.60056 C -0.33212 -0.58599 -0.35139 -0.57282 -0.36667 -0.55617 C -0.38767 -0.51248 -0.40451 -0.46579 -0.41111 -0.41424 C -0.40972 -0.3798 -0.4092 -0.34512 -0.40677 -0.31068 C -0.40469 -0.28225 -0.38993 -0.25289 -0.37778 -0.2307 C -0.35035 -0.18077 -0.30399 -0.1246 -0.25781 -0.10957 C -0.22691 -0.089 -0.19635 -0.07813 -0.16233 -0.07397 C -0.1184 -0.07698 0.00295 -0.04831 0.0533 -0.11535 C 0.05868 -0.14355 0.06163 -0.17615 0.04878 -0.20111 C 0.04479 -0.22446 0.05017 -0.20296 0.03993 -0.22192 C 0.03802 -0.22538 0.0375 -0.23024 0.03559 -0.2337 C 0.03299 -0.2381 0.02934 -0.24133 0.02656 -0.24549 C 0.02483 -0.24827 0.02448 -0.25243 0.02222 -0.25451 C 0.01979 -0.25682 0.01632 -0.25659 0.01337 -0.25751 C -0.0007 -0.25127 -0.00104 -0.2337 -0.00885 -0.21891 C -0.01129 -0.21429 -0.01528 -0.21151 -0.01788 -0.20712 C -0.02674 -0.19186 -0.03351 -0.17106 -0.0401 -0.15395 C -0.04063 -0.15049 -0.04445 -0.12945 -0.04445 -0.12714 C -0.04445 -0.10241 -0.0441 -0.07767 -0.04219 -0.05317 C -0.04045 -0.02936 -0.01684 2.69533E-6 -1.66667E-6 2.69533E-6 " pathEditMode="relative" ptsTypes="ffffffffffffffffffffffA">
                                      <p:cBhvr>
                                        <p:cTn id="15" dur="1000" fill="hold"/>
                                        <p:tgtEl>
                                          <p:spTgt spid="634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Задание №25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1"/>
            <a:ext cx="8043890" cy="1757362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Укажите уравнение, которое имеет один корень</a:t>
            </a:r>
          </a:p>
          <a:p>
            <a:pPr eaLnBrk="1" hangingPunct="1">
              <a:buFontTx/>
              <a:buNone/>
              <a:defRPr/>
            </a:pPr>
            <a:endParaRPr lang="ru-RU" sz="2400" dirty="0" smtClean="0"/>
          </a:p>
        </p:txBody>
      </p:sp>
      <p:sp>
        <p:nvSpPr>
          <p:cNvPr id="1033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124075" y="3068638"/>
            <a:ext cx="71438" cy="7302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63495" name="Object 7">
            <a:hlinkClick r:id="rId4" action="ppaction://hlinksldjump"/>
          </p:cNvPr>
          <p:cNvGraphicFramePr>
            <a:graphicFrameLocks noChangeAspect="1"/>
          </p:cNvGraphicFramePr>
          <p:nvPr/>
        </p:nvGraphicFramePr>
        <p:xfrm>
          <a:off x="814388" y="3000375"/>
          <a:ext cx="2662237" cy="596900"/>
        </p:xfrm>
        <a:graphic>
          <a:graphicData uri="http://schemas.openxmlformats.org/presentationml/2006/ole">
            <p:oleObj spid="_x0000_s182274" name="Формула" r:id="rId5" imgW="1015920" imgH="228600" progId="Equation.3">
              <p:embed/>
            </p:oleObj>
          </a:graphicData>
        </a:graphic>
      </p:graphicFrame>
      <p:graphicFrame>
        <p:nvGraphicFramePr>
          <p:cNvPr id="63496" name="Object 8">
            <a:hlinkClick r:id="" action="ppaction://hlinkshowjump?jump=nextslide"/>
          </p:cNvPr>
          <p:cNvGraphicFramePr>
            <a:graphicFrameLocks noChangeAspect="1"/>
          </p:cNvGraphicFramePr>
          <p:nvPr/>
        </p:nvGraphicFramePr>
        <p:xfrm>
          <a:off x="3611563" y="5008563"/>
          <a:ext cx="4008437" cy="841375"/>
        </p:xfrm>
        <a:graphic>
          <a:graphicData uri="http://schemas.openxmlformats.org/presentationml/2006/ole">
            <p:oleObj spid="_x0000_s182275" name="Формула" r:id="rId6" imgW="1091880" imgH="228600" progId="Equation.3">
              <p:embed/>
            </p:oleObj>
          </a:graphicData>
        </a:graphic>
      </p:graphicFrame>
      <p:graphicFrame>
        <p:nvGraphicFramePr>
          <p:cNvPr id="63497" name="Object 9">
            <a:hlinkClick r:id="rId4" action="ppaction://hlinksldjump"/>
          </p:cNvPr>
          <p:cNvGraphicFramePr>
            <a:graphicFrameLocks noChangeAspect="1"/>
          </p:cNvGraphicFramePr>
          <p:nvPr/>
        </p:nvGraphicFramePr>
        <p:xfrm>
          <a:off x="4879975" y="3214688"/>
          <a:ext cx="3028950" cy="709612"/>
        </p:xfrm>
        <a:graphic>
          <a:graphicData uri="http://schemas.openxmlformats.org/presentationml/2006/ole">
            <p:oleObj spid="_x0000_s182276" name="Формула" r:id="rId7" imgW="977760" imgH="228600" progId="Equation.3">
              <p:embed/>
            </p:oleObj>
          </a:graphicData>
        </a:graphic>
      </p:graphicFrame>
      <p:graphicFrame>
        <p:nvGraphicFramePr>
          <p:cNvPr id="63498" name="Object 10">
            <a:hlinkClick r:id="rId4" action="ppaction://hlinksldjump"/>
          </p:cNvPr>
          <p:cNvGraphicFramePr>
            <a:graphicFrameLocks noChangeAspect="1"/>
          </p:cNvGraphicFramePr>
          <p:nvPr/>
        </p:nvGraphicFramePr>
        <p:xfrm>
          <a:off x="482600" y="4286250"/>
          <a:ext cx="3775075" cy="830263"/>
        </p:xfrm>
        <a:graphic>
          <a:graphicData uri="http://schemas.openxmlformats.org/presentationml/2006/ole">
            <p:oleObj spid="_x0000_s182277" name="Формула" r:id="rId8" imgW="1041120" imgH="228600" progId="Equation.3">
              <p:embed/>
            </p:oleObj>
          </a:graphicData>
        </a:graphic>
      </p:graphicFrame>
      <p:pic>
        <p:nvPicPr>
          <p:cNvPr id="11" name="Рисунок 10" descr="35.gif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42910" y="285728"/>
            <a:ext cx="1238250" cy="1238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222 -0.55918 C 0.24062 -0.50231 0.60364 -0.44522 0.63767 -0.36084 C 0.6717 -0.2767 0.0743 -0.1098 0.08212 -0.05317 C 0.08976 0.00347 0.70399 -0.02358 0.68437 -0.02057 C 0.66476 -0.01757 0.08177 -0.03398 -0.03559 -0.03537 C -0.15295 -0.03676 -0.02587 -0.03537 -0.01997 -0.02959 C -0.01406 -0.02404 -0.0033 -0.00462 1.66667E-6 -3.41655E-6 " pathEditMode="relative" ptsTypes="aaaaaaA">
                                      <p:cBhvr>
                                        <p:cTn id="9" dur="2000" fill="hold"/>
                                        <p:tgtEl>
                                          <p:spTgt spid="634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" presetID="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029 0.12117  L 0.125 0.12117  L 0.048 0.19573  L 0.077 0.31689  L 0 0.24233  L -0.077 0.31689  L -0.048 0.19573  L -0.125 0.12117  L -0.029 0.12117  L 0 0  Z" pathEditMode="relative" ptsTypes="">
                                      <p:cBhvr>
                                        <p:cTn id="11" dur="2000" fill="hold"/>
                                        <p:tgtEl>
                                          <p:spTgt spid="634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" presetID="3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15 0.03196  0.037 0.06524  0.055 0.07856  C 0.082 0.09986  0.108 0.10785  0.113 0.0972  C 0.117 0.08655  0.099 0.05992  0.072 0.03861  C 0.054 0.0253  0.021 0.01598  -0.008 0.01465  C -0.036 0.01598  -0.07 0.0253  -0.088 0.03861  C -0.115 0.05992  -0.133 0.08655  -0.128 0.0972  C -0.123 0.10785  -0.097 0.09986  -0.071 0.07856  C -0.053 0.06524  -0.03 0.03196  -0.016 0  C -0.001 -0.03329  0.009 -0.07723  0.009 -0.10519  C 0.009 -0.14779  0.002 -0.18108  -0.008 -0.18108  C -0.017 -0.18108  -0.025 -0.14779  -0.025 -0.10519  C -0.025 -0.07723  -0.014 -0.03329  0 0  Z" pathEditMode="relative" ptsTypes="">
                                      <p:cBhvr>
                                        <p:cTn id="13" dur="2000" fill="hold"/>
                                        <p:tgtEl>
                                          <p:spTgt spid="634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212 -0.63916 C -0.03368 -0.65927 -0.05729 -0.64586 -0.23333 -0.64216 C -0.25 -0.62945 -0.26667 -0.62437 -0.28455 -0.61535 C -0.29479 -0.61003 -0.30642 -0.60865 -0.31563 -0.60056 C -0.33212 -0.58599 -0.35139 -0.57282 -0.36667 -0.55617 C -0.38767 -0.51248 -0.40451 -0.46579 -0.41111 -0.41424 C -0.40972 -0.3798 -0.4092 -0.34512 -0.40677 -0.31068 C -0.40469 -0.28225 -0.38993 -0.25289 -0.37778 -0.2307 C -0.35035 -0.18077 -0.30399 -0.1246 -0.25781 -0.10957 C -0.22691 -0.089 -0.19635 -0.07813 -0.16233 -0.07397 C -0.1184 -0.07698 0.00295 -0.04831 0.0533 -0.11535 C 0.05868 -0.14355 0.06163 -0.17615 0.04878 -0.20111 C 0.04479 -0.22446 0.05017 -0.20296 0.03993 -0.22192 C 0.03802 -0.22538 0.0375 -0.23024 0.03559 -0.2337 C 0.03299 -0.2381 0.02934 -0.24133 0.02656 -0.24549 C 0.02483 -0.24827 0.02448 -0.25243 0.02222 -0.25451 C 0.01979 -0.25682 0.01632 -0.25659 0.01337 -0.25751 C -0.0007 -0.25127 -0.00104 -0.2337 -0.00885 -0.21891 C -0.01129 -0.21429 -0.01528 -0.21151 -0.01788 -0.20712 C -0.02674 -0.19186 -0.03351 -0.17106 -0.0401 -0.15395 C -0.04063 -0.15049 -0.04445 -0.12945 -0.04445 -0.12714 C -0.04445 -0.10241 -0.0441 -0.07767 -0.04219 -0.05317 C -0.04045 -0.02936 -0.01684 2.69533E-6 -1.66667E-6 2.69533E-6 " pathEditMode="relative" ptsTypes="ffffffffffffffffffffffA">
                                      <p:cBhvr>
                                        <p:cTn id="15" dur="1000" fill="hold"/>
                                        <p:tgtEl>
                                          <p:spTgt spid="634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2195513" y="765175"/>
            <a:ext cx="6337300" cy="5360988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ar-SA" sz="2400" b="1" dirty="0" smtClean="0">
                <a:solidFill>
                  <a:schemeClr val="accent1">
                    <a:lumMod val="50000"/>
                  </a:schemeClr>
                </a:solidFill>
                <a:cs typeface="Arial" charset="0"/>
              </a:rPr>
              <a:t>٭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Прочитайте задание</a:t>
            </a:r>
          </a:p>
          <a:p>
            <a:pPr eaLnBrk="1" hangingPunct="1">
              <a:buFontTx/>
              <a:buNone/>
              <a:defRPr/>
            </a:pPr>
            <a:r>
              <a:rPr lang="ar-SA" sz="2400" b="1" dirty="0" smtClean="0">
                <a:solidFill>
                  <a:schemeClr val="accent1">
                    <a:lumMod val="50000"/>
                  </a:schemeClr>
                </a:solidFill>
                <a:cs typeface="Arial" charset="0"/>
              </a:rPr>
              <a:t>٭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 Выберите вариант правильного ответа</a:t>
            </a:r>
          </a:p>
          <a:p>
            <a:pPr eaLnBrk="1" hangingPunct="1">
              <a:buFontTx/>
              <a:buNone/>
              <a:defRPr/>
            </a:pPr>
            <a:r>
              <a:rPr lang="ar-SA" sz="2400" b="1" dirty="0" smtClean="0">
                <a:solidFill>
                  <a:schemeClr val="accent1">
                    <a:lumMod val="50000"/>
                  </a:schemeClr>
                </a:solidFill>
                <a:cs typeface="Arial" charset="0"/>
              </a:rPr>
              <a:t>٭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 Нажмите на кнопку с выбранным ответом</a:t>
            </a:r>
          </a:p>
          <a:p>
            <a:pPr eaLnBrk="1" hangingPunct="1">
              <a:buFontTx/>
              <a:buNone/>
              <a:defRPr/>
            </a:pPr>
            <a:r>
              <a:rPr lang="ru-RU" sz="2400" i="1" dirty="0" smtClean="0">
                <a:solidFill>
                  <a:srgbClr val="FF3300"/>
                </a:solidFill>
              </a:rPr>
              <a:t>Если вы выбрали правильный </a:t>
            </a:r>
            <a:r>
              <a:rPr lang="ru-RU" sz="2400" i="1" dirty="0" err="1" smtClean="0">
                <a:solidFill>
                  <a:srgbClr val="FF3300"/>
                </a:solidFill>
              </a:rPr>
              <a:t>ответ,вы</a:t>
            </a:r>
            <a:r>
              <a:rPr lang="ru-RU" sz="2400" i="1" dirty="0" smtClean="0">
                <a:solidFill>
                  <a:srgbClr val="FF3300"/>
                </a:solidFill>
              </a:rPr>
              <a:t> автоматически переходите к следующему вопросу.</a:t>
            </a:r>
          </a:p>
          <a:p>
            <a:pPr eaLnBrk="1" hangingPunct="1">
              <a:buFontTx/>
              <a:buNone/>
              <a:defRPr/>
            </a:pPr>
            <a:r>
              <a:rPr lang="ru-RU" sz="2400" b="1" i="1" dirty="0" smtClean="0"/>
              <a:t>Если вы ошиблись, компьютер скажет вам об этом и даст вам возможность ещё раз выбрать ответ в той же задаче.</a:t>
            </a:r>
          </a:p>
        </p:txBody>
      </p:sp>
      <p:sp>
        <p:nvSpPr>
          <p:cNvPr id="33796" name="AutoShape 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6804025" y="6165850"/>
            <a:ext cx="1008063" cy="358775"/>
          </a:xfrm>
          <a:prstGeom prst="actionButtonForwardNext">
            <a:avLst/>
          </a:prstGeom>
          <a:solidFill>
            <a:schemeClr val="accent5">
              <a:lumMod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49156" name="Содержимое 10" descr="%D0%A0%D0%B8%D1%819.gif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14313" y="928688"/>
            <a:ext cx="819150" cy="771525"/>
          </a:xfrm>
        </p:spPr>
      </p:pic>
      <p:sp>
        <p:nvSpPr>
          <p:cNvPr id="49157" name="Содержимое 9"/>
          <p:cNvSpPr>
            <a:spLocks noGrp="1"/>
          </p:cNvSpPr>
          <p:nvPr>
            <p:ph sz="quarter" idx="3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9158" name="Содержимое 10" descr="%D0%A0%D0%B8%D1%819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887663"/>
            <a:ext cx="819150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9" name="Содержимое 10" descr="%D0%A0%D0%B8%D1%819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3863" y="4287838"/>
            <a:ext cx="819150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33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1000"/>
                                        <p:tgtEl>
                                          <p:spTgt spid="337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1000"/>
                                        <p:tgtEl>
                                          <p:spTgt spid="337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337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337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Задание №26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1"/>
            <a:ext cx="8043890" cy="1757362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Укажите уравнение, которое не имеет корней</a:t>
            </a:r>
          </a:p>
          <a:p>
            <a:pPr eaLnBrk="1" hangingPunct="1">
              <a:buFontTx/>
              <a:buNone/>
              <a:defRPr/>
            </a:pPr>
            <a:endParaRPr lang="ru-RU" sz="2400" dirty="0" smtClean="0"/>
          </a:p>
        </p:txBody>
      </p:sp>
      <p:sp>
        <p:nvSpPr>
          <p:cNvPr id="1033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124075" y="3068638"/>
            <a:ext cx="71438" cy="7302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63495" name="Object 7">
            <a:hlinkClick r:id="rId4" action="ppaction://hlinksldjump"/>
          </p:cNvPr>
          <p:cNvGraphicFramePr>
            <a:graphicFrameLocks noChangeAspect="1"/>
          </p:cNvGraphicFramePr>
          <p:nvPr/>
        </p:nvGraphicFramePr>
        <p:xfrm>
          <a:off x="814388" y="3000375"/>
          <a:ext cx="2662237" cy="596900"/>
        </p:xfrm>
        <a:graphic>
          <a:graphicData uri="http://schemas.openxmlformats.org/presentationml/2006/ole">
            <p:oleObj spid="_x0000_s183298" name="Формула" r:id="rId5" imgW="1015920" imgH="228600" progId="Equation.3">
              <p:embed/>
            </p:oleObj>
          </a:graphicData>
        </a:graphic>
      </p:graphicFrame>
      <p:graphicFrame>
        <p:nvGraphicFramePr>
          <p:cNvPr id="63496" name="Object 8">
            <a:hlinkClick r:id="rId4" action="ppaction://hlinksldjump"/>
          </p:cNvPr>
          <p:cNvGraphicFramePr>
            <a:graphicFrameLocks noChangeAspect="1"/>
          </p:cNvGraphicFramePr>
          <p:nvPr/>
        </p:nvGraphicFramePr>
        <p:xfrm>
          <a:off x="3611563" y="5008563"/>
          <a:ext cx="4008437" cy="841375"/>
        </p:xfrm>
        <a:graphic>
          <a:graphicData uri="http://schemas.openxmlformats.org/presentationml/2006/ole">
            <p:oleObj spid="_x0000_s183299" name="Формула" r:id="rId6" imgW="1091880" imgH="228600" progId="Equation.3">
              <p:embed/>
            </p:oleObj>
          </a:graphicData>
        </a:graphic>
      </p:graphicFrame>
      <p:graphicFrame>
        <p:nvGraphicFramePr>
          <p:cNvPr id="63497" name="Object 9">
            <a:hlinkClick r:id="rId4" action="ppaction://hlinksldjump"/>
          </p:cNvPr>
          <p:cNvGraphicFramePr>
            <a:graphicFrameLocks noChangeAspect="1"/>
          </p:cNvGraphicFramePr>
          <p:nvPr/>
        </p:nvGraphicFramePr>
        <p:xfrm>
          <a:off x="4879975" y="3214688"/>
          <a:ext cx="3028950" cy="709612"/>
        </p:xfrm>
        <a:graphic>
          <a:graphicData uri="http://schemas.openxmlformats.org/presentationml/2006/ole">
            <p:oleObj spid="_x0000_s183300" name="Формула" r:id="rId7" imgW="977760" imgH="228600" progId="Equation.3">
              <p:embed/>
            </p:oleObj>
          </a:graphicData>
        </a:graphic>
      </p:graphicFrame>
      <p:graphicFrame>
        <p:nvGraphicFramePr>
          <p:cNvPr id="63498" name="Object 10">
            <a:hlinkClick r:id="" action="ppaction://hlinkshowjump?jump=nextslide"/>
          </p:cNvPr>
          <p:cNvGraphicFramePr>
            <a:graphicFrameLocks noChangeAspect="1"/>
          </p:cNvGraphicFramePr>
          <p:nvPr/>
        </p:nvGraphicFramePr>
        <p:xfrm>
          <a:off x="390525" y="4286250"/>
          <a:ext cx="3959225" cy="830263"/>
        </p:xfrm>
        <a:graphic>
          <a:graphicData uri="http://schemas.openxmlformats.org/presentationml/2006/ole">
            <p:oleObj spid="_x0000_s183301" name="Формула" r:id="rId8" imgW="1091880" imgH="228600" progId="Equation.3">
              <p:embed/>
            </p:oleObj>
          </a:graphicData>
        </a:graphic>
      </p:graphicFrame>
      <p:pic>
        <p:nvPicPr>
          <p:cNvPr id="11" name="Рисунок 10" descr="35.gif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42910" y="285728"/>
            <a:ext cx="1238250" cy="1238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222 -0.55918 C 0.24062 -0.50231 0.60364 -0.44522 0.63767 -0.36084 C 0.6717 -0.2767 0.0743 -0.1098 0.08212 -0.05317 C 0.08976 0.00347 0.70399 -0.02358 0.68437 -0.02057 C 0.66476 -0.01757 0.08177 -0.03398 -0.03559 -0.03537 C -0.15295 -0.03676 -0.02587 -0.03537 -0.01997 -0.02959 C -0.01406 -0.02404 -0.0033 -0.00462 1.66667E-6 -3.41655E-6 " pathEditMode="relative" ptsTypes="aaaaaaA">
                                      <p:cBhvr>
                                        <p:cTn id="9" dur="2000" fill="hold"/>
                                        <p:tgtEl>
                                          <p:spTgt spid="634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" presetID="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029 0.12117  L 0.125 0.12117  L 0.048 0.19573  L 0.077 0.31689  L 0 0.24233  L -0.077 0.31689  L -0.048 0.19573  L -0.125 0.12117  L -0.029 0.12117  L 0 0  Z" pathEditMode="relative" ptsTypes="">
                                      <p:cBhvr>
                                        <p:cTn id="11" dur="2000" fill="hold"/>
                                        <p:tgtEl>
                                          <p:spTgt spid="634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" presetID="3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15 0.03196  0.037 0.06524  0.055 0.07856  C 0.082 0.09986  0.108 0.10785  0.113 0.0972  C 0.117 0.08655  0.099 0.05992  0.072 0.03861  C 0.054 0.0253  0.021 0.01598  -0.008 0.01465  C -0.036 0.01598  -0.07 0.0253  -0.088 0.03861  C -0.115 0.05992  -0.133 0.08655  -0.128 0.0972  C -0.123 0.10785  -0.097 0.09986  -0.071 0.07856  C -0.053 0.06524  -0.03 0.03196  -0.016 0  C -0.001 -0.03329  0.009 -0.07723  0.009 -0.10519  C 0.009 -0.14779  0.002 -0.18108  -0.008 -0.18108  C -0.017 -0.18108  -0.025 -0.14779  -0.025 -0.10519  C -0.025 -0.07723  -0.014 -0.03329  0 0  Z" pathEditMode="relative" ptsTypes="">
                                      <p:cBhvr>
                                        <p:cTn id="13" dur="2000" fill="hold"/>
                                        <p:tgtEl>
                                          <p:spTgt spid="634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212 -0.63916 C -0.03368 -0.65927 -0.05729 -0.64586 -0.23333 -0.64216 C -0.25 -0.62945 -0.26667 -0.62437 -0.28455 -0.61535 C -0.29479 -0.61003 -0.30642 -0.60865 -0.31563 -0.60056 C -0.33212 -0.58599 -0.35139 -0.57282 -0.36667 -0.55617 C -0.38767 -0.51248 -0.40451 -0.46579 -0.41111 -0.41424 C -0.40972 -0.3798 -0.4092 -0.34512 -0.40677 -0.31068 C -0.40469 -0.28225 -0.38993 -0.25289 -0.37778 -0.2307 C -0.35035 -0.18077 -0.30399 -0.1246 -0.25781 -0.10957 C -0.22691 -0.089 -0.19635 -0.07813 -0.16233 -0.07397 C -0.1184 -0.07698 0.00295 -0.04831 0.0533 -0.11535 C 0.05868 -0.14355 0.06163 -0.17615 0.04878 -0.20111 C 0.04479 -0.22446 0.05017 -0.20296 0.03993 -0.22192 C 0.03802 -0.22538 0.0375 -0.23024 0.03559 -0.2337 C 0.03299 -0.2381 0.02934 -0.24133 0.02656 -0.24549 C 0.02483 -0.24827 0.02448 -0.25243 0.02222 -0.25451 C 0.01979 -0.25682 0.01632 -0.25659 0.01337 -0.25751 C -0.0007 -0.25127 -0.00104 -0.2337 -0.00885 -0.21891 C -0.01129 -0.21429 -0.01528 -0.21151 -0.01788 -0.20712 C -0.02674 -0.19186 -0.03351 -0.17106 -0.0401 -0.15395 C -0.04063 -0.15049 -0.04445 -0.12945 -0.04445 -0.12714 C -0.04445 -0.10241 -0.0441 -0.07767 -0.04219 -0.05317 C -0.04045 -0.02936 -0.01684 2.69533E-6 -1.66667E-6 2.69533E-6 " pathEditMode="relative" ptsTypes="ffffffffffffffffffffffA">
                                      <p:cBhvr>
                                        <p:cTn id="15" dur="1000" fill="hold"/>
                                        <p:tgtEl>
                                          <p:spTgt spid="634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04813"/>
            <a:ext cx="8229600" cy="6453187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                               </a:t>
            </a:r>
            <a:r>
              <a:rPr lang="ru-RU" sz="4000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Я вас поздравляю!</a:t>
            </a:r>
          </a:p>
          <a:p>
            <a:pPr eaLnBrk="1" hangingPunct="1">
              <a:buFontTx/>
              <a:buNone/>
              <a:defRPr/>
            </a:pPr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</a:rPr>
              <a:t>                                       </a:t>
            </a:r>
            <a:r>
              <a:rPr lang="ru-RU" sz="2400" i="1" dirty="0" smtClean="0">
                <a:solidFill>
                  <a:schemeClr val="accent1">
                    <a:lumMod val="50000"/>
                  </a:schemeClr>
                </a:solidFill>
              </a:rPr>
              <a:t>Вы дошли до финала. </a:t>
            </a:r>
          </a:p>
          <a:p>
            <a:pPr eaLnBrk="1" hangingPunct="1">
              <a:buFontTx/>
              <a:buNone/>
              <a:defRPr/>
            </a:pPr>
            <a:r>
              <a:rPr lang="ru-RU" sz="2400" i="1" dirty="0" smtClean="0">
                <a:solidFill>
                  <a:schemeClr val="accent1">
                    <a:lumMod val="50000"/>
                  </a:schemeClr>
                </a:solidFill>
              </a:rPr>
              <a:t>                                                   Результат оцените</a:t>
            </a:r>
          </a:p>
          <a:p>
            <a:pPr eaLnBrk="1" hangingPunct="1">
              <a:buFontTx/>
              <a:buNone/>
              <a:defRPr/>
            </a:pPr>
            <a:r>
              <a:rPr lang="ru-RU" sz="2400" i="1" dirty="0" smtClean="0">
                <a:solidFill>
                  <a:schemeClr val="accent1">
                    <a:lumMod val="50000"/>
                  </a:schemeClr>
                </a:solidFill>
              </a:rPr>
              <a:t>                                                                     сами</a:t>
            </a:r>
          </a:p>
          <a:p>
            <a:pPr eaLnBrk="1" hangingPunct="1">
              <a:buFontTx/>
              <a:buNone/>
              <a:defRPr/>
            </a:pPr>
            <a:r>
              <a:rPr lang="ru-RU" sz="2400" i="1" dirty="0" smtClean="0">
                <a:solidFill>
                  <a:schemeClr val="accent1">
                    <a:lumMod val="50000"/>
                  </a:schemeClr>
                </a:solidFill>
              </a:rPr>
              <a:t>                                             ( надеюсь на вашу совесть)</a:t>
            </a:r>
          </a:p>
          <a:p>
            <a:pPr eaLnBrk="1" hangingPunct="1">
              <a:buFontTx/>
              <a:buNone/>
              <a:defRPr/>
            </a:pPr>
            <a:r>
              <a:rPr lang="ru-RU" sz="2400" i="1" dirty="0" smtClean="0">
                <a:solidFill>
                  <a:schemeClr val="accent1">
                    <a:lumMod val="50000"/>
                  </a:schemeClr>
                </a:solidFill>
              </a:rPr>
              <a:t>                                                            А впрочем</a:t>
            </a:r>
          </a:p>
          <a:p>
            <a:pPr eaLnBrk="1" hangingPunct="1">
              <a:buFontTx/>
              <a:buNone/>
              <a:defRPr/>
            </a:pPr>
            <a:r>
              <a:rPr lang="ru-RU" sz="2400" i="1" dirty="0" smtClean="0">
                <a:solidFill>
                  <a:schemeClr val="accent1">
                    <a:lumMod val="50000"/>
                  </a:schemeClr>
                </a:solidFill>
              </a:rPr>
              <a:t>                                                    контрольная работа ,         </a:t>
            </a:r>
          </a:p>
          <a:p>
            <a:pPr eaLnBrk="1" hangingPunct="1">
              <a:buFontTx/>
              <a:buNone/>
              <a:defRPr/>
            </a:pPr>
            <a:r>
              <a:rPr lang="ru-RU" sz="2400" i="1" dirty="0" smtClean="0">
                <a:solidFill>
                  <a:schemeClr val="accent1">
                    <a:lumMod val="50000"/>
                  </a:schemeClr>
                </a:solidFill>
              </a:rPr>
              <a:t>                                                   которая будет завтра,</a:t>
            </a:r>
          </a:p>
          <a:p>
            <a:pPr eaLnBrk="1" hangingPunct="1">
              <a:buFontTx/>
              <a:buNone/>
              <a:defRPr/>
            </a:pPr>
            <a:r>
              <a:rPr lang="ru-RU" sz="2400" i="1" dirty="0" smtClean="0">
                <a:solidFill>
                  <a:schemeClr val="accent1">
                    <a:lumMod val="50000"/>
                  </a:schemeClr>
                </a:solidFill>
              </a:rPr>
              <a:t>                                                            всё покажет!</a:t>
            </a:r>
          </a:p>
          <a:p>
            <a:pPr eaLnBrk="1" hangingPunct="1">
              <a:buFontTx/>
              <a:buNone/>
              <a:defRPr/>
            </a:pPr>
            <a:r>
              <a:rPr lang="ru-RU" sz="2400" i="1" dirty="0" smtClean="0">
                <a:solidFill>
                  <a:srgbClr val="9900CC"/>
                </a:solidFill>
              </a:rPr>
              <a:t>                                                 </a:t>
            </a:r>
            <a:r>
              <a:rPr lang="ru-RU" b="1" i="1" dirty="0" smtClean="0">
                <a:solidFill>
                  <a:srgbClr val="FF3300"/>
                </a:solidFill>
                <a:latin typeface="Arial Black" pitchFamily="34" charset="0"/>
              </a:rPr>
              <a:t> </a:t>
            </a:r>
            <a:r>
              <a:rPr lang="ru-RU" b="1" i="1" dirty="0" smtClean="0">
                <a:solidFill>
                  <a:srgbClr val="00B050"/>
                </a:solidFill>
                <a:latin typeface="Arial Black" pitchFamily="34" charset="0"/>
              </a:rPr>
              <a:t>До свидания!</a:t>
            </a:r>
            <a:r>
              <a:rPr lang="ru-RU" dirty="0" smtClean="0">
                <a:solidFill>
                  <a:srgbClr val="00B050"/>
                </a:solidFill>
              </a:rPr>
              <a:t>   </a:t>
            </a:r>
          </a:p>
          <a:p>
            <a:pPr eaLnBrk="1" hangingPunct="1">
              <a:buFontTx/>
              <a:buNone/>
              <a:defRPr/>
            </a:pPr>
            <a:endParaRPr lang="ru-RU" dirty="0" smtClean="0"/>
          </a:p>
          <a:p>
            <a:pPr eaLnBrk="1" hangingPunct="1">
              <a:buFontTx/>
              <a:buNone/>
              <a:defRPr/>
            </a:pPr>
            <a:r>
              <a:rPr lang="ru-RU" dirty="0" smtClean="0"/>
              <a:t>                            </a:t>
            </a:r>
            <a:r>
              <a:rPr lang="ru-RU" sz="2000" dirty="0" smtClean="0">
                <a:solidFill>
                  <a:srgbClr val="00B050"/>
                </a:solidFill>
              </a:rPr>
              <a:t>Нажмите для выхода</a:t>
            </a:r>
            <a:r>
              <a:rPr lang="ru-RU" dirty="0" smtClean="0">
                <a:solidFill>
                  <a:srgbClr val="00B050"/>
                </a:solidFill>
              </a:rPr>
              <a:t>                                                                              </a:t>
            </a:r>
          </a:p>
        </p:txBody>
      </p:sp>
      <p:sp>
        <p:nvSpPr>
          <p:cNvPr id="37893" name="AutoShape 5">
            <a:hlinkClick r:id="" action="ppaction://hlinkshowjump?jump=endshow" highlightClick="1"/>
          </p:cNvPr>
          <p:cNvSpPr>
            <a:spLocks noChangeArrowheads="1"/>
          </p:cNvSpPr>
          <p:nvPr/>
        </p:nvSpPr>
        <p:spPr bwMode="auto">
          <a:xfrm>
            <a:off x="6877050" y="6092825"/>
            <a:ext cx="935038" cy="477838"/>
          </a:xfrm>
          <a:prstGeom prst="actionButtonHome">
            <a:avLst/>
          </a:prstGeom>
          <a:solidFill>
            <a:schemeClr val="accent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1205" name="Рисунок 5" descr="PICT0139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786188" cy="504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920"/>
                            </p:stCondLst>
                            <p:childTnLst>
                              <p:par>
                                <p:cTn id="3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280"/>
                            </p:stCondLst>
                            <p:childTnLst>
                              <p:par>
                                <p:cTn id="41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31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1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31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31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1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9280"/>
                            </p:stCondLst>
                            <p:childTnLst>
                              <p:par>
                                <p:cTn id="49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317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317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317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317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317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1280"/>
                            </p:stCondLst>
                            <p:childTnLst>
                              <p:par>
                                <p:cTn id="57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317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317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317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317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317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3280"/>
                            </p:stCondLst>
                            <p:childTnLst>
                              <p:par>
                                <p:cTn id="65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317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317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317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317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317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5280"/>
                            </p:stCondLst>
                            <p:childTnLst>
                              <p:par>
                                <p:cTn id="73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3174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3174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3174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3174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3174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WordArt 4"/>
          <p:cNvSpPr>
            <a:spLocks noChangeArrowheads="1" noChangeShapeType="1" noTextEdit="1"/>
          </p:cNvSpPr>
          <p:nvPr/>
        </p:nvSpPr>
        <p:spPr bwMode="auto">
          <a:xfrm>
            <a:off x="1331913" y="0"/>
            <a:ext cx="6840537" cy="5949950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/>
            <a:r>
              <a:rPr lang="ru-RU" sz="2000" kern="10">
                <a:ln w="9525">
                  <a:round/>
                  <a:headEnd/>
                  <a:tailEnd/>
                </a:ln>
                <a:solidFill>
                  <a:srgbClr val="3C8C93"/>
                </a:solidFill>
                <a:latin typeface="Times New Roman"/>
                <a:cs typeface="Times New Roman"/>
              </a:rPr>
              <a:t>Вы ошиблись!</a:t>
            </a:r>
          </a:p>
          <a:p>
            <a:pPr algn="ctr"/>
            <a:r>
              <a:rPr lang="ru-RU" sz="2000" kern="10">
                <a:ln w="9525">
                  <a:round/>
                  <a:headEnd/>
                  <a:tailEnd/>
                </a:ln>
                <a:solidFill>
                  <a:srgbClr val="3C8C93"/>
                </a:solidFill>
                <a:latin typeface="Times New Roman"/>
                <a:cs typeface="Times New Roman"/>
              </a:rPr>
              <a:t>Попробуйте ещё раз.</a:t>
            </a:r>
          </a:p>
          <a:p>
            <a:pPr algn="ctr"/>
            <a:r>
              <a:rPr lang="ru-RU" sz="2000" kern="10">
                <a:ln w="9525">
                  <a:round/>
                  <a:headEnd/>
                  <a:tailEnd/>
                </a:ln>
                <a:solidFill>
                  <a:srgbClr val="3C8C93"/>
                </a:solidFill>
                <a:latin typeface="Times New Roman"/>
                <a:cs typeface="Times New Roman"/>
              </a:rPr>
              <a:t>Нажмите на кнопку возврата</a:t>
            </a:r>
          </a:p>
        </p:txBody>
      </p:sp>
      <p:sp>
        <p:nvSpPr>
          <p:cNvPr id="38916" name="AutoShape 5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6084888" y="6165850"/>
            <a:ext cx="1223962" cy="431800"/>
          </a:xfrm>
          <a:prstGeom prst="actionButtonReturn">
            <a:avLst/>
          </a:prstGeom>
          <a:solidFill>
            <a:schemeClr val="accent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52228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7" name="Рисунок 6" descr="%D0%A0%D0%B8%D1%81%D1%83%D0%BD%D0%BE%D0%BA7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857232"/>
            <a:ext cx="1152525" cy="742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5843" name="WordArt 3"/>
          <p:cNvSpPr>
            <a:spLocks noChangeArrowheads="1" noChangeShapeType="1" noTextEdit="1"/>
          </p:cNvSpPr>
          <p:nvPr/>
        </p:nvSpPr>
        <p:spPr bwMode="auto">
          <a:xfrm>
            <a:off x="1214438" y="714375"/>
            <a:ext cx="6553200" cy="5329238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3C8C93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Удачи!</a:t>
            </a:r>
          </a:p>
        </p:txBody>
      </p:sp>
      <p:sp>
        <p:nvSpPr>
          <p:cNvPr id="35844" name="AutoShape 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6588125" y="6092825"/>
            <a:ext cx="1223963" cy="431800"/>
          </a:xfrm>
          <a:prstGeom prst="actionButtonForwardNext">
            <a:avLst/>
          </a:prstGeom>
          <a:solidFill>
            <a:schemeClr val="accent1">
              <a:lumMod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50181" name="Содержимое 8" descr="3c4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57250" y="500063"/>
            <a:ext cx="2444750" cy="1571625"/>
          </a:xfr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Задание №1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Укажите верную формулу корней квадратного уравнения</a:t>
            </a:r>
            <a:r>
              <a:rPr lang="ru-RU" sz="2000" dirty="0" smtClean="0"/>
              <a:t>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кх</a:t>
            </a:r>
            <a:r>
              <a:rPr lang="ru-RU" sz="2000" baseline="30000" dirty="0" smtClean="0">
                <a:solidFill>
                  <a:schemeClr val="accent1">
                    <a:lumMod val="50000"/>
                  </a:schemeClr>
                </a:solidFill>
              </a:rPr>
              <a:t>2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+</a:t>
            </a:r>
            <a:r>
              <a:rPr lang="en-US" sz="2000" dirty="0" err="1" smtClean="0">
                <a:solidFill>
                  <a:schemeClr val="accent1">
                    <a:lumMod val="50000"/>
                  </a:schemeClr>
                </a:solidFill>
              </a:rPr>
              <a:t>mx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+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n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=0 </a:t>
            </a:r>
          </a:p>
        </p:txBody>
      </p:sp>
      <p:sp>
        <p:nvSpPr>
          <p:cNvPr id="1033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124075" y="3068638"/>
            <a:ext cx="71438" cy="7302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63495" name="Object 7">
            <a:hlinkClick r:id="rId4" action="ppaction://hlinksldjump"/>
          </p:cNvPr>
          <p:cNvGraphicFramePr>
            <a:graphicFrameLocks noChangeAspect="1"/>
          </p:cNvGraphicFramePr>
          <p:nvPr/>
        </p:nvGraphicFramePr>
        <p:xfrm>
          <a:off x="714348" y="2786058"/>
          <a:ext cx="3100372" cy="951868"/>
        </p:xfrm>
        <a:graphic>
          <a:graphicData uri="http://schemas.openxmlformats.org/presentationml/2006/ole">
            <p:oleObj spid="_x0000_s141314" name="Формула" r:id="rId5" imgW="1447560" imgH="444240" progId="Equation.3">
              <p:embed/>
            </p:oleObj>
          </a:graphicData>
        </a:graphic>
      </p:graphicFrame>
      <p:pic>
        <p:nvPicPr>
          <p:cNvPr id="11" name="Рисунок 10" descr="35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42910" y="285728"/>
            <a:ext cx="1238250" cy="123825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" name="Object 7">
            <a:hlinkClick r:id="rId4" action="ppaction://hlinksldjump"/>
          </p:cNvPr>
          <p:cNvGraphicFramePr>
            <a:graphicFrameLocks noChangeAspect="1"/>
          </p:cNvGraphicFramePr>
          <p:nvPr/>
        </p:nvGraphicFramePr>
        <p:xfrm>
          <a:off x="720725" y="4572000"/>
          <a:ext cx="2801938" cy="952500"/>
        </p:xfrm>
        <a:graphic>
          <a:graphicData uri="http://schemas.openxmlformats.org/presentationml/2006/ole">
            <p:oleObj spid="_x0000_s141322" name="Формула" r:id="rId7" imgW="1307880" imgH="444240" progId="Equation.3">
              <p:embed/>
            </p:oleObj>
          </a:graphicData>
        </a:graphic>
      </p:graphicFrame>
      <p:graphicFrame>
        <p:nvGraphicFramePr>
          <p:cNvPr id="3" name="Object 7">
            <a:hlinkClick r:id="" action="ppaction://hlinkshowjump?jump=nextslide"/>
          </p:cNvPr>
          <p:cNvGraphicFramePr>
            <a:graphicFrameLocks noChangeAspect="1"/>
          </p:cNvGraphicFramePr>
          <p:nvPr/>
        </p:nvGraphicFramePr>
        <p:xfrm>
          <a:off x="4656138" y="4572000"/>
          <a:ext cx="3073400" cy="952500"/>
        </p:xfrm>
        <a:graphic>
          <a:graphicData uri="http://schemas.openxmlformats.org/presentationml/2006/ole">
            <p:oleObj spid="_x0000_s141323" name="Формула" r:id="rId8" imgW="1434960" imgH="444240" progId="Equation.3">
              <p:embed/>
            </p:oleObj>
          </a:graphicData>
        </a:graphic>
      </p:graphicFrame>
      <p:graphicFrame>
        <p:nvGraphicFramePr>
          <p:cNvPr id="4" name="Object 7">
            <a:hlinkClick r:id="rId4" action="ppaction://hlinksldjump"/>
          </p:cNvPr>
          <p:cNvGraphicFramePr>
            <a:graphicFrameLocks noChangeAspect="1"/>
          </p:cNvGraphicFramePr>
          <p:nvPr/>
        </p:nvGraphicFramePr>
        <p:xfrm>
          <a:off x="4537075" y="2857500"/>
          <a:ext cx="2882900" cy="952500"/>
        </p:xfrm>
        <a:graphic>
          <a:graphicData uri="http://schemas.openxmlformats.org/presentationml/2006/ole">
            <p:oleObj spid="_x0000_s141324" name="Формула" r:id="rId9" imgW="1346040" imgH="444240" progId="Equation.3">
              <p:embed/>
            </p:oleObj>
          </a:graphicData>
        </a:graphic>
      </p:graphicFrame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222 -0.55918 C 0.24062 -0.50231 0.60364 -0.44522 0.63767 -0.36084 C 0.6717 -0.2767 0.0743 -0.1098 0.08212 -0.05317 C 0.08976 0.00347 0.70399 -0.02358 0.68437 -0.02057 C 0.66476 -0.01757 0.08177 -0.03398 -0.03559 -0.03537 C -0.15295 -0.03676 -0.02587 -0.03537 -0.01997 -0.02959 C -0.01406 -0.02404 -0.0033 -0.00462 1.66667E-6 -3.41655E-6 " pathEditMode="relative" ptsTypes="aaaaaaA">
                                      <p:cBhvr>
                                        <p:cTn id="9" dur="2000" fill="hold"/>
                                        <p:tgtEl>
                                          <p:spTgt spid="634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222 -0.55918 C 0.24062 -0.50231 0.60364 -0.44522 0.63767 -0.36084 C 0.6717 -0.2767 0.0743 -0.1098 0.08212 -0.05317 C 0.08976 0.00347 0.70399 -0.02358 0.68437 -0.02057 C 0.66476 -0.01757 0.08177 -0.03398 -0.03559 -0.03537 C -0.15295 -0.03676 -0.02587 -0.03537 -0.01997 -0.02959 C -0.01406 -0.02404 -0.0033 -0.00462 1.66667E-6 -3.41655E-6 " pathEditMode="relative" ptsTypes="aaaaaaA"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222 -0.55918 C 0.24062 -0.50231 0.60364 -0.44522 0.63767 -0.36084 C 0.6717 -0.2767 0.0743 -0.1098 0.08212 -0.05317 C 0.08976 0.00347 0.70399 -0.02358 0.68437 -0.02057 C 0.66476 -0.01757 0.08177 -0.03398 -0.03559 -0.03537 C -0.15295 -0.03676 -0.02587 -0.03537 -0.01997 -0.02959 C -0.01406 -0.02404 -0.0033 -0.00462 1.66667E-6 -3.41655E-6 " pathEditMode="relative" ptsTypes="aaaaaaA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222 -0.55918 C 0.24062 -0.50231 0.60364 -0.44522 0.63767 -0.36084 C 0.6717 -0.2767 0.0743 -0.1098 0.08212 -0.05317 C 0.08976 0.00347 0.70399 -0.02358 0.68437 -0.02057 C 0.66476 -0.01757 0.08177 -0.03398 -0.03559 -0.03537 C -0.15295 -0.03676 -0.02587 -0.03537 -0.01997 -0.02959 C -0.01406 -0.02404 -0.0033 -0.00462 1.66667E-6 -3.41655E-6 " pathEditMode="relative" ptsTypes="aaaaaaA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Задание №2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Укажите верную формулу корней квадратного уравнения</a:t>
            </a:r>
            <a:r>
              <a:rPr lang="ru-RU" sz="2000" dirty="0" smtClean="0"/>
              <a:t>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кх</a:t>
            </a:r>
            <a:r>
              <a:rPr lang="ru-RU" sz="2000" baseline="30000" dirty="0" smtClean="0">
                <a:solidFill>
                  <a:schemeClr val="accent1">
                    <a:lumMod val="50000"/>
                  </a:schemeClr>
                </a:solidFill>
              </a:rPr>
              <a:t>2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en-US" sz="2000" dirty="0" err="1" smtClean="0">
                <a:solidFill>
                  <a:schemeClr val="accent1">
                    <a:lumMod val="50000"/>
                  </a:schemeClr>
                </a:solidFill>
              </a:rPr>
              <a:t>mx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+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n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=0 </a:t>
            </a:r>
          </a:p>
        </p:txBody>
      </p:sp>
      <p:sp>
        <p:nvSpPr>
          <p:cNvPr id="1033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124075" y="3068638"/>
            <a:ext cx="71438" cy="7302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63495" name="Object 7">
            <a:hlinkClick r:id="rId4" action="ppaction://hlinksldjump"/>
          </p:cNvPr>
          <p:cNvGraphicFramePr>
            <a:graphicFrameLocks noChangeAspect="1"/>
          </p:cNvGraphicFramePr>
          <p:nvPr/>
        </p:nvGraphicFramePr>
        <p:xfrm>
          <a:off x="714348" y="2786058"/>
          <a:ext cx="3100372" cy="951868"/>
        </p:xfrm>
        <a:graphic>
          <a:graphicData uri="http://schemas.openxmlformats.org/presentationml/2006/ole">
            <p:oleObj spid="_x0000_s144386" name="Формула" r:id="rId5" imgW="1447560" imgH="444240" progId="Equation.3">
              <p:embed/>
            </p:oleObj>
          </a:graphicData>
        </a:graphic>
      </p:graphicFrame>
      <p:pic>
        <p:nvPicPr>
          <p:cNvPr id="11" name="Рисунок 10" descr="35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42910" y="285728"/>
            <a:ext cx="1238250" cy="123825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" name="Object 7">
            <a:hlinkClick r:id="rId4" action="ppaction://hlinksldjump"/>
          </p:cNvPr>
          <p:cNvGraphicFramePr>
            <a:graphicFrameLocks noChangeAspect="1"/>
          </p:cNvGraphicFramePr>
          <p:nvPr/>
        </p:nvGraphicFramePr>
        <p:xfrm>
          <a:off x="720725" y="4572000"/>
          <a:ext cx="2801938" cy="952500"/>
        </p:xfrm>
        <a:graphic>
          <a:graphicData uri="http://schemas.openxmlformats.org/presentationml/2006/ole">
            <p:oleObj spid="_x0000_s144387" name="Формула" r:id="rId7" imgW="1307880" imgH="444240" progId="Equation.3">
              <p:embed/>
            </p:oleObj>
          </a:graphicData>
        </a:graphic>
      </p:graphicFrame>
      <p:graphicFrame>
        <p:nvGraphicFramePr>
          <p:cNvPr id="3" name="Object 7">
            <a:hlinkClick r:id="rId4" action="ppaction://hlinksldjump"/>
          </p:cNvPr>
          <p:cNvGraphicFramePr>
            <a:graphicFrameLocks noChangeAspect="1"/>
          </p:cNvGraphicFramePr>
          <p:nvPr/>
        </p:nvGraphicFramePr>
        <p:xfrm>
          <a:off x="4656138" y="4572000"/>
          <a:ext cx="3073400" cy="952500"/>
        </p:xfrm>
        <a:graphic>
          <a:graphicData uri="http://schemas.openxmlformats.org/presentationml/2006/ole">
            <p:oleObj spid="_x0000_s144388" name="Формула" r:id="rId8" imgW="1434960" imgH="444240" progId="Equation.3">
              <p:embed/>
            </p:oleObj>
          </a:graphicData>
        </a:graphic>
      </p:graphicFrame>
      <p:graphicFrame>
        <p:nvGraphicFramePr>
          <p:cNvPr id="4" name="Object 7">
            <a:hlinkClick r:id="" action="ppaction://hlinkshowjump?jump=nextslide"/>
          </p:cNvPr>
          <p:cNvGraphicFramePr>
            <a:graphicFrameLocks noChangeAspect="1"/>
          </p:cNvGraphicFramePr>
          <p:nvPr/>
        </p:nvGraphicFramePr>
        <p:xfrm>
          <a:off x="4537075" y="2857500"/>
          <a:ext cx="2882900" cy="952500"/>
        </p:xfrm>
        <a:graphic>
          <a:graphicData uri="http://schemas.openxmlformats.org/presentationml/2006/ole">
            <p:oleObj spid="_x0000_s144389" name="Формула" r:id="rId9" imgW="1346040" imgH="444240" progId="Equation.3">
              <p:embed/>
            </p:oleObj>
          </a:graphicData>
        </a:graphic>
      </p:graphicFrame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222 -0.55918 C 0.24062 -0.50231 0.60364 -0.44522 0.63767 -0.36084 C 0.6717 -0.2767 0.0743 -0.1098 0.08212 -0.05317 C 0.08976 0.00347 0.70399 -0.02358 0.68437 -0.02057 C 0.66476 -0.01757 0.08177 -0.03398 -0.03559 -0.03537 C -0.15295 -0.03676 -0.02587 -0.03537 -0.01997 -0.02959 C -0.01406 -0.02404 -0.0033 -0.00462 1.66667E-6 -3.41655E-6 " pathEditMode="relative" ptsTypes="aaaaaaA">
                                      <p:cBhvr>
                                        <p:cTn id="9" dur="2000" fill="hold"/>
                                        <p:tgtEl>
                                          <p:spTgt spid="634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222 -0.55918 C 0.24062 -0.50231 0.60364 -0.44522 0.63767 -0.36084 C 0.6717 -0.2767 0.0743 -0.1098 0.08212 -0.05317 C 0.08976 0.00347 0.70399 -0.02358 0.68437 -0.02057 C 0.66476 -0.01757 0.08177 -0.03398 -0.03559 -0.03537 C -0.15295 -0.03676 -0.02587 -0.03537 -0.01997 -0.02959 C -0.01406 -0.02404 -0.0033 -0.00462 1.66667E-6 -3.41655E-6 " pathEditMode="relative" ptsTypes="aaaaaaA"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222 -0.55918 C 0.24062 -0.50231 0.60364 -0.44522 0.63767 -0.36084 C 0.6717 -0.2767 0.0743 -0.1098 0.08212 -0.05317 C 0.08976 0.00347 0.70399 -0.02358 0.68437 -0.02057 C 0.66476 -0.01757 0.08177 -0.03398 -0.03559 -0.03537 C -0.15295 -0.03676 -0.02587 -0.03537 -0.01997 -0.02959 C -0.01406 -0.02404 -0.0033 -0.00462 1.66667E-6 -3.41655E-6 " pathEditMode="relative" ptsTypes="aaaaaaA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222 -0.55918 C 0.24062 -0.50231 0.60364 -0.44522 0.63767 -0.36084 C 0.6717 -0.2767 0.0743 -0.1098 0.08212 -0.05317 C 0.08976 0.00347 0.70399 -0.02358 0.68437 -0.02057 C 0.66476 -0.01757 0.08177 -0.03398 -0.03559 -0.03537 C -0.15295 -0.03676 -0.02587 -0.03537 -0.01997 -0.02959 C -0.01406 -0.02404 -0.0033 -0.00462 1.66667E-6 -3.41655E-6 " pathEditMode="relative" ptsTypes="aaaaaaA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Задание №3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58204" cy="4525963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endParaRPr lang="ru-RU" sz="2800" dirty="0" smtClean="0">
              <a:solidFill>
                <a:srgbClr val="CC0099"/>
              </a:solidFill>
            </a:endParaRPr>
          </a:p>
          <a:p>
            <a:pPr eaLnBrk="1" hangingPunct="1">
              <a:buFontTx/>
              <a:buNone/>
              <a:defRPr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Решите уравнение:</a:t>
            </a:r>
          </a:p>
          <a:p>
            <a:pPr eaLnBrk="1" hangingPunct="1">
              <a:buFontTx/>
              <a:buNone/>
              <a:defRPr/>
            </a:pPr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hangingPunct="1">
              <a:buFontTx/>
              <a:buNone/>
              <a:defRPr/>
            </a:pPr>
            <a:endParaRPr lang="ru-RU" sz="2000" dirty="0" smtClean="0">
              <a:solidFill>
                <a:schemeClr val="accent1">
                  <a:lumMod val="50000"/>
                </a:schemeClr>
              </a:solidFill>
              <a:hlinkClick r:id="rId3" action="ppaction://hlinksldjump"/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1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hlinkClick r:id="" action="ppaction://hlinkshowjump?jump=nextslide"/>
              </a:rPr>
              <a:t> 1;-1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0;1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0;-1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33" name="AutoShape 4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124075" y="3068638"/>
            <a:ext cx="71438" cy="7302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1" name="Рисунок 10" descr="35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2910" y="285728"/>
            <a:ext cx="1238250" cy="123825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9" name="Содержимое 8"/>
          <p:cNvGraphicFramePr>
            <a:graphicFrameLocks noChangeAspect="1"/>
          </p:cNvGraphicFramePr>
          <p:nvPr>
            <p:ph sz="half" idx="2"/>
          </p:nvPr>
        </p:nvGraphicFramePr>
        <p:xfrm>
          <a:off x="3357554" y="1643050"/>
          <a:ext cx="1847850" cy="954088"/>
        </p:xfrm>
        <a:graphic>
          <a:graphicData uri="http://schemas.openxmlformats.org/presentationml/2006/ole">
            <p:oleObj spid="_x0000_s1032" name="Формула" r:id="rId6" imgW="393480" imgH="203040" progId="Equation.3">
              <p:embed/>
            </p:oleObj>
          </a:graphicData>
        </a:graphic>
      </p:graphicFrame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Задание №4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58204" cy="4525963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endParaRPr lang="ru-RU" sz="2800" dirty="0" smtClean="0">
              <a:solidFill>
                <a:srgbClr val="CC0099"/>
              </a:solidFill>
            </a:endParaRPr>
          </a:p>
          <a:p>
            <a:pPr eaLnBrk="1" hangingPunct="1">
              <a:buFontTx/>
              <a:buNone/>
              <a:defRPr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Решите уравнение:</a:t>
            </a:r>
          </a:p>
          <a:p>
            <a:pPr eaLnBrk="1" hangingPunct="1">
              <a:buFontTx/>
              <a:buNone/>
              <a:defRPr/>
            </a:pPr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hangingPunct="1">
              <a:buFontTx/>
              <a:buNone/>
              <a:defRPr/>
            </a:pPr>
            <a:endParaRPr lang="ru-RU" sz="2000" dirty="0" smtClean="0">
              <a:solidFill>
                <a:schemeClr val="accent1">
                  <a:lumMod val="50000"/>
                </a:schemeClr>
              </a:solidFill>
              <a:hlinkClick r:id="rId3" action="ppaction://hlinksldjump"/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1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 1;-1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hlinkClick r:id="" action="ppaction://hlinkshowjump?jump=nextslide"/>
              </a:rPr>
              <a:t>0;1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0;-1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33" name="AutoShape 4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124075" y="3068638"/>
            <a:ext cx="71438" cy="7302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1" name="Рисунок 10" descr="35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2910" y="285728"/>
            <a:ext cx="1238250" cy="123825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9" name="Содержимое 8"/>
          <p:cNvGraphicFramePr>
            <a:graphicFrameLocks noChangeAspect="1"/>
          </p:cNvGraphicFramePr>
          <p:nvPr>
            <p:ph sz="half" idx="2"/>
          </p:nvPr>
        </p:nvGraphicFramePr>
        <p:xfrm>
          <a:off x="3357563" y="1671638"/>
          <a:ext cx="1847850" cy="895350"/>
        </p:xfrm>
        <a:graphic>
          <a:graphicData uri="http://schemas.openxmlformats.org/presentationml/2006/ole">
            <p:oleObj spid="_x0000_s145410" name="Формула" r:id="rId6" imgW="419040" imgH="203040" progId="Equation.3">
              <p:embed/>
            </p:oleObj>
          </a:graphicData>
        </a:graphic>
      </p:graphicFrame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Задание №5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58204" cy="4525963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endParaRPr lang="ru-RU" sz="2800" dirty="0" smtClean="0">
              <a:solidFill>
                <a:srgbClr val="CC0099"/>
              </a:solidFill>
            </a:endParaRPr>
          </a:p>
          <a:p>
            <a:pPr eaLnBrk="1" hangingPunct="1">
              <a:buFontTx/>
              <a:buNone/>
              <a:defRPr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Решите уравнение:</a:t>
            </a:r>
          </a:p>
          <a:p>
            <a:pPr eaLnBrk="1" hangingPunct="1">
              <a:buFontTx/>
              <a:buNone/>
              <a:defRPr/>
            </a:pPr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hangingPunct="1">
              <a:buFontTx/>
              <a:buNone/>
              <a:defRPr/>
            </a:pPr>
            <a:endParaRPr lang="ru-RU" sz="2000" dirty="0" smtClean="0">
              <a:solidFill>
                <a:schemeClr val="accent1">
                  <a:lumMod val="50000"/>
                </a:schemeClr>
              </a:solidFill>
              <a:hlinkClick r:id="rId3" action="ppaction://hlinksldjump"/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-1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 нет решений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0;1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hlinkClick r:id="" action="ppaction://hlinkshowjump?jump=nextslide"/>
              </a:rPr>
              <a:t>0;-1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33" name="AutoShape 4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124075" y="3068638"/>
            <a:ext cx="71438" cy="7302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1" name="Рисунок 10" descr="35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2910" y="285728"/>
            <a:ext cx="1238250" cy="123825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9" name="Содержимое 8"/>
          <p:cNvGraphicFramePr>
            <a:graphicFrameLocks noChangeAspect="1"/>
          </p:cNvGraphicFramePr>
          <p:nvPr>
            <p:ph sz="half" idx="2"/>
          </p:nvPr>
        </p:nvGraphicFramePr>
        <p:xfrm>
          <a:off x="3357563" y="1749425"/>
          <a:ext cx="1847850" cy="739775"/>
        </p:xfrm>
        <a:graphic>
          <a:graphicData uri="http://schemas.openxmlformats.org/presentationml/2006/ole">
            <p:oleObj spid="_x0000_s146434" name="Формула" r:id="rId6" imgW="507960" imgH="203040" progId="Equation.3">
              <p:embed/>
            </p:oleObj>
          </a:graphicData>
        </a:graphic>
      </p:graphicFrame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1117</TotalTime>
  <Words>528</Words>
  <Application>Microsoft Office PowerPoint</Application>
  <PresentationFormat>Экран (4:3)</PresentationFormat>
  <Paragraphs>213</Paragraphs>
  <Slides>32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32</vt:i4>
      </vt:variant>
    </vt:vector>
  </HeadingPairs>
  <TitlesOfParts>
    <vt:vector size="35" baseType="lpstr">
      <vt:lpstr>Оформление по умолчанию</vt:lpstr>
      <vt:lpstr>Формула</vt:lpstr>
      <vt:lpstr>Microsoft Equation 3.0</vt:lpstr>
      <vt:lpstr>Слайд 1</vt:lpstr>
      <vt:lpstr>Слайд 2</vt:lpstr>
      <vt:lpstr>Слайд 3</vt:lpstr>
      <vt:lpstr>Слайд 4</vt:lpstr>
      <vt:lpstr>Задание №1</vt:lpstr>
      <vt:lpstr>Задание №2</vt:lpstr>
      <vt:lpstr>Задание №3</vt:lpstr>
      <vt:lpstr>Задание №4</vt:lpstr>
      <vt:lpstr>Задание №5</vt:lpstr>
      <vt:lpstr>Задание №6</vt:lpstr>
      <vt:lpstr>Задание №7</vt:lpstr>
      <vt:lpstr>Задание №8</vt:lpstr>
      <vt:lpstr>Задание №9</vt:lpstr>
      <vt:lpstr>Задание №10</vt:lpstr>
      <vt:lpstr>Задание №11</vt:lpstr>
      <vt:lpstr>Задание №12</vt:lpstr>
      <vt:lpstr>Задание №13</vt:lpstr>
      <vt:lpstr>Задание №14</vt:lpstr>
      <vt:lpstr>Задание №15</vt:lpstr>
      <vt:lpstr>Задание №16</vt:lpstr>
      <vt:lpstr>Задание №17</vt:lpstr>
      <vt:lpstr>Задание №18</vt:lpstr>
      <vt:lpstr>Задание №19</vt:lpstr>
      <vt:lpstr>Задание №20</vt:lpstr>
      <vt:lpstr>Задание №21</vt:lpstr>
      <vt:lpstr>Задание №22</vt:lpstr>
      <vt:lpstr>Задание №23</vt:lpstr>
      <vt:lpstr>Задание №24</vt:lpstr>
      <vt:lpstr>Задание №25</vt:lpstr>
      <vt:lpstr>Задание №26</vt:lpstr>
      <vt:lpstr>Слайд 31</vt:lpstr>
      <vt:lpstr>Слайд 32</vt:lpstr>
    </vt:vector>
  </TitlesOfParts>
  <Company>ЦИТиТ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10.234.1</dc:creator>
  <cp:lastModifiedBy>Pentium4</cp:lastModifiedBy>
  <cp:revision>90</cp:revision>
  <dcterms:created xsi:type="dcterms:W3CDTF">2005-11-02T08:57:33Z</dcterms:created>
  <dcterms:modified xsi:type="dcterms:W3CDTF">2010-08-24T12:56:17Z</dcterms:modified>
</cp:coreProperties>
</file>