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3" r:id="rId3"/>
    <p:sldId id="275" r:id="rId4"/>
    <p:sldId id="276" r:id="rId5"/>
    <p:sldId id="277"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11/18/2022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11/18/2022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11/18/2022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11/18/2022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11/18/2022</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4.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ED8rd4GvUVg&amp;feature=youtu.be" TargetMode="External"/><Relationship Id="rId2" Type="http://schemas.openxmlformats.org/officeDocument/2006/relationships/hyperlink" Target="https://www.youtube.com/watch?V=zfjbaugww4y" TargetMode="External"/><Relationship Id="rId1" Type="http://schemas.openxmlformats.org/officeDocument/2006/relationships/slideLayout" Target="../slideLayouts/slideLayout2.xml"/><Relationship Id="rId4" Type="http://schemas.openxmlformats.org/officeDocument/2006/relationships/hyperlink" Target="https://www.youtube.com/watch?V=big6t8ejm0o"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51012" y="953589"/>
            <a:ext cx="8689976" cy="1248074"/>
          </a:xfrm>
        </p:spPr>
        <p:txBody>
          <a:bodyPr>
            <a:normAutofit/>
          </a:bodyPr>
          <a:lstStyle/>
          <a:p>
            <a:pPr algn="ctr">
              <a:lnSpc>
                <a:spcPct val="115000"/>
              </a:lnSpc>
            </a:pPr>
            <a:r>
              <a:rPr lang="ru-RU" sz="1800" b="1" dirty="0">
                <a:effectLst/>
                <a:latin typeface="Times New Roman" panose="02020603050405020304" pitchFamily="18" charset="0"/>
                <a:ea typeface="Times New Roman" panose="02020603050405020304" pitchFamily="18" charset="0"/>
              </a:rPr>
              <a:t>ПМ 02 </a:t>
            </a:r>
            <a:r>
              <a:rPr lang="ru-RU" sz="1800" b="1" dirty="0">
                <a:solidFill>
                  <a:srgbClr val="000000"/>
                </a:solidFill>
                <a:effectLst/>
                <a:latin typeface="Times New Roman" panose="02020603050405020304" pitchFamily="18" charset="0"/>
                <a:ea typeface="Times New Roman" panose="02020603050405020304" pitchFamily="18" charset="0"/>
              </a:rPr>
              <a:t>Приготовление, оформление и подготовка к реализации горячих блюд, кулинарных изделий, закусок разнообразного ассортимента</a:t>
            </a:r>
            <a:endParaRPr lang="ru-RU" sz="1800" dirty="0">
              <a:effectLst/>
              <a:latin typeface="Times New Roman" panose="02020603050405020304" pitchFamily="18" charset="0"/>
              <a:ea typeface="Times New Roman" panose="02020603050405020304" pitchFamily="18" charset="0"/>
            </a:endParaRPr>
          </a:p>
        </p:txBody>
      </p:sp>
      <p:sp>
        <p:nvSpPr>
          <p:cNvPr id="3" name="Подзаголовок 2"/>
          <p:cNvSpPr>
            <a:spLocks noGrp="1"/>
          </p:cNvSpPr>
          <p:nvPr>
            <p:ph type="subTitle" idx="1"/>
          </p:nvPr>
        </p:nvSpPr>
        <p:spPr>
          <a:xfrm>
            <a:off x="772357" y="2778711"/>
            <a:ext cx="10200443" cy="3630967"/>
          </a:xfrm>
        </p:spPr>
        <p:txBody>
          <a:bodyPr>
            <a:normAutofit lnSpcReduction="10000"/>
          </a:bodyPr>
          <a:lstStyle/>
          <a:p>
            <a:r>
              <a:rPr lang="ru-RU" sz="2400" b="1" dirty="0">
                <a:solidFill>
                  <a:schemeClr val="accent1">
                    <a:lumMod val="75000"/>
                  </a:schemeClr>
                </a:solidFill>
                <a:latin typeface="Times New Roman" panose="02020603050405020304" pitchFamily="18" charset="0"/>
                <a:ea typeface="Calibri" panose="020F0502020204030204" pitchFamily="34" charset="0"/>
              </a:rPr>
              <a:t>Занятие по учебной практике</a:t>
            </a:r>
          </a:p>
          <a:p>
            <a:r>
              <a:rPr lang="ru-RU" sz="2400" b="1" dirty="0">
                <a:solidFill>
                  <a:srgbClr val="002060"/>
                </a:solidFill>
                <a:latin typeface="Times New Roman" panose="02020603050405020304" pitchFamily="18" charset="0"/>
                <a:ea typeface="Calibri" panose="020F0502020204030204" pitchFamily="34" charset="0"/>
              </a:rPr>
              <a:t>Тема: Приготовление Блюд из фаршированной птицы и дичи целиком </a:t>
            </a:r>
          </a:p>
          <a:p>
            <a:r>
              <a:rPr lang="ru-RU" sz="2400" b="1" dirty="0">
                <a:solidFill>
                  <a:srgbClr val="002060"/>
                </a:solidFill>
                <a:latin typeface="Times New Roman" panose="02020603050405020304" pitchFamily="18" charset="0"/>
                <a:ea typeface="Calibri" panose="020F0502020204030204" pitchFamily="34" charset="0"/>
              </a:rPr>
              <a:t>(рулеты)           </a:t>
            </a:r>
          </a:p>
          <a:p>
            <a:endParaRPr lang="ru-RU" sz="2400" b="1" dirty="0">
              <a:solidFill>
                <a:srgbClr val="002060"/>
              </a:solidFill>
              <a:latin typeface="Times New Roman" panose="02020603050405020304" pitchFamily="18" charset="0"/>
            </a:endParaRPr>
          </a:p>
          <a:p>
            <a:pPr algn="l"/>
            <a:r>
              <a:rPr lang="ru-RU" sz="2400" b="1" dirty="0">
                <a:solidFill>
                  <a:srgbClr val="002060"/>
                </a:solidFill>
                <a:latin typeface="Times New Roman" panose="02020603050405020304" pitchFamily="18" charset="0"/>
              </a:rPr>
              <a:t> </a:t>
            </a:r>
          </a:p>
          <a:p>
            <a:pPr algn="l"/>
            <a:r>
              <a:rPr lang="ru-RU" sz="1800" b="1" dirty="0">
                <a:solidFill>
                  <a:schemeClr val="tx1"/>
                </a:solidFill>
                <a:latin typeface="Times New Roman" panose="02020603050405020304" pitchFamily="18" charset="0"/>
              </a:rPr>
              <a:t>Мастер п/о: Канунова Т.А.</a:t>
            </a:r>
            <a:endParaRPr lang="ru-RU" sz="1800" b="1" dirty="0">
              <a:solidFill>
                <a:schemeClr val="tx1"/>
              </a:solidFill>
            </a:endParaRPr>
          </a:p>
        </p:txBody>
      </p:sp>
    </p:spTree>
    <p:extLst>
      <p:ext uri="{BB962C8B-B14F-4D97-AF65-F5344CB8AC3E}">
        <p14:creationId xmlns:p14="http://schemas.microsoft.com/office/powerpoint/2010/main" val="82327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3775" y="574766"/>
            <a:ext cx="10364451" cy="640080"/>
          </a:xfrm>
        </p:spPr>
        <p:txBody>
          <a:bodyPr>
            <a:normAutofit fontScale="90000"/>
          </a:bodyPr>
          <a:lstStyle/>
          <a:p>
            <a:r>
              <a:rPr lang="ru-RU"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Запеченная курица (или индейка) с каштанами</a:t>
            </a:r>
            <a:br>
              <a:rPr lang="ru-RU"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ru-RU"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endParaRPr lang="ru-RU" sz="2400" dirty="0"/>
          </a:p>
        </p:txBody>
      </p:sp>
      <p:sp>
        <p:nvSpPr>
          <p:cNvPr id="6" name="Объект 5"/>
          <p:cNvSpPr>
            <a:spLocks noGrp="1"/>
          </p:cNvSpPr>
          <p:nvPr>
            <p:ph sz="quarter" idx="13"/>
          </p:nvPr>
        </p:nvSpPr>
        <p:spPr>
          <a:xfrm>
            <a:off x="457201" y="1005840"/>
            <a:ext cx="11168742" cy="5590903"/>
          </a:xfrm>
          <a:ln>
            <a:solidFill>
              <a:srgbClr val="7030A0"/>
            </a:solidFill>
          </a:ln>
        </p:spPr>
        <p:txBody>
          <a:bodyPr>
            <a:noAutofit/>
          </a:bodyPr>
          <a:lstStyle/>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1. Чтобы очистить каштаны, их необходимо надрезать крест-накрест, положить в форму и запечь в разогретой до 180 градусов духовке в течение 30 минут. После этого скорлупа легко снимется. </a:t>
            </a:r>
          </a:p>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2. Курицу моем и вытираем насухо бумажными полотенцами. Натираем солью и перцем внутри и снаружи. </a:t>
            </a:r>
          </a:p>
          <a:p>
            <a:pPr marL="457200" lvl="1" indent="0">
              <a:lnSpc>
                <a:spcPct val="107000"/>
              </a:lnSpc>
              <a:buNone/>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3. Лук и чеснок мелко рубим. В сковороде разогреваем 2 ст. Л. Растительного масла. Кладем каштаны и лавровый лист, жарим, помешивая, 7-8 минут. Солим и перчим, добавляем лук и чеснок. Жарим, помешивая, около 3 минут. Добавляем херес и половину тимьяна. Жарим около 4 минут, пока жидкость частично не выпарится. Даем смеси остыть. </a:t>
            </a:r>
          </a:p>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4. Смешиваем оставшийся тимьян с кориандром. </a:t>
            </a:r>
          </a:p>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5. Аккуратно просовываем пальцы между кожей и мясом курицы и промазываем там пряной смесью (начинаем с ножек, заканчиваем грудкой). </a:t>
            </a:r>
          </a:p>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6. Кладем внутрь курицы каштановую начинку. Закалываем зубочистками или зашиваем. </a:t>
            </a:r>
          </a:p>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7. Кладем курицу в форму для запекания и ставим в духовку, разогретую до 220 градусов.</a:t>
            </a:r>
          </a:p>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8. Запекаем в течение 1 часа 20 минут, каждые 15 минут поливая выделяющимися соками.</a:t>
            </a:r>
          </a:p>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9. Готовой курице даем полежать 15 минут при комнатной температуре. </a:t>
            </a:r>
          </a:p>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10. Затем вынимаем начинку и нарезаем птицу на порционные куски. </a:t>
            </a:r>
          </a:p>
          <a:p>
            <a:pPr marL="457200" lvl="1" indent="0">
              <a:lnSpc>
                <a:spcPct val="107000"/>
              </a:lnSpc>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11. Подаем курицу с каштаново-луковой смесью.</a:t>
            </a:r>
          </a:p>
          <a:p>
            <a:pPr marL="457200" lvl="1" indent="0">
              <a:buNone/>
            </a:pPr>
            <a:endParaRPr lang="ru-RU"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8699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3775" y="609600"/>
            <a:ext cx="3935688" cy="748937"/>
          </a:xfrm>
        </p:spPr>
        <p:txBody>
          <a:bodyPr>
            <a:normAutofit/>
          </a:bodyPr>
          <a:lstStyle/>
          <a:p>
            <a:r>
              <a:rPr lang="ru-RU" sz="2000" b="1" kern="1800" dirty="0">
                <a:latin typeface="Times New Roman" panose="02020603050405020304" pitchFamily="18" charset="0"/>
                <a:ea typeface="Times New Roman" panose="02020603050405020304" pitchFamily="18" charset="0"/>
              </a:rPr>
              <a:t>Фаршированная утка под соусом «</a:t>
            </a:r>
            <a:r>
              <a:rPr lang="ru-RU" sz="2000" b="1" kern="1800" dirty="0" err="1">
                <a:latin typeface="Times New Roman" panose="02020603050405020304" pitchFamily="18" charset="0"/>
                <a:ea typeface="Times New Roman" panose="02020603050405020304" pitchFamily="18" charset="0"/>
              </a:rPr>
              <a:t>Периго</a:t>
            </a:r>
            <a:r>
              <a:rPr lang="ru-RU" sz="2000" b="1" kern="1800" dirty="0">
                <a:latin typeface="Times New Roman" panose="02020603050405020304" pitchFamily="18" charset="0"/>
                <a:ea typeface="Times New Roman" panose="02020603050405020304" pitchFamily="18" charset="0"/>
              </a:rPr>
              <a:t>» </a:t>
            </a:r>
            <a:endParaRPr lang="ru-RU" sz="2000" dirty="0"/>
          </a:p>
        </p:txBody>
      </p:sp>
      <p:sp>
        <p:nvSpPr>
          <p:cNvPr id="5" name="Текст 4"/>
          <p:cNvSpPr>
            <a:spLocks noGrp="1"/>
          </p:cNvSpPr>
          <p:nvPr>
            <p:ph type="body" sz="half" idx="2"/>
          </p:nvPr>
        </p:nvSpPr>
        <p:spPr>
          <a:xfrm>
            <a:off x="913775" y="1554481"/>
            <a:ext cx="3935688" cy="4349930"/>
          </a:xfrm>
          <a:ln>
            <a:solidFill>
              <a:srgbClr val="0070C0"/>
            </a:solidFill>
          </a:ln>
        </p:spPr>
        <p:txBody>
          <a:bodyPr>
            <a:normAutofit fontScale="85000" lnSpcReduction="20000"/>
          </a:bodyPr>
          <a:lstStyle/>
          <a:p>
            <a:pPr lvl="1" fontAlgn="t">
              <a:lnSpc>
                <a:spcPct val="107000"/>
              </a:lnSpc>
              <a:buSzPts val="1000"/>
              <a:tabLst>
                <a:tab pos="457200" algn="l"/>
              </a:tabLst>
            </a:pPr>
            <a:endParaRPr lang="ru-RU" sz="2100" cap="none" dirty="0">
              <a:latin typeface="Times New Roman" panose="02020603050405020304" pitchFamily="18" charset="0"/>
              <a:ea typeface="Times New Roman" panose="02020603050405020304" pitchFamily="18" charset="0"/>
              <a:cs typeface="Times New Roman" panose="02020603050405020304" pitchFamily="18" charset="0"/>
            </a:endParaRPr>
          </a:p>
          <a:p>
            <a:pPr lvl="1" fontAlgn="t">
              <a:lnSpc>
                <a:spcPct val="107000"/>
              </a:lnSpc>
              <a:buSzPts val="1000"/>
              <a:tabLst>
                <a:tab pos="457200" algn="l"/>
              </a:tabLst>
            </a:pP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300 г  - телячьего фарша</a:t>
            </a:r>
            <a:endParaRPr lang="ru-RU" sz="2100" cap="none" dirty="0">
              <a:latin typeface="Times New Roman" panose="02020603050405020304" pitchFamily="18" charset="0"/>
              <a:ea typeface="Calibri" panose="020F0502020204030204" pitchFamily="34" charset="0"/>
              <a:cs typeface="Times New Roman" panose="02020603050405020304" pitchFamily="18" charset="0"/>
            </a:endParaRPr>
          </a:p>
          <a:p>
            <a:pPr lvl="1" fontAlgn="t">
              <a:lnSpc>
                <a:spcPct val="107000"/>
              </a:lnSpc>
              <a:buSzPts val="1000"/>
              <a:tabLst>
                <a:tab pos="457200" algn="l"/>
              </a:tabLst>
            </a:pP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300 г - свиного фарша</a:t>
            </a:r>
            <a:endParaRPr lang="ru-RU" sz="2100" cap="none" dirty="0">
              <a:latin typeface="Times New Roman" panose="02020603050405020304" pitchFamily="18" charset="0"/>
              <a:ea typeface="Calibri" panose="020F0502020204030204" pitchFamily="34" charset="0"/>
              <a:cs typeface="Times New Roman" panose="02020603050405020304" pitchFamily="18" charset="0"/>
            </a:endParaRPr>
          </a:p>
          <a:p>
            <a:pPr lvl="1" fontAlgn="t">
              <a:lnSpc>
                <a:spcPct val="107000"/>
              </a:lnSpc>
              <a:buSzPts val="1000"/>
              <a:tabLst>
                <a:tab pos="457200" algn="l"/>
              </a:tabLst>
            </a:pP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3 шт. - яйца</a:t>
            </a:r>
            <a:endParaRPr lang="ru-RU" sz="2100" cap="none" dirty="0">
              <a:latin typeface="Times New Roman" panose="02020603050405020304" pitchFamily="18" charset="0"/>
              <a:ea typeface="Calibri" panose="020F0502020204030204" pitchFamily="34" charset="0"/>
              <a:cs typeface="Times New Roman" panose="02020603050405020304" pitchFamily="18" charset="0"/>
            </a:endParaRPr>
          </a:p>
          <a:p>
            <a:pPr lvl="1" fontAlgn="t">
              <a:lnSpc>
                <a:spcPct val="107000"/>
              </a:lnSpc>
              <a:buSzPts val="1000"/>
              <a:tabLst>
                <a:tab pos="457200" algn="l"/>
              </a:tabLst>
            </a:pP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3 шт. - луковицы</a:t>
            </a:r>
            <a:endParaRPr lang="ru-RU" sz="2100" cap="none" dirty="0">
              <a:latin typeface="Times New Roman" panose="02020603050405020304" pitchFamily="18" charset="0"/>
              <a:ea typeface="Calibri" panose="020F0502020204030204" pitchFamily="34" charset="0"/>
              <a:cs typeface="Times New Roman" panose="02020603050405020304" pitchFamily="18" charset="0"/>
            </a:endParaRPr>
          </a:p>
          <a:p>
            <a:pPr lvl="1" fontAlgn="t">
              <a:lnSpc>
                <a:spcPct val="107000"/>
              </a:lnSpc>
              <a:buSzPts val="1000"/>
              <a:tabLst>
                <a:tab pos="457200" algn="l"/>
              </a:tabLst>
            </a:pPr>
            <a:r>
              <a:rPr lang="ru-RU" sz="2100" cap="none"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2-3 веточек – </a:t>
            </a: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молотые листики сухого тимьяна</a:t>
            </a:r>
            <a:endParaRPr lang="ru-RU" sz="2100" cap="none" dirty="0">
              <a:latin typeface="Times New Roman" panose="02020603050405020304" pitchFamily="18" charset="0"/>
              <a:ea typeface="Calibri" panose="020F0502020204030204" pitchFamily="34" charset="0"/>
              <a:cs typeface="Times New Roman" panose="02020603050405020304" pitchFamily="18" charset="0"/>
            </a:endParaRPr>
          </a:p>
          <a:p>
            <a:pPr lvl="1" fontAlgn="t">
              <a:lnSpc>
                <a:spcPct val="107000"/>
              </a:lnSpc>
              <a:buSzPts val="1000"/>
              <a:tabLst>
                <a:tab pos="457200" algn="l"/>
              </a:tabLst>
            </a:pP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масло растительное</a:t>
            </a:r>
            <a:endParaRPr lang="ru-RU" sz="2100" cap="none" dirty="0">
              <a:latin typeface="Times New Roman" panose="02020603050405020304" pitchFamily="18" charset="0"/>
              <a:ea typeface="Calibri" panose="020F0502020204030204" pitchFamily="34" charset="0"/>
              <a:cs typeface="Times New Roman" panose="02020603050405020304" pitchFamily="18" charset="0"/>
            </a:endParaRPr>
          </a:p>
          <a:p>
            <a:pPr lvl="1" fontAlgn="t">
              <a:lnSpc>
                <a:spcPct val="107000"/>
              </a:lnSpc>
              <a:buClr>
                <a:prstClr val="black"/>
              </a:buClr>
              <a:buSzPts val="1000"/>
              <a:tabLst>
                <a:tab pos="457200" algn="l"/>
              </a:tabLst>
            </a:pPr>
            <a:r>
              <a:rPr lang="ru-RU" sz="2100" cap="none"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1,5 кг (без костей) -</a:t>
            </a: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утка  </a:t>
            </a:r>
          </a:p>
          <a:p>
            <a:pPr lvl="1" fontAlgn="t">
              <a:lnSpc>
                <a:spcPct val="107000"/>
              </a:lnSpc>
              <a:buClr>
                <a:prstClr val="black"/>
              </a:buClr>
              <a:buSzPts val="1000"/>
              <a:tabLst>
                <a:tab pos="457200" algn="l"/>
              </a:tabLst>
            </a:pP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200 г - белых грибов</a:t>
            </a:r>
            <a:endParaRPr lang="ru-RU" sz="2100" cap="none" dirty="0">
              <a:latin typeface="Times New Roman" panose="02020603050405020304" pitchFamily="18" charset="0"/>
              <a:ea typeface="Calibri" panose="020F0502020204030204" pitchFamily="34" charset="0"/>
              <a:cs typeface="Times New Roman" panose="02020603050405020304" pitchFamily="18" charset="0"/>
            </a:endParaRPr>
          </a:p>
          <a:p>
            <a:pPr lvl="1" fontAlgn="t">
              <a:lnSpc>
                <a:spcPct val="107000"/>
              </a:lnSpc>
              <a:buSzPts val="1000"/>
              <a:tabLst>
                <a:tab pos="457200" algn="l"/>
              </a:tabLst>
            </a:pPr>
            <a:r>
              <a:rPr lang="ru-RU" sz="2100" cap="none"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50 г - </a:t>
            </a: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масло сливочное </a:t>
            </a:r>
          </a:p>
          <a:p>
            <a:pPr lvl="1" fontAlgn="t">
              <a:lnSpc>
                <a:spcPct val="107000"/>
              </a:lnSpc>
              <a:buSzPts val="1000"/>
              <a:tabLst>
                <a:tab pos="457200" algn="l"/>
              </a:tabLst>
            </a:pP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250 мл - говяжьего бульона</a:t>
            </a:r>
            <a:endParaRPr lang="ru-RU" sz="2100" cap="none" dirty="0">
              <a:latin typeface="Times New Roman" panose="02020603050405020304" pitchFamily="18" charset="0"/>
              <a:ea typeface="Calibri" panose="020F0502020204030204" pitchFamily="34" charset="0"/>
              <a:cs typeface="Times New Roman" panose="02020603050405020304" pitchFamily="18" charset="0"/>
            </a:endParaRPr>
          </a:p>
          <a:p>
            <a:pPr lvl="1" fontAlgn="t">
              <a:lnSpc>
                <a:spcPct val="107000"/>
              </a:lnSpc>
              <a:buSzPts val="1000"/>
              <a:tabLst>
                <a:tab pos="457200" algn="l"/>
              </a:tabLst>
            </a:pPr>
            <a:r>
              <a:rPr lang="ru-RU" sz="2100" cap="none" dirty="0">
                <a:latin typeface="Times New Roman" panose="02020603050405020304" pitchFamily="18" charset="0"/>
                <a:ea typeface="Times New Roman" panose="02020603050405020304" pitchFamily="18" charset="0"/>
                <a:cs typeface="Times New Roman" panose="02020603050405020304" pitchFamily="18" charset="0"/>
              </a:rPr>
              <a:t>50 мл - красного сухого вина</a:t>
            </a:r>
            <a:endParaRPr lang="ru-RU" sz="2100" cap="none" dirty="0">
              <a:latin typeface="Times New Roman" panose="02020603050405020304" pitchFamily="18" charset="0"/>
              <a:ea typeface="Calibri" panose="020F0502020204030204" pitchFamily="34" charset="0"/>
              <a:cs typeface="Times New Roman" panose="02020603050405020304" pitchFamily="18" charset="0"/>
            </a:endParaRPr>
          </a:p>
          <a:p>
            <a:pPr lvl="1" fontAlgn="t">
              <a:lnSpc>
                <a:spcPct val="107000"/>
              </a:lnSpc>
              <a:buSzPts val="1000"/>
              <a:tabLst>
                <a:tab pos="457200" algn="l"/>
              </a:tabLst>
            </a:pPr>
            <a:r>
              <a:rPr lang="ru-RU" sz="2100" dirty="0">
                <a:solidFill>
                  <a:srgbClr val="1D211F"/>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100" dirty="0">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pic>
        <p:nvPicPr>
          <p:cNvPr id="7" name="Объект 6" descr="https://shef-povar1.ru/wp-content/uploads/2021/10/Fotoshop20211012_221217-752x440.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5643154" y="914400"/>
            <a:ext cx="5760720" cy="4876800"/>
          </a:xfrm>
          <a:prstGeom prst="rect">
            <a:avLst/>
          </a:prstGeom>
          <a:noFill/>
          <a:ln>
            <a:noFill/>
          </a:ln>
        </p:spPr>
      </p:pic>
    </p:spTree>
    <p:extLst>
      <p:ext uri="{BB962C8B-B14F-4D97-AF65-F5344CB8AC3E}">
        <p14:creationId xmlns:p14="http://schemas.microsoft.com/office/powerpoint/2010/main" val="1151309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3775" y="-574765"/>
            <a:ext cx="10364451" cy="2808514"/>
          </a:xfrm>
        </p:spPr>
        <p:txBody>
          <a:bodyPr>
            <a:normAutofit/>
          </a:bodyPr>
          <a:lstStyle/>
          <a:p>
            <a:r>
              <a:rPr lang="ru-RU" sz="2400" b="1" kern="1800" dirty="0">
                <a:solidFill>
                  <a:prstClr val="black"/>
                </a:solidFill>
                <a:latin typeface="Times New Roman" panose="02020603050405020304" pitchFamily="18" charset="0"/>
                <a:ea typeface="Times New Roman" panose="02020603050405020304" pitchFamily="18" charset="0"/>
              </a:rPr>
              <a:t>Фаршированная утка под соусом «</a:t>
            </a:r>
            <a:r>
              <a:rPr lang="ru-RU" sz="2400" b="1" kern="1800" dirty="0" err="1">
                <a:solidFill>
                  <a:prstClr val="black"/>
                </a:solidFill>
                <a:latin typeface="Times New Roman" panose="02020603050405020304" pitchFamily="18" charset="0"/>
                <a:ea typeface="Times New Roman" panose="02020603050405020304" pitchFamily="18" charset="0"/>
              </a:rPr>
              <a:t>Периго</a:t>
            </a:r>
            <a:r>
              <a:rPr lang="ru-RU" sz="2400" b="1" kern="1800" dirty="0">
                <a:solidFill>
                  <a:prstClr val="black"/>
                </a:solidFill>
                <a:latin typeface="Times New Roman" panose="02020603050405020304" pitchFamily="18" charset="0"/>
                <a:ea typeface="Times New Roman" panose="02020603050405020304" pitchFamily="18" charset="0"/>
              </a:rPr>
              <a:t>» </a:t>
            </a:r>
            <a:endParaRPr lang="ru-RU" sz="2400" dirty="0"/>
          </a:p>
        </p:txBody>
      </p:sp>
      <p:sp>
        <p:nvSpPr>
          <p:cNvPr id="6" name="Объект 5"/>
          <p:cNvSpPr>
            <a:spLocks noGrp="1"/>
          </p:cNvSpPr>
          <p:nvPr>
            <p:ph sz="quarter" idx="13"/>
          </p:nvPr>
        </p:nvSpPr>
        <p:spPr>
          <a:xfrm>
            <a:off x="1097280" y="1175658"/>
            <a:ext cx="10045337" cy="4310742"/>
          </a:xfrm>
          <a:ln>
            <a:solidFill>
              <a:srgbClr val="002060"/>
            </a:solidFill>
          </a:ln>
        </p:spPr>
        <p:txBody>
          <a:bodyPr/>
          <a:lstStyle/>
          <a:p>
            <a:pPr marL="457200" lvl="1" indent="0">
              <a:buNone/>
            </a:pPr>
            <a:r>
              <a:rPr lang="ru-RU" cap="none" dirty="0">
                <a:latin typeface="Times New Roman" panose="02020603050405020304" pitchFamily="18" charset="0"/>
                <a:cs typeface="Times New Roman" panose="02020603050405020304" pitchFamily="18" charset="0"/>
              </a:rPr>
              <a:t>    </a:t>
            </a:r>
          </a:p>
          <a:p>
            <a:pPr marL="457200" lvl="1" indent="0">
              <a:buNone/>
            </a:pPr>
            <a:r>
              <a:rPr lang="ru-RU" sz="2000" cap="none" dirty="0">
                <a:latin typeface="Times New Roman" panose="02020603050405020304" pitchFamily="18" charset="0"/>
                <a:cs typeface="Times New Roman" panose="02020603050405020304" pitchFamily="18" charset="0"/>
              </a:rPr>
              <a:t>Технология приготовления:</a:t>
            </a:r>
          </a:p>
          <a:p>
            <a:pPr marL="457200" lvl="1" indent="0">
              <a:buNone/>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1. Соединить телячий и свиной фарш, яйца, 1 мелко нарезанную луковицу и тимьян. </a:t>
            </a:r>
          </a:p>
          <a:p>
            <a:pPr marL="457200" lvl="1" indent="0">
              <a:lnSpc>
                <a:spcPct val="107000"/>
              </a:lnSpc>
              <a:buNone/>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2. Нафаршировать утку приготовленным фаршем, выложить ее в жаропрочную форму, приправить, полить маслом и запекать 1 час при 175˚С. </a:t>
            </a:r>
          </a:p>
          <a:p>
            <a:pPr marL="457200" lvl="1" indent="0">
              <a:lnSpc>
                <a:spcPct val="107000"/>
              </a:lnSpc>
              <a:buNone/>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3. Для соуса грибы нашинковать и обжарить со сливочным маслом.</a:t>
            </a:r>
          </a:p>
          <a:p>
            <a:pPr marL="457200" lvl="1" indent="0">
              <a:lnSpc>
                <a:spcPct val="107000"/>
              </a:lnSpc>
              <a:buNone/>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4. Бульон довести до кипения. Влить бульон в сковороду к грибам, потомить на слабом соус 10 минут, все время помешивая. Приправить. Влить вино и немного выпарить, 3-4 мин.</a:t>
            </a:r>
          </a:p>
          <a:p>
            <a:pPr marL="457200" lvl="1" indent="0">
              <a:lnSpc>
                <a:spcPct val="107000"/>
              </a:lnSpc>
              <a:buNone/>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5. Вынуть утку из духовки, дать ей немного остыть, нарезать. Подавать с соусом.</a:t>
            </a:r>
          </a:p>
          <a:p>
            <a:pPr marL="0" indent="0">
              <a:buNone/>
            </a:pPr>
            <a:endParaRPr lang="ru-RU" dirty="0"/>
          </a:p>
        </p:txBody>
      </p:sp>
    </p:spTree>
    <p:extLst>
      <p:ext uri="{BB962C8B-B14F-4D97-AF65-F5344CB8AC3E}">
        <p14:creationId xmlns:p14="http://schemas.microsoft.com/office/powerpoint/2010/main" val="2659929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3775" y="609600"/>
            <a:ext cx="3935688" cy="1206137"/>
          </a:xfrm>
        </p:spPr>
        <p:txBody>
          <a:bodyPr>
            <a:normAutofit/>
          </a:bodyPr>
          <a:lstStyle/>
          <a:p>
            <a:pPr>
              <a:lnSpc>
                <a:spcPct val="107000"/>
              </a:lnSpc>
              <a:spcAft>
                <a:spcPts val="0"/>
              </a:spcAft>
            </a:pPr>
            <a:r>
              <a:rPr lang="ru-RU" sz="2700" b="1" dirty="0" err="1">
                <a:latin typeface="Times New Roman" panose="02020603050405020304" pitchFamily="18" charset="0"/>
                <a:ea typeface="Calibri" panose="020F0502020204030204" pitchFamily="34" charset="0"/>
                <a:cs typeface="Times New Roman" panose="02020603050405020304" pitchFamily="18" charset="0"/>
              </a:rPr>
              <a:t>Уткурел</a:t>
            </a:r>
            <a:br>
              <a:rPr lang="ru-RU" sz="2000" b="1" dirty="0">
                <a:latin typeface="Times New Roman" panose="02020603050405020304" pitchFamily="18" charset="0"/>
                <a:ea typeface="Calibri" panose="020F0502020204030204" pitchFamily="34" charset="0"/>
                <a:cs typeface="Times New Roman" panose="02020603050405020304" pitchFamily="18" charset="0"/>
              </a:rPr>
            </a:br>
            <a:r>
              <a:rPr lang="ru-RU" sz="2000" b="1" dirty="0">
                <a:latin typeface="Times New Roman" panose="02020603050405020304" pitchFamily="18" charset="0"/>
                <a:ea typeface="Calibri" panose="020F0502020204030204" pitchFamily="34" charset="0"/>
                <a:cs typeface="Times New Roman" panose="02020603050405020304" pitchFamily="18" charset="0"/>
              </a:rPr>
              <a:t>(рулет из утки)</a:t>
            </a:r>
            <a:br>
              <a:rPr lang="ru-RU" sz="2000" dirty="0">
                <a:latin typeface="Times New Roman" panose="02020603050405020304" pitchFamily="18" charset="0"/>
                <a:ea typeface="Calibri" panose="020F0502020204030204" pitchFamily="34"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5" name="Текст 4"/>
          <p:cNvSpPr>
            <a:spLocks noGrp="1"/>
          </p:cNvSpPr>
          <p:nvPr>
            <p:ph type="body" sz="half" idx="2"/>
          </p:nvPr>
        </p:nvSpPr>
        <p:spPr>
          <a:xfrm>
            <a:off x="913775" y="1580608"/>
            <a:ext cx="4781005" cy="3958043"/>
          </a:xfrm>
          <a:ln>
            <a:solidFill>
              <a:srgbClr val="0070C0"/>
            </a:solidFill>
          </a:ln>
        </p:spPr>
        <p:txBody>
          <a:bodyPr>
            <a:normAutofit/>
          </a:bodyPr>
          <a:lstStyle/>
          <a:p>
            <a:pPr>
              <a:lnSpc>
                <a:spcPct val="107000"/>
              </a:lnSpc>
              <a:spcAft>
                <a:spcPts val="0"/>
              </a:spcAft>
            </a:pPr>
            <a:r>
              <a:rPr lang="ru-RU" sz="1800" cap="none" dirty="0" err="1">
                <a:latin typeface="Times New Roman" panose="02020603050405020304" pitchFamily="18" charset="0"/>
                <a:ea typeface="Calibri" panose="020F0502020204030204" pitchFamily="34" charset="0"/>
                <a:cs typeface="Times New Roman" panose="02020603050405020304" pitchFamily="18" charset="0"/>
              </a:rPr>
              <a:t>Уткурел</a:t>
            </a:r>
            <a:r>
              <a:rPr lang="ru-RU" sz="1800" cap="none" dirty="0">
                <a:latin typeface="Times New Roman" panose="02020603050405020304" pitchFamily="18" charset="0"/>
                <a:ea typeface="Calibri" panose="020F0502020204030204" pitchFamily="34" charset="0"/>
                <a:cs typeface="Times New Roman" panose="02020603050405020304" pitchFamily="18" charset="0"/>
              </a:rPr>
              <a:t> готовится из трех видов птицы - утки, курицы и перепелок </a:t>
            </a:r>
          </a:p>
          <a:p>
            <a:pPr lvl="0" algn="l">
              <a:lnSpc>
                <a:spcPct val="107000"/>
              </a:lnSpc>
              <a:spcAft>
                <a:spcPts val="0"/>
              </a:spcAft>
              <a:buSzPts val="1000"/>
              <a:tabLst>
                <a:tab pos="457200" algn="l"/>
              </a:tabLst>
            </a:pPr>
            <a:r>
              <a:rPr lang="ru-RU" sz="1800" cap="none"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1 большая утка весом не меньше - 2,5 кг</a:t>
            </a:r>
            <a:endParaRPr lang="ru-RU" sz="2000" cap="none" dirty="0">
              <a:latin typeface="Times New Roman" panose="02020603050405020304" pitchFamily="18" charset="0"/>
              <a:ea typeface="Calibri" panose="020F0502020204030204" pitchFamily="34" charset="0"/>
              <a:cs typeface="Times New Roman" panose="02020603050405020304" pitchFamily="18" charset="0"/>
            </a:endParaRPr>
          </a:p>
          <a:p>
            <a:pPr lvl="0" algn="l">
              <a:lnSpc>
                <a:spcPct val="107000"/>
              </a:lnSpc>
              <a:spcAft>
                <a:spcPts val="0"/>
              </a:spcAft>
              <a:buSzPts val="1000"/>
              <a:tabLst>
                <a:tab pos="457200" algn="l"/>
              </a:tabLs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1 курица весом - 1,8–2 кг</a:t>
            </a:r>
            <a:endParaRPr lang="ru-RU" sz="2000" cap="none" dirty="0">
              <a:latin typeface="Times New Roman" panose="02020603050405020304" pitchFamily="18" charset="0"/>
              <a:ea typeface="Calibri" panose="020F0502020204030204" pitchFamily="34" charset="0"/>
              <a:cs typeface="Times New Roman" panose="02020603050405020304" pitchFamily="18" charset="0"/>
            </a:endParaRPr>
          </a:p>
          <a:p>
            <a:pPr lvl="0" algn="l">
              <a:lnSpc>
                <a:spcPct val="107000"/>
              </a:lnSpc>
              <a:spcAft>
                <a:spcPts val="0"/>
              </a:spcAft>
              <a:buSzPts val="1000"/>
              <a:tabLst>
                <a:tab pos="457200" algn="l"/>
              </a:tabLs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1 крупный перепел или 2 поменьше</a:t>
            </a:r>
            <a:endParaRPr lang="ru-RU" sz="2000" cap="none" dirty="0">
              <a:latin typeface="Times New Roman" panose="02020603050405020304" pitchFamily="18" charset="0"/>
              <a:ea typeface="Calibri" panose="020F0502020204030204" pitchFamily="34" charset="0"/>
              <a:cs typeface="Times New Roman" panose="02020603050405020304" pitchFamily="18" charset="0"/>
            </a:endParaRPr>
          </a:p>
          <a:p>
            <a:pPr lvl="0" algn="l">
              <a:lnSpc>
                <a:spcPct val="107000"/>
              </a:lnSpc>
              <a:spcAft>
                <a:spcPts val="0"/>
              </a:spcAft>
              <a:buSzPts val="1000"/>
              <a:tabLst>
                <a:tab pos="457200" algn="l"/>
              </a:tabLs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2 сваренных вкрутую яйца</a:t>
            </a:r>
            <a:endParaRPr lang="ru-RU" sz="2000" cap="none" dirty="0">
              <a:latin typeface="Times New Roman" panose="02020603050405020304" pitchFamily="18" charset="0"/>
              <a:ea typeface="Calibri" panose="020F0502020204030204" pitchFamily="34" charset="0"/>
              <a:cs typeface="Times New Roman" panose="02020603050405020304" pitchFamily="18" charset="0"/>
            </a:endParaRPr>
          </a:p>
          <a:p>
            <a:pPr lvl="0" algn="l">
              <a:lnSpc>
                <a:spcPct val="107000"/>
              </a:lnSpc>
              <a:spcAft>
                <a:spcPts val="0"/>
              </a:spcAft>
              <a:buSzPts val="1000"/>
              <a:tabLst>
                <a:tab pos="457200" algn="l"/>
              </a:tabLs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200 г - ломтиков сырокопченого бекона</a:t>
            </a:r>
            <a:endParaRPr lang="ru-RU" sz="2000" cap="none" dirty="0">
              <a:latin typeface="Times New Roman" panose="02020603050405020304" pitchFamily="18" charset="0"/>
              <a:ea typeface="Calibri" panose="020F0502020204030204" pitchFamily="34" charset="0"/>
              <a:cs typeface="Times New Roman" panose="02020603050405020304" pitchFamily="18" charset="0"/>
            </a:endParaRPr>
          </a:p>
          <a:p>
            <a:pPr lvl="0" algn="l">
              <a:lnSpc>
                <a:spcPct val="107000"/>
              </a:lnSpc>
              <a:spcAft>
                <a:spcPts val="0"/>
              </a:spcAft>
              <a:buSzPts val="1000"/>
              <a:tabLst>
                <a:tab pos="457200" algn="l"/>
              </a:tabLs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6–8 - зубчиков чеснока</a:t>
            </a:r>
            <a:endParaRPr lang="ru-RU" sz="2000" cap="none" dirty="0">
              <a:latin typeface="Times New Roman" panose="02020603050405020304" pitchFamily="18" charset="0"/>
              <a:ea typeface="Calibri" panose="020F0502020204030204" pitchFamily="34" charset="0"/>
              <a:cs typeface="Times New Roman" panose="02020603050405020304" pitchFamily="18" charset="0"/>
            </a:endParaRPr>
          </a:p>
          <a:p>
            <a:pPr lvl="0" algn="l">
              <a:lnSpc>
                <a:spcPct val="107000"/>
              </a:lnSpc>
              <a:spcAft>
                <a:spcPts val="0"/>
              </a:spcAft>
              <a:buSzPts val="1000"/>
              <a:tabLst>
                <a:tab pos="457200" algn="l"/>
              </a:tabLs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Соль, </a:t>
            </a:r>
            <a:r>
              <a:rPr lang="ru-RU" sz="2000" cap="none" dirty="0" err="1">
                <a:latin typeface="Times New Roman" panose="02020603050405020304" pitchFamily="18" charset="0"/>
                <a:ea typeface="Times New Roman" panose="02020603050405020304" pitchFamily="18" charset="0"/>
                <a:cs typeface="Times New Roman" panose="02020603050405020304" pitchFamily="18" charset="0"/>
              </a:rPr>
              <a:t>свежемолотый</a:t>
            </a: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черный перец</a:t>
            </a:r>
            <a:endParaRPr lang="ru-RU" sz="2000" cap="none" dirty="0">
              <a:latin typeface="Times New Roman" panose="02020603050405020304" pitchFamily="18" charset="0"/>
              <a:ea typeface="Calibri" panose="020F0502020204030204" pitchFamily="34" charset="0"/>
              <a:cs typeface="Times New Roman" panose="02020603050405020304" pitchFamily="18" charset="0"/>
            </a:endParaRPr>
          </a:p>
          <a:p>
            <a:pPr lvl="1">
              <a:spcAft>
                <a:spcPts val="800"/>
              </a:spcAft>
              <a:buSzPts val="1000"/>
              <a:tabLst>
                <a:tab pos="457200" algn="l"/>
              </a:tabLst>
            </a:pPr>
            <a:endParaRPr lang="ru-RU" sz="1800" dirty="0">
              <a:latin typeface="Times New Roman" panose="02020603050405020304" pitchFamily="18" charset="0"/>
              <a:ea typeface="Calibri" panose="020F0502020204030204" pitchFamily="34" charset="0"/>
              <a:cs typeface="Times New Roman" panose="02020603050405020304" pitchFamily="18" charset="0"/>
            </a:endParaRPr>
          </a:p>
          <a:p>
            <a:pPr lvl="2"/>
            <a:endParaRPr lang="ru-RU" dirty="0"/>
          </a:p>
        </p:txBody>
      </p:sp>
      <p:pic>
        <p:nvPicPr>
          <p:cNvPr id="11" name="Объект 10" descr="Уткурел"/>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6244047" y="1240972"/>
            <a:ext cx="5473336" cy="4297679"/>
          </a:xfrm>
          <a:prstGeom prst="rect">
            <a:avLst/>
          </a:prstGeom>
          <a:noFill/>
          <a:ln>
            <a:noFill/>
          </a:ln>
        </p:spPr>
      </p:pic>
    </p:spTree>
    <p:extLst>
      <p:ext uri="{BB962C8B-B14F-4D97-AF65-F5344CB8AC3E}">
        <p14:creationId xmlns:p14="http://schemas.microsoft.com/office/powerpoint/2010/main" val="3361387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3775" y="91441"/>
            <a:ext cx="10364451" cy="1280159"/>
          </a:xfrm>
        </p:spPr>
        <p:txBody>
          <a:bodyPr>
            <a:normAutofit/>
          </a:bodyPr>
          <a:lstStyle/>
          <a:p>
            <a:pPr>
              <a:lnSpc>
                <a:spcPct val="107000"/>
              </a:lnSpc>
              <a:spcAft>
                <a:spcPts val="0"/>
              </a:spcAft>
            </a:pPr>
            <a:r>
              <a:rPr lang="ru-RU" sz="2700" b="1" dirty="0" err="1">
                <a:latin typeface="Times New Roman" panose="02020603050405020304" pitchFamily="18" charset="0"/>
                <a:ea typeface="Calibri" panose="020F0502020204030204" pitchFamily="34" charset="0"/>
                <a:cs typeface="Times New Roman" panose="02020603050405020304" pitchFamily="18" charset="0"/>
              </a:rPr>
              <a:t>Уткурел</a:t>
            </a:r>
            <a:r>
              <a:rPr lang="ru-RU" sz="2700" b="1" dirty="0">
                <a:latin typeface="Times New Roman" panose="02020603050405020304" pitchFamily="18" charset="0"/>
                <a:ea typeface="Calibri" panose="020F0502020204030204" pitchFamily="34" charset="0"/>
                <a:cs typeface="Times New Roman" panose="02020603050405020304" pitchFamily="18" charset="0"/>
              </a:rPr>
              <a:t> </a:t>
            </a:r>
            <a:br>
              <a:rPr lang="ru-RU" sz="2700" b="1" dirty="0">
                <a:latin typeface="Times New Roman" panose="02020603050405020304" pitchFamily="18" charset="0"/>
                <a:ea typeface="Calibri" panose="020F0502020204030204" pitchFamily="34" charset="0"/>
                <a:cs typeface="Times New Roman" panose="02020603050405020304" pitchFamily="18" charset="0"/>
              </a:rPr>
            </a:br>
            <a:r>
              <a:rPr lang="ru-RU" sz="2000" b="1" dirty="0">
                <a:latin typeface="Times New Roman" panose="02020603050405020304" pitchFamily="18" charset="0"/>
                <a:ea typeface="Calibri" panose="020F0502020204030204" pitchFamily="34" charset="0"/>
                <a:cs typeface="Times New Roman" panose="02020603050405020304" pitchFamily="18" charset="0"/>
              </a:rPr>
              <a:t>(рулет из утки)</a:t>
            </a:r>
            <a:br>
              <a:rPr lang="ru-RU" sz="2000" dirty="0">
                <a:latin typeface="Times New Roman" panose="02020603050405020304" pitchFamily="18" charset="0"/>
                <a:ea typeface="Calibri" panose="020F0502020204030204" pitchFamily="34"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sz="quarter" idx="13"/>
          </p:nvPr>
        </p:nvSpPr>
        <p:spPr>
          <a:xfrm>
            <a:off x="470263" y="1018903"/>
            <a:ext cx="11325497" cy="5499463"/>
          </a:xfrm>
          <a:ln>
            <a:solidFill>
              <a:srgbClr val="002060"/>
            </a:solidFill>
          </a:ln>
        </p:spPr>
        <p:txBody>
          <a:bodyPr>
            <a:noAutofit/>
          </a:bodyPr>
          <a:lstStyle/>
          <a:p>
            <a:pPr marL="800100" lvl="1" indent="-342900">
              <a:lnSpc>
                <a:spcPct val="107000"/>
              </a:lnSpc>
              <a:buFont typeface="+mj-lt"/>
              <a:buAutoNum type="arabicPeriod"/>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Отрежьте у всей птицы 2 фаланги крыльев (у перепела можно отрезать крылья целиком).</a:t>
            </a:r>
          </a:p>
          <a:p>
            <a:pPr marL="800100" lvl="1" indent="-342900">
              <a:lnSpc>
                <a:spcPct val="107000"/>
              </a:lnSpc>
              <a:buFont typeface="+mj-lt"/>
              <a:buAutoNum type="arabicPeriod"/>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Удалите из утки, курицы и перепела все кости – из утки можно не удалять кости ножек и первые фаланги крыльев. Старайтесь не повредить кожу утки. Посолите всю птицу со всех сторон и поперчите.</a:t>
            </a:r>
          </a:p>
          <a:p>
            <a:pPr marL="800100" lvl="1" indent="-342900">
              <a:lnSpc>
                <a:spcPct val="107000"/>
              </a:lnSpc>
              <a:buFont typeface="+mj-lt"/>
              <a:buAutoNum type="arabicPeriod"/>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Раздавите, очистите и измельчите чеснок. Уложите утку на рабочую поверхность, на кожу. Посыпьте половиной чеснока, проложите половиной бекона.</a:t>
            </a:r>
          </a:p>
          <a:p>
            <a:pPr marL="800100" lvl="1" indent="-342900">
              <a:lnSpc>
                <a:spcPct val="107000"/>
              </a:lnSpc>
              <a:buFont typeface="+mj-lt"/>
              <a:buAutoNum type="arabicPeriod"/>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Сверху уложите курицу кожей вниз, тоже посыпьте чесноком и застелите беконом. Затем перепелку. По центру уложите очищенные яйца.</a:t>
            </a:r>
          </a:p>
          <a:p>
            <a:pPr marL="800100" lvl="1" indent="-342900">
              <a:lnSpc>
                <a:spcPct val="107000"/>
              </a:lnSpc>
              <a:buFont typeface="+mj-lt"/>
              <a:buAutoNum type="arabicPeriod"/>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Аккуратно сверните всю конструкцию так, чтобы она напоминала целую птицу. Свяжите ножки вместе. Затем свяжите крылышки. Теперь перевяжите птицу, чтобы шов сошелся, и начинка оказалась закрыта.</a:t>
            </a:r>
          </a:p>
          <a:p>
            <a:pPr marL="800100" lvl="1" indent="-342900">
              <a:lnSpc>
                <a:spcPct val="107000"/>
              </a:lnSpc>
              <a:buFont typeface="+mj-lt"/>
              <a:buAutoNum type="arabicPeriod"/>
            </a:pPr>
            <a:r>
              <a:rPr lang="ru-RU" sz="2000" cap="none" dirty="0">
                <a:latin typeface="Times New Roman" panose="02020603050405020304" pitchFamily="18" charset="0"/>
                <a:ea typeface="Calibri" panose="020F0502020204030204" pitchFamily="34" charset="0"/>
                <a:cs typeface="Times New Roman" panose="02020603050405020304" pitchFamily="18" charset="0"/>
              </a:rPr>
              <a:t>Заранее разогрейте духовку до 110–120 °С. Положите птицу швом вверх в застеленную пергаментом форму. Запекайте, пока внутренняя температура не достигнет 68–70 °С. Переложите птицу на блюдо, накройте фольгой и оставьте в теплом месте на 20 мин. Затем разрежьте поперек и сразу подавайте, полив соками, образовавшимися при запекании.</a:t>
            </a:r>
          </a:p>
          <a:p>
            <a:pPr marL="457200" lvl="1" indent="0">
              <a:lnSpc>
                <a:spcPct val="107000"/>
              </a:lnSpc>
              <a:buNone/>
            </a:pPr>
            <a:r>
              <a:rPr lang="ru-RU" sz="1600" cap="none" dirty="0">
                <a:latin typeface="Times New Roman" panose="02020603050405020304" pitchFamily="18" charset="0"/>
                <a:ea typeface="Calibri" panose="020F0502020204030204" pitchFamily="34" charset="0"/>
                <a:cs typeface="Times New Roman" panose="02020603050405020304" pitchFamily="18" charset="0"/>
              </a:rPr>
              <a:t> </a:t>
            </a:r>
          </a:p>
          <a:p>
            <a:pPr marL="0" indent="0">
              <a:buNone/>
            </a:pPr>
            <a:endParaRPr lang="ru-RU" sz="1600" dirty="0"/>
          </a:p>
        </p:txBody>
      </p:sp>
    </p:spTree>
    <p:extLst>
      <p:ext uri="{BB962C8B-B14F-4D97-AF65-F5344CB8AC3E}">
        <p14:creationId xmlns:p14="http://schemas.microsoft.com/office/powerpoint/2010/main" val="3672460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1828800" y="744584"/>
            <a:ext cx="8882743" cy="4114799"/>
          </a:xfrm>
          <a:ln>
            <a:solidFill>
              <a:srgbClr val="C00000"/>
            </a:solidFill>
          </a:ln>
        </p:spPr>
        <p:txBody>
          <a:bodyPr>
            <a:normAutofit/>
          </a:bodyPr>
          <a:lstStyle/>
          <a:p>
            <a:pPr algn="l">
              <a:lnSpc>
                <a:spcPct val="107000"/>
              </a:lnSpc>
              <a:spcAft>
                <a:spcPts val="0"/>
              </a:spcAft>
            </a:pPr>
            <a:r>
              <a:rPr lang="ru-RU" sz="2800" cap="none" dirty="0">
                <a:latin typeface="Times New Roman" panose="02020603050405020304" pitchFamily="18" charset="0"/>
                <a:ea typeface="Calibri" panose="020F0502020204030204" pitchFamily="34" charset="0"/>
                <a:cs typeface="Times New Roman" panose="02020603050405020304" pitchFamily="18" charset="0"/>
              </a:rPr>
              <a:t>Можно </a:t>
            </a:r>
            <a:r>
              <a:rPr lang="ru-RU" sz="2800" b="1" cap="none" dirty="0">
                <a:latin typeface="Times New Roman" panose="02020603050405020304" pitchFamily="18" charset="0"/>
                <a:ea typeface="Calibri" panose="020F0502020204030204" pitchFamily="34" charset="0"/>
                <a:cs typeface="Times New Roman" panose="02020603050405020304" pitchFamily="18" charset="0"/>
              </a:rPr>
              <a:t>зафаршировать тушку перепелки</a:t>
            </a:r>
            <a:r>
              <a:rPr lang="ru-RU" sz="2800" cap="none" dirty="0">
                <a:latin typeface="Times New Roman" panose="02020603050405020304" pitchFamily="18" charset="0"/>
                <a:ea typeface="Calibri" panose="020F0502020204030204" pitchFamily="34" charset="0"/>
                <a:cs typeface="Times New Roman" panose="02020603050405020304" pitchFamily="18" charset="0"/>
              </a:rPr>
              <a:t> колбасным фаршем, ежевикой, брусникой, малиной, цедрой лимона и обжарить. Добавить бульон и тушить 30 минут с добавлением томата, соли, перца черного и душистого, лаврового листа, белого вина. В конце заправить </a:t>
            </a:r>
            <a:r>
              <a:rPr lang="ru-RU" sz="2800" cap="none" dirty="0" err="1">
                <a:latin typeface="Times New Roman" panose="02020603050405020304" pitchFamily="18" charset="0"/>
                <a:ea typeface="Calibri" panose="020F0502020204030204" pitchFamily="34" charset="0"/>
                <a:cs typeface="Times New Roman" panose="02020603050405020304" pitchFamily="18" charset="0"/>
              </a:rPr>
              <a:t>пассерованной</a:t>
            </a:r>
            <a:r>
              <a:rPr lang="ru-RU" sz="2800" cap="none" dirty="0">
                <a:latin typeface="Times New Roman" panose="02020603050405020304" pitchFamily="18" charset="0"/>
                <a:ea typeface="Calibri" panose="020F0502020204030204" pitchFamily="34" charset="0"/>
                <a:cs typeface="Times New Roman" panose="02020603050405020304" pitchFamily="18" charset="0"/>
              </a:rPr>
              <a:t> мукой.</a:t>
            </a:r>
            <a:br>
              <a:rPr lang="ru-RU" sz="2800" cap="none" dirty="0">
                <a:latin typeface="Times New Roman" panose="02020603050405020304" pitchFamily="18" charset="0"/>
                <a:ea typeface="Calibri" panose="020F0502020204030204" pitchFamily="34" charset="0"/>
                <a:cs typeface="Times New Roman" panose="02020603050405020304" pitchFamily="18" charset="0"/>
              </a:rPr>
            </a:br>
            <a:endParaRPr lang="ru-RU" sz="28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917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13775" y="287384"/>
            <a:ext cx="3935688" cy="1763486"/>
          </a:xfrm>
        </p:spPr>
        <p:txBody>
          <a:bodyPr>
            <a:normAutofit/>
          </a:bodyPr>
          <a:lstStyle/>
          <a:p>
            <a:pPr>
              <a:lnSpc>
                <a:spcPct val="107000"/>
              </a:lnSpc>
              <a:spcAft>
                <a:spcPts val="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Фаршированный рулет из птицы</a:t>
            </a:r>
            <a:br>
              <a:rPr lang="ru-RU" sz="2000" dirty="0">
                <a:latin typeface="Times New Roman" panose="02020603050405020304" pitchFamily="18" charset="0"/>
                <a:ea typeface="Calibri" panose="020F0502020204030204" pitchFamily="34" charset="0"/>
                <a:cs typeface="Times New Roman" panose="02020603050405020304" pitchFamily="18" charset="0"/>
              </a:rPr>
            </a:br>
            <a:r>
              <a:rPr lang="ru-RU" sz="2000" b="1" dirty="0">
                <a:latin typeface="Times New Roman" panose="02020603050405020304" pitchFamily="18" charset="0"/>
                <a:ea typeface="Calibri" panose="020F0502020204030204" pitchFamily="34" charset="0"/>
                <a:cs typeface="Times New Roman" panose="02020603050405020304" pitchFamily="18" charset="0"/>
              </a:rPr>
              <a:t> </a:t>
            </a:r>
            <a:br>
              <a:rPr lang="ru-RU" sz="2000" dirty="0">
                <a:latin typeface="Times New Roman" panose="02020603050405020304" pitchFamily="18" charset="0"/>
                <a:ea typeface="Calibri" panose="020F0502020204030204" pitchFamily="34"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5" name="Объект 4"/>
          <p:cNvSpPr>
            <a:spLocks noGrp="1"/>
          </p:cNvSpPr>
          <p:nvPr>
            <p:ph sz="quarter" idx="13"/>
          </p:nvPr>
        </p:nvSpPr>
        <p:spPr>
          <a:xfrm>
            <a:off x="5123782" y="287384"/>
            <a:ext cx="6306218" cy="6074227"/>
          </a:xfrm>
          <a:ln>
            <a:solidFill>
              <a:srgbClr val="002060"/>
            </a:solidFill>
          </a:ln>
        </p:spPr>
        <p:txBody>
          <a:bodyPr>
            <a:normAutofit fontScale="85000" lnSpcReduction="20000"/>
          </a:bodyPr>
          <a:lstStyle/>
          <a:p>
            <a:pPr marL="914400" marR="333375" lvl="2" indent="0">
              <a:lnSpc>
                <a:spcPts val="1440"/>
              </a:lnSpc>
              <a:spcBef>
                <a:spcPts val="1125"/>
              </a:spcBef>
              <a:spcAft>
                <a:spcPts val="800"/>
              </a:spcAft>
              <a:buNone/>
            </a:pPr>
            <a:endParaRPr lang="ru-RU" cap="none" dirty="0">
              <a:latin typeface="Times New Roman" panose="02020603050405020304" pitchFamily="18" charset="0"/>
              <a:ea typeface="Times New Roman" panose="02020603050405020304" pitchFamily="18" charset="0"/>
              <a:cs typeface="Times New Roman" panose="02020603050405020304" pitchFamily="18" charset="0"/>
            </a:endParaRPr>
          </a:p>
          <a:p>
            <a:r>
              <a:rPr lang="ru-RU" sz="2100" cap="none" dirty="0">
                <a:latin typeface="Times New Roman" panose="02020603050405020304" pitchFamily="18" charset="0"/>
                <a:cs typeface="Times New Roman" panose="02020603050405020304" pitchFamily="18" charset="0"/>
              </a:rPr>
              <a:t>На обработанной тушке птицы сделать продольный разрез вдоль грудной кости, перерубив косточку-вилку. Затем отделить мясо от костей.</a:t>
            </a:r>
          </a:p>
          <a:p>
            <a:r>
              <a:rPr lang="ru-RU" sz="2100" cap="none" dirty="0">
                <a:latin typeface="Times New Roman" panose="02020603050405020304" pitchFamily="18" charset="0"/>
                <a:cs typeface="Times New Roman" panose="02020603050405020304" pitchFamily="18" charset="0"/>
              </a:rPr>
              <a:t>! Можно сделать продольный надрез вдоль позвоночника и начать срезать мякоть со спинки, тогда филе птицы будет находится в средней части рулета.</a:t>
            </a:r>
          </a:p>
          <a:p>
            <a:r>
              <a:rPr lang="ru-RU" sz="2100" cap="none" dirty="0">
                <a:latin typeface="Times New Roman" panose="02020603050405020304" pitchFamily="18" charset="0"/>
                <a:cs typeface="Times New Roman" panose="02020603050405020304" pitchFamily="18" charset="0"/>
              </a:rPr>
              <a:t>Затем равномерно распределить мякоть по распластанной бескостной куриной тушке. Слегка отбить, посыпать, солью перцем.</a:t>
            </a:r>
          </a:p>
          <a:p>
            <a:r>
              <a:rPr lang="ru-RU" sz="2100" cap="none" dirty="0">
                <a:latin typeface="Times New Roman" panose="02020603050405020304" pitchFamily="18" charset="0"/>
                <a:cs typeface="Times New Roman" panose="02020603050405020304" pitchFamily="18" charset="0"/>
              </a:rPr>
              <a:t>Приготовить омлет из двух яиц. Остывший омлет выложить на распластанную мякоть. Сверху на омлет выложить обжаренные грибы ломтиком. Свернуть птицу рулетом. Завернуть в пищевую плёнку или пищевую фольгу для придания формы. Отварить или запечь.</a:t>
            </a:r>
          </a:p>
          <a:p>
            <a:r>
              <a:rPr lang="ru-RU" sz="2100" cap="none" dirty="0">
                <a:latin typeface="Times New Roman" panose="02020603050405020304" pitchFamily="18" charset="0"/>
                <a:cs typeface="Times New Roman" panose="02020603050405020304" pitchFamily="18" charset="0"/>
              </a:rPr>
              <a:t>Можно добавить в омлетную смесь рубленую зелень. Также для начинки можно использовать замоченный чернослив без косточек, курагу, оливки, маслины, измельчённый сладкий перец.</a:t>
            </a:r>
          </a:p>
          <a:p>
            <a:endParaRPr lang="ru-RU" cap="none" dirty="0">
              <a:latin typeface="Times New Roman" panose="02020603050405020304" pitchFamily="18" charset="0"/>
              <a:cs typeface="Times New Roman" panose="02020603050405020304" pitchFamily="18" charset="0"/>
            </a:endParaRPr>
          </a:p>
          <a:p>
            <a:endParaRPr lang="ru-RU" dirty="0"/>
          </a:p>
          <a:p>
            <a:pPr marL="0" indent="0">
              <a:buNone/>
            </a:pPr>
            <a:endParaRPr lang="ru-RU" cap="none" dirty="0"/>
          </a:p>
        </p:txBody>
      </p:sp>
      <p:sp>
        <p:nvSpPr>
          <p:cNvPr id="4" name="Текст 3"/>
          <p:cNvSpPr>
            <a:spLocks noGrp="1"/>
          </p:cNvSpPr>
          <p:nvPr>
            <p:ph type="body" sz="half" idx="2"/>
          </p:nvPr>
        </p:nvSpPr>
        <p:spPr>
          <a:xfrm>
            <a:off x="705394" y="1907178"/>
            <a:ext cx="3788229" cy="3526972"/>
          </a:xfrm>
        </p:spPr>
        <p:txBody>
          <a:bodyPr/>
          <a:lstStyle/>
          <a:p>
            <a:endParaRPr lang="ru-RU" dirty="0"/>
          </a:p>
        </p:txBody>
      </p:sp>
      <p:pic>
        <p:nvPicPr>
          <p:cNvPr id="6" name="Рисунок 5" descr="https://avatars.mds.yandex.net/get-zen_doc/1899873/pub_5de5fb4e04af1f00b270819a_5de5fb9e3639e600b1c82714/scale_2400"/>
          <p:cNvPicPr/>
          <p:nvPr/>
        </p:nvPicPr>
        <p:blipFill>
          <a:blip r:embed="rId2">
            <a:extLst>
              <a:ext uri="{28A0092B-C50C-407E-A947-70E740481C1C}">
                <a14:useLocalDpi xmlns:a14="http://schemas.microsoft.com/office/drawing/2010/main" val="0"/>
              </a:ext>
            </a:extLst>
          </a:blip>
          <a:srcRect/>
          <a:stretch>
            <a:fillRect/>
          </a:stretch>
        </p:blipFill>
        <p:spPr bwMode="auto">
          <a:xfrm>
            <a:off x="367455" y="1796144"/>
            <a:ext cx="4418388" cy="3749039"/>
          </a:xfrm>
          <a:prstGeom prst="rect">
            <a:avLst/>
          </a:prstGeom>
          <a:noFill/>
          <a:ln>
            <a:noFill/>
          </a:ln>
        </p:spPr>
      </p:pic>
    </p:spTree>
    <p:extLst>
      <p:ext uri="{BB962C8B-B14F-4D97-AF65-F5344CB8AC3E}">
        <p14:creationId xmlns:p14="http://schemas.microsoft.com/office/powerpoint/2010/main" val="2840825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3775" y="609600"/>
            <a:ext cx="3935688" cy="905691"/>
          </a:xfrm>
        </p:spPr>
        <p:txBody>
          <a:bodyPr>
            <a:normAutofit/>
          </a:bodyPr>
          <a:lstStyle/>
          <a:p>
            <a:pPr marL="142875" marR="333375" indent="-502920">
              <a:lnSpc>
                <a:spcPts val="1440"/>
              </a:lnSpc>
              <a:spcBef>
                <a:spcPts val="1125"/>
              </a:spcBef>
              <a:spcAft>
                <a:spcPts val="800"/>
              </a:spcAft>
            </a:pP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Куриный рулет </a:t>
            </a:r>
            <a:br>
              <a:rPr lang="ru-RU" sz="2400" b="1" dirty="0">
                <a:latin typeface="Times New Roman" panose="02020603050405020304" pitchFamily="18" charset="0"/>
                <a:ea typeface="Times New Roman" panose="02020603050405020304" pitchFamily="18" charset="0"/>
                <a:cs typeface="Times New Roman" panose="02020603050405020304" pitchFamily="18" charset="0"/>
              </a:rPr>
            </a:br>
            <a:br>
              <a:rPr lang="ru-RU" sz="2400" b="1" dirty="0">
                <a:latin typeface="Times New Roman" panose="02020603050405020304" pitchFamily="18" charset="0"/>
                <a:ea typeface="Times New Roman" panose="02020603050405020304" pitchFamily="18" charset="0"/>
                <a:cs typeface="Times New Roman" panose="02020603050405020304" pitchFamily="18" charset="0"/>
              </a:rPr>
            </a:b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с фисташками</a:t>
            </a:r>
            <a:br>
              <a:rPr lang="ru-RU" sz="2400" dirty="0">
                <a:latin typeface="Times New Roman" panose="02020603050405020304" pitchFamily="18" charset="0"/>
                <a:ea typeface="Calibri" panose="020F0502020204030204" pitchFamily="34"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
        <p:nvSpPr>
          <p:cNvPr id="6" name="Текст 5"/>
          <p:cNvSpPr>
            <a:spLocks noGrp="1"/>
          </p:cNvSpPr>
          <p:nvPr>
            <p:ph type="body" sz="half" idx="2"/>
          </p:nvPr>
        </p:nvSpPr>
        <p:spPr>
          <a:xfrm>
            <a:off x="587829" y="1515291"/>
            <a:ext cx="4493621" cy="3709852"/>
          </a:xfrm>
          <a:ln>
            <a:solidFill>
              <a:srgbClr val="0070C0"/>
            </a:solidFill>
          </a:ln>
        </p:spPr>
        <p:txBody>
          <a:bodyPr/>
          <a:lstStyle/>
          <a:p>
            <a:pPr marR="333375">
              <a:lnSpc>
                <a:spcPts val="1440"/>
              </a:lnSpc>
              <a:spcBef>
                <a:spcPts val="1125"/>
              </a:spcBef>
              <a:spcAft>
                <a:spcPts val="800"/>
              </a:spcAft>
            </a:pP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marR="333375">
              <a:lnSpc>
                <a:spcPts val="1440"/>
              </a:lnSpc>
              <a:spcBef>
                <a:spcPts val="1125"/>
              </a:spcBef>
              <a:spcAft>
                <a:spcPts val="800"/>
              </a:spcAft>
            </a:pP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marR="333375" algn="l">
              <a:lnSpc>
                <a:spcPts val="1440"/>
              </a:lnSpc>
              <a:spcBef>
                <a:spcPts val="1125"/>
              </a:spcBef>
              <a:spcAft>
                <a:spcPts val="800"/>
              </a:spcAft>
            </a:pPr>
            <a:r>
              <a:rPr lang="ru-RU" sz="1800" cap="none"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Ингредиенты:</a:t>
            </a:r>
          </a:p>
          <a:p>
            <a:pPr marR="333375" algn="l">
              <a:lnSpc>
                <a:spcPts val="1440"/>
              </a:lnSpc>
              <a:spcBef>
                <a:spcPts val="1125"/>
              </a:spcBef>
              <a:spcAft>
                <a:spcPts val="800"/>
              </a:spcAf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Курица - 1.3 - 1.5 кг </a:t>
            </a:r>
          </a:p>
          <a:p>
            <a:pPr marR="333375" algn="l">
              <a:lnSpc>
                <a:spcPts val="1440"/>
              </a:lnSpc>
              <a:spcBef>
                <a:spcPts val="1125"/>
              </a:spcBef>
              <a:spcAft>
                <a:spcPts val="800"/>
              </a:spcAf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Сливки 22% и выше - 150 – 200 гр.</a:t>
            </a:r>
          </a:p>
          <a:p>
            <a:pPr marR="333375" algn="l">
              <a:lnSpc>
                <a:spcPts val="1440"/>
              </a:lnSpc>
              <a:spcBef>
                <a:spcPts val="1125"/>
              </a:spcBef>
              <a:spcAft>
                <a:spcPts val="800"/>
              </a:spcAf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Свиная корейка - 100 - 150 гр.;</a:t>
            </a:r>
          </a:p>
          <a:p>
            <a:pPr marR="333375" algn="l">
              <a:lnSpc>
                <a:spcPts val="1440"/>
              </a:lnSpc>
              <a:spcBef>
                <a:spcPts val="1125"/>
              </a:spcBef>
              <a:spcAft>
                <a:spcPts val="800"/>
              </a:spcAft>
            </a:pPr>
            <a:r>
              <a:rPr lang="ru-RU" sz="2000" cap="none" dirty="0">
                <a:latin typeface="Times New Roman" panose="02020603050405020304" pitchFamily="18" charset="0"/>
                <a:ea typeface="Times New Roman" panose="02020603050405020304" pitchFamily="18" charset="0"/>
                <a:cs typeface="Times New Roman" panose="02020603050405020304" pitchFamily="18" charset="0"/>
              </a:rPr>
              <a:t>  Фисташки, соль, перец</a:t>
            </a:r>
            <a:endParaRPr lang="ru-RU" sz="2000" cap="none" dirty="0">
              <a:latin typeface="Times New Roman" panose="02020603050405020304" pitchFamily="18" charset="0"/>
              <a:ea typeface="Calibri" panose="020F0502020204030204" pitchFamily="34" charset="0"/>
              <a:cs typeface="Times New Roman" panose="02020603050405020304" pitchFamily="18" charset="0"/>
            </a:endParaRPr>
          </a:p>
          <a:p>
            <a:pPr algn="l"/>
            <a:endParaRPr lang="ru-RU" sz="1800" cap="none" dirty="0">
              <a:latin typeface="Times New Roman" panose="02020603050405020304" pitchFamily="18" charset="0"/>
              <a:cs typeface="Times New Roman" panose="02020603050405020304" pitchFamily="18" charset="0"/>
            </a:endParaRPr>
          </a:p>
        </p:txBody>
      </p:sp>
      <p:pic>
        <p:nvPicPr>
          <p:cNvPr id="8" name="Объект 7" descr="https://kartinkin.net/uploads/posts/2021-07/thumbs/1625754714_52-kartinkin-com-p-kurinii-rulet-s-chernoslivom-yeda-krasivo-58.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5643155" y="1149531"/>
            <a:ext cx="5634446" cy="4323806"/>
          </a:xfrm>
          <a:prstGeom prst="rect">
            <a:avLst/>
          </a:prstGeom>
          <a:noFill/>
          <a:ln>
            <a:noFill/>
          </a:ln>
        </p:spPr>
      </p:pic>
    </p:spTree>
    <p:extLst>
      <p:ext uri="{BB962C8B-B14F-4D97-AF65-F5344CB8AC3E}">
        <p14:creationId xmlns:p14="http://schemas.microsoft.com/office/powerpoint/2010/main" val="782294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3775" y="-248194"/>
            <a:ext cx="10364451" cy="1685107"/>
          </a:xfrm>
        </p:spPr>
        <p:txBody>
          <a:bodyPr>
            <a:normAutofit/>
          </a:bodyPr>
          <a:lstStyle/>
          <a:p>
            <a:r>
              <a:rPr lang="ru-RU" sz="20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Куриный рулет с фисташками</a:t>
            </a:r>
            <a:br>
              <a:rPr lang="ru-RU"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endParaRPr lang="ru-RU" sz="2000" dirty="0"/>
          </a:p>
        </p:txBody>
      </p:sp>
      <p:sp>
        <p:nvSpPr>
          <p:cNvPr id="6" name="Объект 5"/>
          <p:cNvSpPr>
            <a:spLocks noGrp="1"/>
          </p:cNvSpPr>
          <p:nvPr>
            <p:ph sz="quarter" idx="13"/>
          </p:nvPr>
        </p:nvSpPr>
        <p:spPr>
          <a:xfrm>
            <a:off x="1476102" y="770708"/>
            <a:ext cx="9287691" cy="5538651"/>
          </a:xfrm>
          <a:ln>
            <a:solidFill>
              <a:srgbClr val="002060"/>
            </a:solidFill>
          </a:ln>
        </p:spPr>
        <p:txBody>
          <a:bodyPr>
            <a:normAutofit fontScale="40000" lnSpcReduction="20000"/>
          </a:bodyPr>
          <a:lstStyle/>
          <a:p>
            <a:pPr>
              <a:buFont typeface="Wingdings" panose="05000000000000000000" pitchFamily="2" charset="2"/>
              <a:buChar char="Ø"/>
            </a:pPr>
            <a:endParaRPr lang="ru-RU" sz="2600" cap="none"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ru-RU" sz="3800" cap="none" dirty="0">
                <a:latin typeface="Times New Roman" panose="02020603050405020304" pitchFamily="18" charset="0"/>
                <a:cs typeface="Times New Roman" panose="02020603050405020304" pitchFamily="18" charset="0"/>
              </a:rPr>
              <a:t>Сначала необходимо отделить куриное мясо от костей и развернуть его в пласт.</a:t>
            </a:r>
            <a:br>
              <a:rPr lang="ru-RU" sz="3800" cap="none" dirty="0">
                <a:latin typeface="Times New Roman" panose="02020603050405020304" pitchFamily="18" charset="0"/>
                <a:cs typeface="Times New Roman" panose="02020603050405020304" pitchFamily="18" charset="0"/>
              </a:rPr>
            </a:br>
            <a:r>
              <a:rPr lang="ru-RU" sz="3800" cap="none" dirty="0">
                <a:latin typeface="Times New Roman" panose="02020603050405020304" pitchFamily="18" charset="0"/>
                <a:cs typeface="Times New Roman" panose="02020603050405020304" pitchFamily="18" charset="0"/>
              </a:rPr>
              <a:t>Удалить куриные крылья, оставив только верхнюю фалангу. Удалить вилочковую косточку, расположенную в районе шеи. Вывернуть у тушки бедра, освободив бедренные суставы. Разрезать плечевой сустав, освободив плечевую кость.</a:t>
            </a:r>
            <a:br>
              <a:rPr lang="ru-RU" sz="3800" cap="none" dirty="0">
                <a:latin typeface="Times New Roman" panose="02020603050405020304" pitchFamily="18" charset="0"/>
                <a:cs typeface="Times New Roman" panose="02020603050405020304" pitchFamily="18" charset="0"/>
              </a:rPr>
            </a:br>
            <a:r>
              <a:rPr lang="ru-RU" sz="3800" cap="none" dirty="0">
                <a:latin typeface="Times New Roman" panose="02020603050405020304" pitchFamily="18" charset="0"/>
                <a:cs typeface="Times New Roman" panose="02020603050405020304" pitchFamily="18" charset="0"/>
              </a:rPr>
              <a:t>Отрезать куриный хвост вместе с сальной железой. Надрезать кожу курицы справа и слева вдоль позвоночника. Осторожно отделить куриный остов, оставив только бедренные и плечевые кости. Аккуратно вырезать бедренные и плечевые кости. Накрыть пищевой пленкой и слегка отбить молоточком для мяса. </a:t>
            </a:r>
          </a:p>
          <a:p>
            <a:pPr>
              <a:buFont typeface="Wingdings" panose="05000000000000000000" pitchFamily="2" charset="2"/>
              <a:buChar char="Ø"/>
            </a:pPr>
            <a:r>
              <a:rPr lang="ru-RU" sz="3800" cap="none" dirty="0">
                <a:latin typeface="Times New Roman" panose="02020603050405020304" pitchFamily="18" charset="0"/>
                <a:cs typeface="Times New Roman" panose="02020603050405020304" pitchFamily="18" charset="0"/>
              </a:rPr>
              <a:t>Куриную грудку и измельчить в блендере в фарш. Фарш посолить и постепенно смешать со сливками. Добавлять сливки постепенно, порциями, каждый раз вымешивая до однородности. Возможно, понадобится больше или меньше указанного выше количества сливок. Очень важно каждый раз после добавления сливок хорошо вымешивать фарш.</a:t>
            </a:r>
            <a:br>
              <a:rPr lang="ru-RU" sz="3800" cap="none" dirty="0">
                <a:latin typeface="Times New Roman" panose="02020603050405020304" pitchFamily="18" charset="0"/>
                <a:cs typeface="Times New Roman" panose="02020603050405020304" pitchFamily="18" charset="0"/>
              </a:rPr>
            </a:br>
            <a:r>
              <a:rPr lang="ru-RU" sz="3800" cap="none" dirty="0">
                <a:latin typeface="Times New Roman" panose="02020603050405020304" pitchFamily="18" charset="0"/>
                <a:cs typeface="Times New Roman" panose="02020603050405020304" pitchFamily="18" charset="0"/>
              </a:rPr>
              <a:t>Добавить к фаршу фисташки, нарезанную кубиком корейку и мелко нарезанную петрушку. Все хорошо размешать.</a:t>
            </a:r>
            <a:br>
              <a:rPr lang="ru-RU" sz="3800" cap="none" dirty="0">
                <a:latin typeface="Times New Roman" panose="02020603050405020304" pitchFamily="18" charset="0"/>
                <a:cs typeface="Times New Roman" panose="02020603050405020304" pitchFamily="18" charset="0"/>
              </a:rPr>
            </a:br>
            <a:r>
              <a:rPr lang="ru-RU" sz="3800" cap="none" dirty="0">
                <a:latin typeface="Times New Roman" panose="02020603050405020304" pitchFamily="18" charset="0"/>
                <a:cs typeface="Times New Roman" panose="02020603050405020304" pitchFamily="18" charset="0"/>
              </a:rPr>
              <a:t>Разложить пищевую пленку на рабочей поверхности. Выложить на пленку куриное филе кожей вниз.</a:t>
            </a:r>
            <a:br>
              <a:rPr lang="ru-RU" sz="3800" cap="none" dirty="0">
                <a:latin typeface="Times New Roman" panose="02020603050405020304" pitchFamily="18" charset="0"/>
                <a:cs typeface="Times New Roman" panose="02020603050405020304" pitchFamily="18" charset="0"/>
              </a:rPr>
            </a:br>
            <a:r>
              <a:rPr lang="ru-RU" sz="3800" cap="none" dirty="0">
                <a:latin typeface="Times New Roman" panose="02020603050405020304" pitchFamily="18" charset="0"/>
                <a:cs typeface="Times New Roman" panose="02020603050405020304" pitchFamily="18" charset="0"/>
              </a:rPr>
              <a:t>Выложить на куриное филе приготовленный фарш. Свернуть рулетом  </a:t>
            </a:r>
          </a:p>
          <a:p>
            <a:pPr>
              <a:buFont typeface="Wingdings" panose="05000000000000000000" pitchFamily="2" charset="2"/>
              <a:buChar char="Ø"/>
            </a:pPr>
            <a:r>
              <a:rPr lang="ru-RU" sz="3800" cap="none" dirty="0">
                <a:latin typeface="Times New Roman" panose="02020603050405020304" pitchFamily="18" charset="0"/>
                <a:cs typeface="Times New Roman" panose="02020603050405020304" pitchFamily="18" charset="0"/>
              </a:rPr>
              <a:t>Завернуть рулет в пищевую пленку, уплотняя рулет при сворачивании. Завернуть куриный рулет еще в 3 - 4 слоя пищевой пленки. </a:t>
            </a:r>
          </a:p>
          <a:p>
            <a:pPr>
              <a:buFont typeface="Wingdings" panose="05000000000000000000" pitchFamily="2" charset="2"/>
              <a:buChar char="Ø"/>
            </a:pPr>
            <a:r>
              <a:rPr lang="ru-RU" sz="3800" cap="none" dirty="0">
                <a:latin typeface="Times New Roman" panose="02020603050405020304" pitchFamily="18" charset="0"/>
                <a:cs typeface="Times New Roman" panose="02020603050405020304" pitchFamily="18" charset="0"/>
              </a:rPr>
              <a:t>Покатать свернутый рулет по рабочей поверхности стола, держась руками за свободные концы пленки. Завязать концы рулета. Отварить или завернуть в фольгу, запечь.</a:t>
            </a:r>
          </a:p>
          <a:p>
            <a:pPr marL="0" marR="333375" indent="0">
              <a:lnSpc>
                <a:spcPts val="1440"/>
              </a:lnSpc>
              <a:spcBef>
                <a:spcPts val="1125"/>
              </a:spcBef>
              <a:spcAft>
                <a:spcPts val="800"/>
              </a:spcAft>
              <a:buNone/>
            </a:pPr>
            <a:endParaRPr lang="ru-RU" dirty="0"/>
          </a:p>
        </p:txBody>
      </p:sp>
    </p:spTree>
    <p:extLst>
      <p:ext uri="{BB962C8B-B14F-4D97-AF65-F5344CB8AC3E}">
        <p14:creationId xmlns:p14="http://schemas.microsoft.com/office/powerpoint/2010/main" val="2391707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3775" y="609600"/>
            <a:ext cx="3935688" cy="748937"/>
          </a:xfrm>
        </p:spPr>
        <p:txBody>
          <a:bodyPr>
            <a:normAutofit/>
          </a:bodyPr>
          <a:lstStyle/>
          <a:p>
            <a:pPr marL="142875" marR="333375" indent="-502920">
              <a:lnSpc>
                <a:spcPts val="1440"/>
              </a:lnSpc>
              <a:spcBef>
                <a:spcPts val="1125"/>
              </a:spcBef>
              <a:spcAft>
                <a:spcPts val="800"/>
              </a:spcAft>
            </a:pP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Рулет из курицы</a:t>
            </a:r>
            <a:br>
              <a:rPr lang="ru-RU" sz="2400" dirty="0">
                <a:latin typeface="Times New Roman" panose="02020603050405020304" pitchFamily="18" charset="0"/>
                <a:ea typeface="Calibri" panose="020F0502020204030204" pitchFamily="34"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
        <p:nvSpPr>
          <p:cNvPr id="5" name="Текст 4"/>
          <p:cNvSpPr>
            <a:spLocks noGrp="1"/>
          </p:cNvSpPr>
          <p:nvPr>
            <p:ph type="body" sz="half" idx="2"/>
          </p:nvPr>
        </p:nvSpPr>
        <p:spPr>
          <a:xfrm>
            <a:off x="913775" y="1449977"/>
            <a:ext cx="3632100" cy="2416629"/>
          </a:xfrm>
          <a:ln>
            <a:solidFill>
              <a:srgbClr val="0070C0"/>
            </a:solidFill>
          </a:ln>
        </p:spPr>
        <p:txBody>
          <a:bodyPr>
            <a:normAutofit/>
          </a:bodyPr>
          <a:lstStyle/>
          <a:p>
            <a:r>
              <a:rPr lang="ru-RU" sz="1800" cap="none" dirty="0">
                <a:latin typeface="Times New Roman" panose="02020603050405020304" pitchFamily="18" charset="0"/>
                <a:ea typeface="Times New Roman" panose="02020603050405020304" pitchFamily="18" charset="0"/>
              </a:rPr>
              <a:t>Ингредиенты: </a:t>
            </a:r>
          </a:p>
          <a:p>
            <a:pPr lvl="1"/>
            <a:r>
              <a:rPr lang="ru-RU" sz="1800" cap="none" dirty="0">
                <a:latin typeface="Times New Roman" panose="02020603050405020304" pitchFamily="18" charset="0"/>
                <a:ea typeface="Times New Roman" panose="02020603050405020304" pitchFamily="18" charset="0"/>
              </a:rPr>
              <a:t>Курица - 1 шт. (1-2 кг); </a:t>
            </a:r>
          </a:p>
          <a:p>
            <a:pPr lvl="1"/>
            <a:r>
              <a:rPr lang="ru-RU" sz="1800" cap="none" dirty="0">
                <a:latin typeface="Times New Roman" panose="02020603050405020304" pitchFamily="18" charset="0"/>
                <a:ea typeface="Times New Roman" panose="02020603050405020304" pitchFamily="18" charset="0"/>
              </a:rPr>
              <a:t>Соль; </a:t>
            </a:r>
          </a:p>
          <a:p>
            <a:pPr lvl="1"/>
            <a:r>
              <a:rPr lang="ru-RU" sz="1800" cap="none" dirty="0">
                <a:latin typeface="Times New Roman" panose="02020603050405020304" pitchFamily="18" charset="0"/>
                <a:ea typeface="Times New Roman" panose="02020603050405020304" pitchFamily="18" charset="0"/>
              </a:rPr>
              <a:t>Молотый черный перец; </a:t>
            </a:r>
          </a:p>
          <a:p>
            <a:pPr lvl="1"/>
            <a:r>
              <a:rPr lang="ru-RU" sz="1800" cap="none" dirty="0">
                <a:latin typeface="Times New Roman" panose="02020603050405020304" pitchFamily="18" charset="0"/>
                <a:ea typeface="Times New Roman" panose="02020603050405020304" pitchFamily="18" charset="0"/>
              </a:rPr>
              <a:t>Чеснок.</a:t>
            </a:r>
            <a:br>
              <a:rPr lang="ru-RU" sz="1800" cap="none" dirty="0">
                <a:latin typeface="Times New Roman" panose="02020603050405020304" pitchFamily="18" charset="0"/>
                <a:ea typeface="Times New Roman" panose="02020603050405020304" pitchFamily="18" charset="0"/>
              </a:rPr>
            </a:br>
            <a:endParaRPr lang="ru-RU" sz="1800" cap="none" dirty="0"/>
          </a:p>
        </p:txBody>
      </p:sp>
      <p:pic>
        <p:nvPicPr>
          <p:cNvPr id="7" name="Объект 6" descr="https://static.domashniy.ru/uploads/media_library/picture/1504019401.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5447211" y="862149"/>
            <a:ext cx="5551715" cy="4545874"/>
          </a:xfrm>
          <a:prstGeom prst="rect">
            <a:avLst/>
          </a:prstGeom>
          <a:noFill/>
          <a:ln>
            <a:noFill/>
          </a:ln>
        </p:spPr>
      </p:pic>
    </p:spTree>
    <p:extLst>
      <p:ext uri="{BB962C8B-B14F-4D97-AF65-F5344CB8AC3E}">
        <p14:creationId xmlns:p14="http://schemas.microsoft.com/office/powerpoint/2010/main" val="4179796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5" y="0"/>
            <a:ext cx="10364451" cy="843379"/>
          </a:xfrm>
        </p:spPr>
        <p:txBody>
          <a:bodyPr>
            <a:normAutofit/>
          </a:bodyPr>
          <a:lstStyle/>
          <a:p>
            <a:r>
              <a:rPr lang="ru-RU" sz="2600" b="1" dirty="0">
                <a:effectLst/>
                <a:latin typeface="Times New Roman" panose="02020603050405020304" pitchFamily="18" charset="0"/>
                <a:ea typeface="Calibri" panose="020F0502020204030204" pitchFamily="34" charset="0"/>
              </a:rPr>
              <a:t>        </a:t>
            </a:r>
            <a:r>
              <a:rPr lang="ru-RU" sz="2600" b="1" dirty="0">
                <a:solidFill>
                  <a:schemeClr val="accent3">
                    <a:lumMod val="75000"/>
                  </a:schemeClr>
                </a:solidFill>
                <a:effectLst/>
                <a:latin typeface="Times New Roman" panose="02020603050405020304" pitchFamily="18" charset="0"/>
                <a:ea typeface="Calibri" panose="020F0502020204030204" pitchFamily="34" charset="0"/>
              </a:rPr>
              <a:t>Способы фарширования птицы и дичи </a:t>
            </a:r>
            <a:endParaRPr lang="ru-RU" sz="2600" cap="none" dirty="0">
              <a:solidFill>
                <a:schemeClr val="accent3">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976544" y="843378"/>
            <a:ext cx="10301681" cy="5717220"/>
          </a:xfrm>
          <a:ln>
            <a:solidFill>
              <a:schemeClr val="accent1"/>
            </a:solidFill>
          </a:ln>
        </p:spPr>
        <p:txBody>
          <a:bodyPr>
            <a:normAutofit fontScale="92500" lnSpcReduction="20000"/>
          </a:bodyPr>
          <a:lstStyle/>
          <a:p>
            <a:pPr marL="0" indent="0" algn="ctr">
              <a:lnSpc>
                <a:spcPct val="107000"/>
              </a:lnSpc>
              <a:spcAft>
                <a:spcPts val="800"/>
              </a:spcAft>
              <a:buNone/>
            </a:pPr>
            <a:r>
              <a:rPr lang="ru-RU" sz="2400" b="1" cap="none" dirty="0">
                <a:effectLst/>
                <a:latin typeface="Times New Roman" panose="02020603050405020304" pitchFamily="18" charset="0"/>
                <a:ea typeface="Times New Roman" panose="02020603050405020304" pitchFamily="18" charset="0"/>
                <a:cs typeface="Times New Roman" panose="02020603050405020304" pitchFamily="18" charset="0"/>
              </a:rPr>
              <a:t>Фарширование тушки с костями</a:t>
            </a:r>
            <a:endParaRPr lang="ru-RU" sz="24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sz="2200" cap="none" dirty="0">
                <a:effectLst/>
                <a:latin typeface="Times New Roman" panose="02020603050405020304" pitchFamily="18" charset="0"/>
                <a:ea typeface="Times New Roman" panose="02020603050405020304" pitchFamily="18" charset="0"/>
                <a:cs typeface="Times New Roman" panose="02020603050405020304" pitchFamily="18" charset="0"/>
              </a:rPr>
              <a:t>Фарширование тушек домашней птицы чаще всего производится через отверстие в брюшной полости или через горло. Утки, гуси, куры, бройлеры (крупные цыплята) наполняются начинкой полностью – вся тушка и шейка. При фаршировании тушки индейки начинкой желательно наполнить только зоб выпотрошенной птицы.</a:t>
            </a:r>
            <a:endParaRPr lang="ru-RU" sz="22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sz="2200" cap="none" dirty="0">
                <a:effectLst/>
                <a:latin typeface="Times New Roman" panose="02020603050405020304" pitchFamily="18" charset="0"/>
                <a:ea typeface="Times New Roman" panose="02020603050405020304" pitchFamily="18" charset="0"/>
                <a:cs typeface="Times New Roman" panose="02020603050405020304" pitchFamily="18" charset="0"/>
              </a:rPr>
              <a:t>Цыплят и молодых голубей рекомендуется фаршировать, закладывая начинку под кожу, которую предварительно надо осторожно отделить от тушки так, чтобы можно было вложить тонкий слой начинки от краев грудки до крылышек и спинки. Остаток начинки поместить внутрь тушки. Начинки под кожей не должно быть слишком много, иначе во время запекания тонкая молодая кожа цыпленка лопнет и начинка просто вывалится из-под кожи.</a:t>
            </a:r>
            <a:endParaRPr lang="ru-RU" sz="22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sz="2200" cap="none" dirty="0">
                <a:effectLst/>
                <a:latin typeface="Times New Roman" panose="02020603050405020304" pitchFamily="18" charset="0"/>
                <a:ea typeface="Times New Roman" panose="02020603050405020304" pitchFamily="18" charset="0"/>
                <a:cs typeface="Times New Roman" panose="02020603050405020304" pitchFamily="18" charset="0"/>
              </a:rPr>
              <a:t>Если тушка цыпленка будет изжарена в жарочном шкафу, то чтобы в процессе жаренья тушка не подсохла, необходимо при помощи кухонного шприца впрыснуть в крылья, ножки и грудку тушки цыпленка смесь горячего вина (приблизительно 100 г), соли и пряностей тонкого помола, взятых по вкусу, или смесь из сливочного масла, растопленного в вине.</a:t>
            </a:r>
            <a:endParaRPr lang="ru-RU" sz="22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sz="2200" b="1" cap="none"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2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lvl="1" indent="0">
              <a:buNone/>
            </a:pPr>
            <a:endParaRPr lang="ru-RU" sz="24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1162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3775" y="222069"/>
            <a:ext cx="10364451" cy="1005840"/>
          </a:xfrm>
        </p:spPr>
        <p:txBody>
          <a:bodyPr/>
          <a:lstStyle/>
          <a:p>
            <a:r>
              <a:rPr lang="ru-RU" sz="24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Рулет из курицы</a:t>
            </a:r>
            <a:br>
              <a:rPr lang="ru-RU" sz="24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endParaRPr lang="ru-RU" dirty="0"/>
          </a:p>
        </p:txBody>
      </p:sp>
      <p:sp>
        <p:nvSpPr>
          <p:cNvPr id="6" name="Объект 5"/>
          <p:cNvSpPr>
            <a:spLocks noGrp="1"/>
          </p:cNvSpPr>
          <p:nvPr>
            <p:ph sz="quarter" idx="13"/>
          </p:nvPr>
        </p:nvSpPr>
        <p:spPr>
          <a:xfrm>
            <a:off x="1214846" y="836023"/>
            <a:ext cx="9823268" cy="5747657"/>
          </a:xfrm>
          <a:ln>
            <a:solidFill>
              <a:srgbClr val="002060"/>
            </a:solidFill>
          </a:ln>
        </p:spPr>
        <p:txBody>
          <a:bodyPr>
            <a:normAutofit/>
          </a:bodyPr>
          <a:lstStyle/>
          <a:p>
            <a:pPr marL="0" indent="0">
              <a:buNone/>
            </a:pPr>
            <a:endParaRPr lang="ru-RU" cap="none"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ru-RU" cap="none" dirty="0">
                <a:latin typeface="Times New Roman" panose="02020603050405020304" pitchFamily="18" charset="0"/>
                <a:cs typeface="Times New Roman" panose="02020603050405020304" pitchFamily="18" charset="0"/>
              </a:rPr>
              <a:t>Выпотрошенную и промытую курицу положить на разделочную доску грудкой вниз. От шейки сделать продольный глубокий надрез и с помощью ножа аккуратно подрезать мясо с костей, не повредив при этом кожу и филе. Постепенно отделить от мяса хребет, киль, ребра, постепенно полностью приподнять скелет и, обрезав сухожилия, удалить его. Удалить кости из ножек и крылышек. Для этого тонким узким ножом подрезать косточку от мяса, подрезать все сухожилия и хрящики, затем снять мясную оболочку с кости.</a:t>
            </a:r>
          </a:p>
          <a:p>
            <a:pPr>
              <a:buFont typeface="Wingdings" panose="05000000000000000000" pitchFamily="2" charset="2"/>
              <a:buChar char="ü"/>
            </a:pPr>
            <a:r>
              <a:rPr lang="ru-RU" cap="none" dirty="0">
                <a:latin typeface="Times New Roman" panose="02020603050405020304" pitchFamily="18" charset="0"/>
                <a:cs typeface="Times New Roman" panose="02020603050405020304" pitchFamily="18" charset="0"/>
              </a:rPr>
              <a:t>Птицу распластать на доске, слегка размять филе, чтобы оно равномерно лежало на коже, посыпать соль, молотым черным перцем, по желанию - измельченный чеснок и пальцами втереть пряности в мясо. Оставить на несколько минут.</a:t>
            </a:r>
          </a:p>
          <a:p>
            <a:pPr>
              <a:buFont typeface="Wingdings" panose="05000000000000000000" pitchFamily="2" charset="2"/>
              <a:buChar char="ü"/>
            </a:pPr>
            <a:r>
              <a:rPr lang="ru-RU" cap="none" dirty="0">
                <a:latin typeface="Times New Roman" panose="02020603050405020304" pitchFamily="18" charset="0"/>
                <a:cs typeface="Times New Roman" panose="02020603050405020304" pitchFamily="18" charset="0"/>
              </a:rPr>
              <a:t>Скрутить тушку рулетом (вдоль тела), обернуть в несколько слоев фольги. Края фольги скрепить. Запечь.</a:t>
            </a:r>
          </a:p>
          <a:p>
            <a:pPr marL="0" indent="0">
              <a:buNone/>
            </a:pPr>
            <a:endParaRPr lang="ru-RU" dirty="0"/>
          </a:p>
        </p:txBody>
      </p:sp>
    </p:spTree>
    <p:extLst>
      <p:ext uri="{BB962C8B-B14F-4D97-AF65-F5344CB8AC3E}">
        <p14:creationId xmlns:p14="http://schemas.microsoft.com/office/powerpoint/2010/main" val="27298644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3774" y="169818"/>
            <a:ext cx="10364452" cy="822960"/>
          </a:xfrm>
        </p:spPr>
        <p:txBody>
          <a:bodyPr>
            <a:normAutofit/>
          </a:bodyPr>
          <a:lstStyle/>
          <a:p>
            <a:r>
              <a:rPr lang="ru-RU" sz="2400" dirty="0">
                <a:latin typeface="Times New Roman" panose="02020603050405020304" pitchFamily="18" charset="0"/>
                <a:cs typeface="Times New Roman" panose="02020603050405020304" pitchFamily="18" charset="0"/>
              </a:rPr>
              <a:t>Рулеты из птицы</a:t>
            </a:r>
          </a:p>
        </p:txBody>
      </p:sp>
      <p:sp>
        <p:nvSpPr>
          <p:cNvPr id="5" name="Текст 4"/>
          <p:cNvSpPr>
            <a:spLocks noGrp="1"/>
          </p:cNvSpPr>
          <p:nvPr>
            <p:ph type="body" idx="1"/>
          </p:nvPr>
        </p:nvSpPr>
        <p:spPr>
          <a:xfrm>
            <a:off x="496390" y="2142309"/>
            <a:ext cx="3350720" cy="470262"/>
          </a:xfrm>
        </p:spPr>
        <p:txBody>
          <a:bodyPr/>
          <a:lstStyle/>
          <a:p>
            <a:r>
              <a:rPr lang="ru-RU" sz="1800" cap="none" dirty="0">
                <a:latin typeface="Times New Roman" panose="02020603050405020304" pitchFamily="18" charset="0"/>
                <a:ea typeface="Calibri" panose="020F0502020204030204" pitchFamily="34" charset="0"/>
              </a:rPr>
              <a:t>Куриный рулет с грибами</a:t>
            </a:r>
            <a:endParaRPr lang="ru-RU" sz="1800" cap="none" dirty="0"/>
          </a:p>
        </p:txBody>
      </p:sp>
      <p:sp>
        <p:nvSpPr>
          <p:cNvPr id="8" name="Текст 7"/>
          <p:cNvSpPr>
            <a:spLocks noGrp="1"/>
          </p:cNvSpPr>
          <p:nvPr>
            <p:ph type="body" sz="half" idx="15"/>
          </p:nvPr>
        </p:nvSpPr>
        <p:spPr>
          <a:xfrm>
            <a:off x="1319349" y="3566160"/>
            <a:ext cx="2338252" cy="1033916"/>
          </a:xfrm>
        </p:spPr>
        <p:txBody>
          <a:bodyPr/>
          <a:lstStyle/>
          <a:p>
            <a:endParaRPr lang="ru-RU" dirty="0"/>
          </a:p>
        </p:txBody>
      </p:sp>
      <p:sp>
        <p:nvSpPr>
          <p:cNvPr id="6" name="Текст 5"/>
          <p:cNvSpPr>
            <a:spLocks noGrp="1"/>
          </p:cNvSpPr>
          <p:nvPr>
            <p:ph type="body" sz="quarter" idx="3"/>
          </p:nvPr>
        </p:nvSpPr>
        <p:spPr>
          <a:xfrm>
            <a:off x="5051782" y="790304"/>
            <a:ext cx="2028288" cy="5264332"/>
          </a:xfrm>
        </p:spPr>
        <p:txBody>
          <a:bodyPr/>
          <a:lstStyle/>
          <a:p>
            <a:pPr>
              <a:lnSpc>
                <a:spcPct val="107000"/>
              </a:lnSpc>
              <a:spcAft>
                <a:spcPts val="0"/>
              </a:spcAft>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Куриный рулет с черносливом</a:t>
            </a:r>
          </a:p>
          <a:p>
            <a:endParaRPr lang="ru-RU" dirty="0"/>
          </a:p>
        </p:txBody>
      </p:sp>
      <p:sp>
        <p:nvSpPr>
          <p:cNvPr id="9" name="Текст 8"/>
          <p:cNvSpPr>
            <a:spLocks noGrp="1"/>
          </p:cNvSpPr>
          <p:nvPr>
            <p:ph type="body" sz="half" idx="16"/>
          </p:nvPr>
        </p:nvSpPr>
        <p:spPr>
          <a:xfrm>
            <a:off x="4480439" y="1946364"/>
            <a:ext cx="3303351" cy="2808515"/>
          </a:xfrm>
        </p:spPr>
        <p:txBody>
          <a:bodyPr/>
          <a:lstStyle/>
          <a:p>
            <a:endParaRPr lang="ru-RU" dirty="0"/>
          </a:p>
        </p:txBody>
      </p:sp>
      <p:sp>
        <p:nvSpPr>
          <p:cNvPr id="7" name="Текст 6"/>
          <p:cNvSpPr>
            <a:spLocks noGrp="1"/>
          </p:cNvSpPr>
          <p:nvPr>
            <p:ph type="body" sz="quarter" idx="13"/>
          </p:nvPr>
        </p:nvSpPr>
        <p:spPr>
          <a:xfrm>
            <a:off x="8569234" y="1685108"/>
            <a:ext cx="2708992" cy="1358537"/>
          </a:xfrm>
        </p:spPr>
        <p:txBody>
          <a:bodyPr/>
          <a:lstStyle/>
          <a:p>
            <a:pPr>
              <a:lnSpc>
                <a:spcPct val="107000"/>
              </a:lnSpc>
              <a:spcAft>
                <a:spcPts val="800"/>
              </a:spcAft>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Куриный рулет с курагой и инжиром</a:t>
            </a:r>
          </a:p>
          <a:p>
            <a:endParaRPr lang="ru-RU" dirty="0"/>
          </a:p>
        </p:txBody>
      </p:sp>
      <p:sp>
        <p:nvSpPr>
          <p:cNvPr id="10" name="Текст 9"/>
          <p:cNvSpPr>
            <a:spLocks noGrp="1"/>
          </p:cNvSpPr>
          <p:nvPr>
            <p:ph type="body" sz="half" idx="17"/>
          </p:nvPr>
        </p:nvSpPr>
        <p:spPr>
          <a:xfrm>
            <a:off x="8569234" y="3422470"/>
            <a:ext cx="3000803" cy="2064906"/>
          </a:xfrm>
        </p:spPr>
        <p:txBody>
          <a:bodyPr/>
          <a:lstStyle/>
          <a:p>
            <a:endParaRPr lang="ru-RU" dirty="0"/>
          </a:p>
        </p:txBody>
      </p:sp>
      <p:pic>
        <p:nvPicPr>
          <p:cNvPr id="11" name="Рисунок 10" descr="Рецепт Рулета из курицы с грибами."/>
          <p:cNvPicPr/>
          <p:nvPr/>
        </p:nvPicPr>
        <p:blipFill>
          <a:blip r:embed="rId2">
            <a:extLst>
              <a:ext uri="{28A0092B-C50C-407E-A947-70E740481C1C}">
                <a14:useLocalDpi xmlns:a14="http://schemas.microsoft.com/office/drawing/2010/main" val="0"/>
              </a:ext>
            </a:extLst>
          </a:blip>
          <a:srcRect/>
          <a:stretch>
            <a:fillRect/>
          </a:stretch>
        </p:blipFill>
        <p:spPr bwMode="auto">
          <a:xfrm>
            <a:off x="206116" y="2678860"/>
            <a:ext cx="3640993" cy="2663849"/>
          </a:xfrm>
          <a:prstGeom prst="rect">
            <a:avLst/>
          </a:prstGeom>
          <a:noFill/>
          <a:ln>
            <a:noFill/>
          </a:ln>
        </p:spPr>
      </p:pic>
      <p:pic>
        <p:nvPicPr>
          <p:cNvPr id="12" name="Рисунок 11" descr="https://sovkusom.ru/wp-content/uploads/blog/k/kak-prigotovit-myasnye-rulety-na-novyi-god/2.jpg"/>
          <p:cNvPicPr/>
          <p:nvPr/>
        </p:nvPicPr>
        <p:blipFill>
          <a:blip r:embed="rId3">
            <a:extLst>
              <a:ext uri="{28A0092B-C50C-407E-A947-70E740481C1C}">
                <a14:useLocalDpi xmlns:a14="http://schemas.microsoft.com/office/drawing/2010/main" val="0"/>
              </a:ext>
            </a:extLst>
          </a:blip>
          <a:srcRect/>
          <a:stretch>
            <a:fillRect/>
          </a:stretch>
        </p:blipFill>
        <p:spPr bwMode="auto">
          <a:xfrm>
            <a:off x="4102545" y="1685109"/>
            <a:ext cx="3870753" cy="3213462"/>
          </a:xfrm>
          <a:prstGeom prst="rect">
            <a:avLst/>
          </a:prstGeom>
          <a:noFill/>
          <a:ln>
            <a:noFill/>
          </a:ln>
        </p:spPr>
      </p:pic>
      <p:pic>
        <p:nvPicPr>
          <p:cNvPr id="13" name="Рисунок 12" descr="https://sovkusom.ru/wp-content/uploads/blog/k/kak-prigotovit-myasnye-rulety-na-novyi-god/3.jpg"/>
          <p:cNvPicPr/>
          <p:nvPr/>
        </p:nvPicPr>
        <p:blipFill>
          <a:blip r:embed="rId4">
            <a:extLst>
              <a:ext uri="{28A0092B-C50C-407E-A947-70E740481C1C}">
                <a14:useLocalDpi xmlns:a14="http://schemas.microsoft.com/office/drawing/2010/main" val="0"/>
              </a:ext>
            </a:extLst>
          </a:blip>
          <a:srcRect/>
          <a:stretch>
            <a:fillRect/>
          </a:stretch>
        </p:blipFill>
        <p:spPr bwMode="auto">
          <a:xfrm>
            <a:off x="8228733" y="2612571"/>
            <a:ext cx="3686327" cy="3056708"/>
          </a:xfrm>
          <a:prstGeom prst="rect">
            <a:avLst/>
          </a:prstGeom>
          <a:noFill/>
          <a:ln>
            <a:noFill/>
          </a:ln>
        </p:spPr>
      </p:pic>
    </p:spTree>
    <p:extLst>
      <p:ext uri="{BB962C8B-B14F-4D97-AF65-F5344CB8AC3E}">
        <p14:creationId xmlns:p14="http://schemas.microsoft.com/office/powerpoint/2010/main" val="15103115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a:xfrm>
            <a:off x="2455193" y="1332411"/>
            <a:ext cx="6114041" cy="3331029"/>
          </a:xfrm>
        </p:spPr>
        <p:txBody>
          <a:bodyPr/>
          <a:lstStyle/>
          <a:p>
            <a:endParaRPr lang="ru-RU" dirty="0"/>
          </a:p>
        </p:txBody>
      </p:sp>
      <p:pic>
        <p:nvPicPr>
          <p:cNvPr id="1028" name="Picture 4" descr="Спасибо за внимание!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6183" y="666206"/>
            <a:ext cx="813816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8308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5" y="0"/>
            <a:ext cx="10364451" cy="843379"/>
          </a:xfrm>
        </p:spPr>
        <p:txBody>
          <a:bodyPr>
            <a:normAutofit/>
          </a:bodyPr>
          <a:lstStyle/>
          <a:p>
            <a:r>
              <a:rPr lang="ru-RU" sz="2400" b="1" dirty="0">
                <a:effectLst/>
                <a:latin typeface="Times New Roman" panose="02020603050405020304" pitchFamily="18" charset="0"/>
                <a:ea typeface="Calibri" panose="020F0502020204030204" pitchFamily="34" charset="0"/>
              </a:rPr>
              <a:t>        </a:t>
            </a:r>
            <a:r>
              <a:rPr lang="ru-RU" sz="2600" b="1" dirty="0">
                <a:solidFill>
                  <a:schemeClr val="accent3">
                    <a:lumMod val="75000"/>
                  </a:schemeClr>
                </a:solidFill>
                <a:effectLst/>
                <a:latin typeface="Times New Roman" panose="02020603050405020304" pitchFamily="18" charset="0"/>
                <a:ea typeface="Calibri" panose="020F0502020204030204" pitchFamily="34" charset="0"/>
              </a:rPr>
              <a:t>Способы фарширования птицы и дичи</a:t>
            </a:r>
            <a:endParaRPr lang="ru-RU" sz="2600" cap="none" dirty="0">
              <a:solidFill>
                <a:schemeClr val="accent3">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976544" y="843378"/>
            <a:ext cx="10301681" cy="5752731"/>
          </a:xfrm>
          <a:ln>
            <a:solidFill>
              <a:schemeClr val="accent1"/>
            </a:solidFill>
          </a:ln>
        </p:spPr>
        <p:txBody>
          <a:bodyPr>
            <a:normAutofit lnSpcReduction="10000"/>
          </a:bodyPr>
          <a:lstStyle/>
          <a:p>
            <a:pPr marL="0" indent="0" algn="ctr">
              <a:lnSpc>
                <a:spcPct val="107000"/>
              </a:lnSpc>
              <a:spcAft>
                <a:spcPts val="800"/>
              </a:spcAft>
              <a:buNone/>
            </a:pPr>
            <a:r>
              <a:rPr lang="ru-RU" sz="2200" b="1" cap="none" dirty="0">
                <a:effectLst/>
                <a:latin typeface="Times New Roman" panose="02020603050405020304" pitchFamily="18" charset="0"/>
                <a:ea typeface="Times New Roman" panose="02020603050405020304" pitchFamily="18" charset="0"/>
                <a:cs typeface="Times New Roman" panose="02020603050405020304" pitchFamily="18" charset="0"/>
              </a:rPr>
              <a:t>Фарширование тушки с костями</a:t>
            </a:r>
            <a:endParaRPr lang="ru-RU" sz="22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cap="none" dirty="0">
                <a:effectLst/>
                <a:latin typeface="Times New Roman" panose="02020603050405020304" pitchFamily="18" charset="0"/>
                <a:ea typeface="Times New Roman" panose="02020603050405020304" pitchFamily="18" charset="0"/>
                <a:cs typeface="Times New Roman" panose="02020603050405020304" pitchFamily="18" charset="0"/>
              </a:rPr>
              <a:t>Фарширование тушек домашней птицы чаще всего производится через отверстие в брюшной полости или через горло. Утки, гуси, куры, бройлеры (крупные цыплята) наполняются начинкой полностью – вся тушка и шейка. При фаршировании тушки индейки начинкой желательно наполнить только зоб выпотрошенной птицы.</a:t>
            </a:r>
            <a:endParaRPr lang="ru-RU"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cap="none" dirty="0">
                <a:effectLst/>
                <a:latin typeface="Times New Roman" panose="02020603050405020304" pitchFamily="18" charset="0"/>
                <a:ea typeface="Times New Roman" panose="02020603050405020304" pitchFamily="18" charset="0"/>
                <a:cs typeface="Times New Roman" panose="02020603050405020304" pitchFamily="18" charset="0"/>
              </a:rPr>
              <a:t>Цыплят и молодых голубей рекомендуется фаршировать, закладывая начинку под кожу, которую предварительно надо осторожно отделить от тушки так, чтобы можно было вложить тонкий слой начинки от краев грудки до крылышек и спинки. Остаток начинки поместить внутрь тушки. Начинки под кожей не должно быть слишком много, иначе во время запекания тонкая молодая кожа цыпленка лопнет и начинка просто вывалится из-под кожи.</a:t>
            </a:r>
            <a:endParaRPr lang="ru-RU"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cap="none" dirty="0">
                <a:effectLst/>
                <a:latin typeface="Times New Roman" panose="02020603050405020304" pitchFamily="18" charset="0"/>
                <a:ea typeface="Times New Roman" panose="02020603050405020304" pitchFamily="18" charset="0"/>
                <a:cs typeface="Times New Roman" panose="02020603050405020304" pitchFamily="18" charset="0"/>
              </a:rPr>
              <a:t>Если тушка цыпленка будет изжарена в жарочном шкафу, то чтобы в процессе жаренья тушка не подсохла, необходимо при помощи кухонного шприца впрыснуть в крылья, ножки и грудку тушки цыпленка смесь горячего вина (приблизительно 100 г), соли и пряностей тонкого помола, взятых по вкусу, или смесь из сливочного масла, растопленного в вине.</a:t>
            </a:r>
            <a:endParaRPr lang="ru-RU"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lvl="1" indent="0">
              <a:buNone/>
            </a:pPr>
            <a:endParaRPr lang="ru-RU" sz="24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4662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5" y="0"/>
            <a:ext cx="10364451" cy="843379"/>
          </a:xfrm>
        </p:spPr>
        <p:txBody>
          <a:bodyPr>
            <a:normAutofit/>
          </a:bodyPr>
          <a:lstStyle/>
          <a:p>
            <a:r>
              <a:rPr lang="ru-RU" sz="2400" b="1" dirty="0">
                <a:effectLst/>
                <a:latin typeface="Times New Roman" panose="02020603050405020304" pitchFamily="18" charset="0"/>
                <a:ea typeface="Calibri" panose="020F0502020204030204" pitchFamily="34" charset="0"/>
              </a:rPr>
              <a:t>        </a:t>
            </a:r>
            <a:r>
              <a:rPr lang="ru-RU" sz="2600" b="1" dirty="0">
                <a:solidFill>
                  <a:schemeClr val="accent3">
                    <a:lumMod val="75000"/>
                  </a:schemeClr>
                </a:solidFill>
                <a:effectLst/>
                <a:latin typeface="Times New Roman" panose="02020603050405020304" pitchFamily="18" charset="0"/>
                <a:ea typeface="Calibri" panose="020F0502020204030204" pitchFamily="34" charset="0"/>
              </a:rPr>
              <a:t>Способы фарширования птицы и дичи</a:t>
            </a:r>
            <a:endParaRPr lang="ru-RU" sz="2600" cap="none" dirty="0">
              <a:solidFill>
                <a:schemeClr val="accent3">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976544" y="843378"/>
            <a:ext cx="10301681" cy="5752731"/>
          </a:xfrm>
          <a:ln>
            <a:solidFill>
              <a:schemeClr val="accent1"/>
            </a:solidFill>
          </a:ln>
        </p:spPr>
        <p:txBody>
          <a:bodyPr>
            <a:normAutofit/>
          </a:bodyPr>
          <a:lstStyle/>
          <a:p>
            <a:pPr marL="0" indent="0" algn="ctr">
              <a:lnSpc>
                <a:spcPct val="107000"/>
              </a:lnSpc>
              <a:spcAft>
                <a:spcPts val="800"/>
              </a:spcAft>
              <a:buNone/>
            </a:pPr>
            <a:r>
              <a:rPr lang="ru-RU" sz="2200" b="1" cap="none" dirty="0">
                <a:effectLst/>
                <a:latin typeface="Times New Roman" panose="02020603050405020304" pitchFamily="18" charset="0"/>
                <a:ea typeface="Times New Roman" panose="02020603050405020304" pitchFamily="18" charset="0"/>
                <a:cs typeface="Times New Roman" panose="02020603050405020304" pitchFamily="18" charset="0"/>
              </a:rPr>
              <a:t>Фарширование тушки домашней птицы без костей</a:t>
            </a:r>
            <a:endParaRPr lang="ru-RU" sz="22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cap="none" dirty="0">
                <a:effectLst/>
                <a:latin typeface="Times New Roman" panose="02020603050405020304" pitchFamily="18" charset="0"/>
                <a:ea typeface="Times New Roman" panose="02020603050405020304" pitchFamily="18" charset="0"/>
                <a:cs typeface="Times New Roman" panose="02020603050405020304" pitchFamily="18" charset="0"/>
              </a:rPr>
              <a:t>Подготовить тушку птицы к фаршированию, отрезать шейку и крылышки по второму суставу. Острым тонким ножом разрезать кожу на спинке тушки (вдоль от шеи до гузки) и осторожно отделить кожу с мясом от костей. Крылышки выломать под кожей в плечевом суставе, ножки выломать в бедренном суставе, и вынуть скелет птицы, отделенный от мяса. Оставшуюся кожу с мясом, ножками и крылышками посолить и оставить на 1,5-2 часа.</a:t>
            </a:r>
            <a:endParaRPr lang="ru-RU"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ru-RU" cap="none" dirty="0">
                <a:effectLst/>
                <a:latin typeface="Times New Roman" panose="02020603050405020304" pitchFamily="18" charset="0"/>
                <a:ea typeface="Times New Roman" panose="02020603050405020304" pitchFamily="18" charset="0"/>
                <a:cs typeface="Times New Roman" panose="02020603050405020304" pitchFamily="18" charset="0"/>
              </a:rPr>
              <a:t>Приготовленную начинку поместить внутрь кожи с мясом и тщательно зашить белой ниткой. Обжать тушку руками и сформовать, завязав ниткой ножки и крылышки.</a:t>
            </a:r>
            <a:endParaRPr lang="ru-RU"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lvl="1" indent="0">
              <a:buNone/>
            </a:pPr>
            <a:endParaRPr lang="ru-RU" sz="24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0105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3775" y="0"/>
            <a:ext cx="10364451" cy="843379"/>
          </a:xfrm>
        </p:spPr>
        <p:txBody>
          <a:bodyPr>
            <a:normAutofit/>
          </a:bodyPr>
          <a:lstStyle/>
          <a:p>
            <a:r>
              <a:rPr lang="ru-RU" sz="2400" b="1" dirty="0">
                <a:effectLst/>
                <a:latin typeface="Times New Roman" panose="02020603050405020304" pitchFamily="18" charset="0"/>
                <a:ea typeface="Calibri" panose="020F0502020204030204" pitchFamily="34" charset="0"/>
              </a:rPr>
              <a:t>        </a:t>
            </a:r>
            <a:r>
              <a:rPr lang="ru-RU" sz="2600" b="1" dirty="0">
                <a:solidFill>
                  <a:schemeClr val="accent3">
                    <a:lumMod val="75000"/>
                  </a:schemeClr>
                </a:solidFill>
                <a:effectLst/>
                <a:latin typeface="Times New Roman" panose="02020603050405020304" pitchFamily="18" charset="0"/>
                <a:ea typeface="Calibri" panose="020F0502020204030204" pitchFamily="34" charset="0"/>
              </a:rPr>
              <a:t>Способы фарширования птицы и дичи</a:t>
            </a:r>
            <a:endParaRPr lang="ru-RU" sz="2600" cap="none" dirty="0">
              <a:solidFill>
                <a:schemeClr val="accent3">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3"/>
          </p:nvPr>
        </p:nvSpPr>
        <p:spPr>
          <a:xfrm>
            <a:off x="976544" y="1074199"/>
            <a:ext cx="10301681" cy="3994952"/>
          </a:xfrm>
          <a:ln>
            <a:solidFill>
              <a:schemeClr val="accent1"/>
            </a:solidFill>
          </a:ln>
        </p:spPr>
        <p:txBody>
          <a:bodyPr>
            <a:normAutofit/>
          </a:bodyPr>
          <a:lstStyle/>
          <a:p>
            <a:pPr marL="0" indent="0" algn="ctr">
              <a:lnSpc>
                <a:spcPct val="107000"/>
              </a:lnSpc>
              <a:spcAft>
                <a:spcPts val="800"/>
              </a:spcAft>
              <a:buNone/>
            </a:pPr>
            <a:r>
              <a:rPr lang="ru-RU" sz="2200" b="1" cap="none" dirty="0">
                <a:effectLst/>
                <a:latin typeface="Times New Roman" panose="02020603050405020304" pitchFamily="18" charset="0"/>
                <a:ea typeface="Times New Roman" panose="02020603050405020304" pitchFamily="18" charset="0"/>
                <a:cs typeface="Times New Roman" panose="02020603050405020304" pitchFamily="18" charset="0"/>
              </a:rPr>
              <a:t>Фарширование тушки домашней птицы без костей</a:t>
            </a:r>
            <a:endParaRPr lang="ru-RU" sz="22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ru-RU" sz="2400" u="sng" cap="none"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Https://www.Youtube.Com/watch?V=zfjbaugww4y</a:t>
            </a:r>
            <a:endParaRPr lang="ru-RU" sz="18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ru-RU" sz="2200" cap="none" dirty="0">
                <a:effectLst/>
                <a:latin typeface="Times New Roman" panose="02020603050405020304" pitchFamily="18" charset="0"/>
                <a:ea typeface="Times New Roman" panose="02020603050405020304" pitchFamily="18" charset="0"/>
                <a:cs typeface="Times New Roman" panose="02020603050405020304" pitchFamily="18" charset="0"/>
              </a:rPr>
              <a:t>Другой вариант подготовки птицы для фарширования без костей:</a:t>
            </a:r>
            <a:endParaRPr lang="ru-RU" sz="22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ru-RU" sz="2400" u="sng" cap="none"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Https://www.Youtube.Com/watch?V=ed8rd4gvuvg&amp;feature=youtu.Be</a:t>
            </a:r>
            <a:endParaRPr lang="ru-RU" sz="18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ru-RU" sz="2200" cap="none" dirty="0">
                <a:effectLst/>
                <a:latin typeface="Times New Roman" panose="02020603050405020304" pitchFamily="18" charset="0"/>
                <a:ea typeface="Times New Roman" panose="02020603050405020304" pitchFamily="18" charset="0"/>
                <a:cs typeface="Times New Roman" panose="02020603050405020304" pitchFamily="18" charset="0"/>
              </a:rPr>
              <a:t>Фаршировать можно и кожу, снятую с тушки птицы:</a:t>
            </a:r>
            <a:endParaRPr lang="ru-RU" sz="22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ru-RU" sz="2400" u="sng" cap="none" dirty="0">
                <a:solidFill>
                  <a:srgbClr val="0563C1"/>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Https://www.Youtube.Com/watch?V=big6t8ejm0o</a:t>
            </a:r>
            <a:endParaRPr lang="ru-RU" sz="1800" cap="none"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lvl="1" indent="0">
              <a:buNone/>
            </a:pPr>
            <a:endParaRPr lang="ru-RU" sz="2400"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0535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3775" y="535576"/>
            <a:ext cx="5408648" cy="1005841"/>
          </a:xfrm>
        </p:spPr>
        <p:txBody>
          <a:bodyPr>
            <a:normAutofit fontScale="90000"/>
          </a:bodyPr>
          <a:lstStyle/>
          <a:p>
            <a:pPr>
              <a:lnSpc>
                <a:spcPct val="107000"/>
              </a:lnSpc>
              <a:spcAft>
                <a:spcPts val="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Курица по-царски, </a:t>
            </a:r>
            <a:br>
              <a:rPr lang="ru-RU" sz="2000" b="1" dirty="0">
                <a:latin typeface="Times New Roman" panose="02020603050405020304" pitchFamily="18" charset="0"/>
                <a:ea typeface="Calibri" panose="020F0502020204030204" pitchFamily="34" charset="0"/>
                <a:cs typeface="Times New Roman" panose="02020603050405020304" pitchFamily="18" charset="0"/>
              </a:rPr>
            </a:br>
            <a:r>
              <a:rPr lang="ru-RU" sz="2000" b="1" dirty="0">
                <a:latin typeface="Times New Roman" panose="02020603050405020304" pitchFamily="18" charset="0"/>
                <a:ea typeface="Calibri" panose="020F0502020204030204" pitchFamily="34" charset="0"/>
                <a:cs typeface="Times New Roman" panose="02020603050405020304" pitchFamily="18" charset="0"/>
              </a:rPr>
              <a:t>фаршированная блинами</a:t>
            </a:r>
            <a:br>
              <a:rPr lang="ru-RU" sz="2000" dirty="0">
                <a:latin typeface="Times New Roman" panose="02020603050405020304" pitchFamily="18" charset="0"/>
                <a:ea typeface="Calibri" panose="020F0502020204030204" pitchFamily="34"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5" name="Текст 4"/>
          <p:cNvSpPr>
            <a:spLocks noGrp="1"/>
          </p:cNvSpPr>
          <p:nvPr>
            <p:ph type="body" sz="half" idx="2"/>
          </p:nvPr>
        </p:nvSpPr>
        <p:spPr>
          <a:xfrm>
            <a:off x="2090057" y="1541418"/>
            <a:ext cx="3122023" cy="3592285"/>
          </a:xfrm>
          <a:ln>
            <a:solidFill>
              <a:srgbClr val="0070C0"/>
            </a:solidFill>
          </a:ln>
        </p:spPr>
        <p:txBody>
          <a:bodyPr>
            <a:normAutofit/>
          </a:bodyPr>
          <a:lstStyle/>
          <a:p>
            <a:pPr>
              <a:lnSpc>
                <a:spcPct val="107000"/>
              </a:lnSpc>
              <a:spcAft>
                <a:spcPts val="0"/>
              </a:spcAft>
            </a:pPr>
            <a:r>
              <a:rPr lang="ru-RU" u="sng" dirty="0">
                <a:latin typeface="Times New Roman" panose="02020603050405020304" pitchFamily="18" charset="0"/>
                <a:ea typeface="Calibri" panose="020F0502020204030204" pitchFamily="34" charset="0"/>
                <a:cs typeface="Times New Roman" panose="02020603050405020304" pitchFamily="18" charset="0"/>
              </a:rPr>
              <a:t>Ингредиенты</a:t>
            </a:r>
          </a:p>
          <a:p>
            <a:pPr algn="l">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Курица - 1 шт.</a:t>
            </a:r>
          </a:p>
          <a:p>
            <a:pPr algn="l">
              <a:lnSpc>
                <a:spcPct val="107000"/>
              </a:lnSpc>
              <a:spcAft>
                <a:spcPts val="0"/>
              </a:spcAft>
            </a:pPr>
            <a:r>
              <a:rPr lang="ru-RU" dirty="0" err="1">
                <a:latin typeface="Times New Roman" panose="02020603050405020304" pitchFamily="18" charset="0"/>
                <a:ea typeface="Calibri" panose="020F0502020204030204" pitchFamily="34" charset="0"/>
                <a:cs typeface="Times New Roman" panose="02020603050405020304" pitchFamily="18" charset="0"/>
              </a:rPr>
              <a:t>Кускус</a:t>
            </a:r>
            <a:r>
              <a:rPr lang="ru-RU" dirty="0">
                <a:latin typeface="Times New Roman" panose="02020603050405020304" pitchFamily="18" charset="0"/>
                <a:ea typeface="Calibri" panose="020F0502020204030204" pitchFamily="34" charset="0"/>
                <a:cs typeface="Times New Roman" panose="02020603050405020304" pitchFamily="18" charset="0"/>
              </a:rPr>
              <a:t> (сухари) - 3-4 ст. л.</a:t>
            </a:r>
          </a:p>
          <a:p>
            <a:pPr algn="l">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Петрушка - 0,5 пучка</a:t>
            </a:r>
          </a:p>
          <a:p>
            <a:pPr algn="l">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Соль - по вкусу</a:t>
            </a:r>
          </a:p>
          <a:p>
            <a:pPr algn="l">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Перец ч. м. - по вкусу</a:t>
            </a:r>
          </a:p>
          <a:p>
            <a:pPr algn="l">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Масло оливковое - 1 ст. л.</a:t>
            </a:r>
          </a:p>
          <a:p>
            <a:pPr algn="l">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Соевый соус - 1 ч. л.</a:t>
            </a:r>
          </a:p>
          <a:p>
            <a:pPr algn="l">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Блины зеленые (шпинат)</a:t>
            </a:r>
          </a:p>
          <a:p>
            <a:pPr algn="l"/>
            <a:endParaRPr lang="ru-RU" sz="1200" dirty="0">
              <a:latin typeface="Times New Roman" panose="02020603050405020304" pitchFamily="18" charset="0"/>
              <a:cs typeface="Times New Roman" panose="02020603050405020304" pitchFamily="18" charset="0"/>
            </a:endParaRPr>
          </a:p>
        </p:txBody>
      </p:sp>
      <p:sp>
        <p:nvSpPr>
          <p:cNvPr id="8" name="Объект 7"/>
          <p:cNvSpPr>
            <a:spLocks noGrp="1"/>
          </p:cNvSpPr>
          <p:nvPr>
            <p:ph sz="quarter" idx="13"/>
          </p:nvPr>
        </p:nvSpPr>
        <p:spPr>
          <a:xfrm>
            <a:off x="6936377" y="901337"/>
            <a:ext cx="4232366" cy="3905794"/>
          </a:xfrm>
        </p:spPr>
        <p:txBody>
          <a:bodyPr/>
          <a:lstStyle/>
          <a:p>
            <a:endParaRPr lang="ru-RU" dirty="0"/>
          </a:p>
        </p:txBody>
      </p:sp>
      <p:pic>
        <p:nvPicPr>
          <p:cNvPr id="10" name="Объект 6" descr="https://i1.wp.com/img.iamcook.ru/old/upl/recipes/byusers/misc/9661/4de27deec9576865d0fa97e43e20ee45-2016.jp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6322423" y="901337"/>
            <a:ext cx="4846320" cy="4232366"/>
          </a:xfrm>
          <a:prstGeom prst="rect">
            <a:avLst/>
          </a:prstGeom>
          <a:noFill/>
          <a:ln>
            <a:noFill/>
          </a:ln>
        </p:spPr>
      </p:pic>
    </p:spTree>
    <p:extLst>
      <p:ext uri="{BB962C8B-B14F-4D97-AF65-F5344CB8AC3E}">
        <p14:creationId xmlns:p14="http://schemas.microsoft.com/office/powerpoint/2010/main" val="1328010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3775" y="182881"/>
            <a:ext cx="10364451" cy="862147"/>
          </a:xfrm>
        </p:spPr>
        <p:txBody>
          <a:bodyPr>
            <a:normAutofit/>
          </a:bodyPr>
          <a:lstStyle/>
          <a:p>
            <a:r>
              <a:rPr lang="ru-RU" sz="20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Курица по-царски, фаршированная блинами</a:t>
            </a:r>
            <a:br>
              <a:rPr lang="ru-RU"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endParaRPr lang="ru-RU" sz="2000" dirty="0"/>
          </a:p>
        </p:txBody>
      </p:sp>
      <p:sp>
        <p:nvSpPr>
          <p:cNvPr id="6" name="Объект 5"/>
          <p:cNvSpPr>
            <a:spLocks noGrp="1"/>
          </p:cNvSpPr>
          <p:nvPr>
            <p:ph sz="quarter" idx="13"/>
          </p:nvPr>
        </p:nvSpPr>
        <p:spPr>
          <a:xfrm>
            <a:off x="640080" y="822960"/>
            <a:ext cx="11064240" cy="5486400"/>
          </a:xfrm>
          <a:ln>
            <a:solidFill>
              <a:srgbClr val="002060"/>
            </a:solidFill>
          </a:ln>
        </p:spPr>
        <p:txBody>
          <a:bodyPr>
            <a:normAutofit fontScale="32500" lnSpcReduction="20000"/>
          </a:bodyPr>
          <a:lstStyle/>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Курицу моем под проточной водой, вытираем ее насухо бумажным полотенцем.</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Снимаем кожу с тушки. Начинаем снимать с грудки, спинки и ножек. Ножки обрезаем по коленному суставу и оставляем их вместе кожей. Крылышки оставляем тоже.</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Куриное мясо переложить в блендер и сделать из него фарш.</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Приготовить </a:t>
            </a:r>
            <a:r>
              <a:rPr lang="ru-RU" sz="4300" cap="none" dirty="0" err="1">
                <a:latin typeface="Times New Roman" panose="02020603050405020304" pitchFamily="18" charset="0"/>
                <a:ea typeface="Times New Roman" panose="02020603050405020304" pitchFamily="18" charset="0"/>
                <a:cs typeface="Times New Roman" panose="02020603050405020304" pitchFamily="18" charset="0"/>
              </a:rPr>
              <a:t>кускус</a:t>
            </a:r>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 Как правило, его заливают кипятком на 1 см выше крупы и оставляют под крышкой минимум на 5минут. Если нет </a:t>
            </a:r>
            <a:r>
              <a:rPr lang="ru-RU" sz="4300" cap="none" dirty="0" err="1">
                <a:latin typeface="Times New Roman" panose="02020603050405020304" pitchFamily="18" charset="0"/>
                <a:ea typeface="Times New Roman" panose="02020603050405020304" pitchFamily="18" charset="0"/>
                <a:cs typeface="Times New Roman" panose="02020603050405020304" pitchFamily="18" charset="0"/>
              </a:rPr>
              <a:t>кускуса</a:t>
            </a:r>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 его запросто можно заменить сдобной булкой, размоченной в молоке.</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В глубокую посуду выкладываем фарш, </a:t>
            </a:r>
            <a:r>
              <a:rPr lang="ru-RU" sz="4300" cap="none" dirty="0" err="1">
                <a:latin typeface="Times New Roman" panose="02020603050405020304" pitchFamily="18" charset="0"/>
                <a:ea typeface="Times New Roman" panose="02020603050405020304" pitchFamily="18" charset="0"/>
                <a:cs typeface="Times New Roman" panose="02020603050405020304" pitchFamily="18" charset="0"/>
              </a:rPr>
              <a:t>кускус</a:t>
            </a:r>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 мелко нарубленную петрушку. Хорошо солим и перчим.</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Вымешиваем фарш до однородности.</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Выкладываем куриную кожу на любую ровную поверхность. Ровным слоем выкладываем фарш внутри кожи, заполняем ножки.</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u="sng" cap="none" dirty="0">
                <a:latin typeface="Times New Roman" panose="02020603050405020304" pitchFamily="18" charset="0"/>
                <a:ea typeface="Times New Roman" panose="02020603050405020304" pitchFamily="18" charset="0"/>
                <a:cs typeface="Times New Roman" panose="02020603050405020304" pitchFamily="18" charset="0"/>
              </a:rPr>
              <a:t>Блины</a:t>
            </a:r>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 скручиваем трубочкой, выкладываем штуки четыре на фарш. </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Тонким слоем на блины выкладываем фарш, если этого не сделать, при нарезке серединка из блинов развалится.</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Следующим слоем выкладываем блины, на блины - оставшийся фарш, распределяем его равномерно по всей коже.</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Придаем тушке форму курицы.</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Calibri" panose="020F0502020204030204" pitchFamily="34" charset="0"/>
                <a:cs typeface="Times New Roman" panose="02020603050405020304" pitchFamily="18" charset="0"/>
              </a:rPr>
              <a:t>Смазываем фольгу оливковым маслом, выкладываем на нее тушку.</a:t>
            </a:r>
          </a:p>
          <a:p>
            <a:pPr lvl="1"/>
            <a:r>
              <a:rPr lang="ru-RU" sz="4300" cap="none" dirty="0">
                <a:latin typeface="Times New Roman" panose="02020603050405020304" pitchFamily="18" charset="0"/>
                <a:ea typeface="Calibri" panose="020F0502020204030204" pitchFamily="34" charset="0"/>
                <a:cs typeface="Times New Roman" panose="02020603050405020304" pitchFamily="18" charset="0"/>
              </a:rPr>
              <a:t>Заворачиваем курицу в фольгу, прижимая крылышки и ножки. Запекаем при 180 градусах без конвекции 30 минут.</a:t>
            </a:r>
          </a:p>
          <a:p>
            <a:pPr lvl="1"/>
            <a:r>
              <a:rPr lang="ru-RU" sz="4300" cap="none" dirty="0">
                <a:latin typeface="Times New Roman" panose="02020603050405020304" pitchFamily="18" charset="0"/>
                <a:ea typeface="Calibri" panose="020F0502020204030204" pitchFamily="34" charset="0"/>
                <a:cs typeface="Times New Roman" panose="02020603050405020304" pitchFamily="18" charset="0"/>
              </a:rPr>
              <a:t>Спустя 30 минут разворачиваем фольгу, смазываем курочку соевым соусом, запекаем еще 10 минут (повторить еще 2 раза)</a:t>
            </a: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Оставляем до полного остывания.</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Готовую и остывшую курицу нарезаем порционно и подаем.</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r>
              <a:rPr lang="ru-RU" sz="4300" cap="none" dirty="0">
                <a:latin typeface="Times New Roman" panose="02020603050405020304" pitchFamily="18" charset="0"/>
                <a:ea typeface="Times New Roman" panose="02020603050405020304" pitchFamily="18" charset="0"/>
                <a:cs typeface="Times New Roman" panose="02020603050405020304" pitchFamily="18" charset="0"/>
              </a:rPr>
              <a:t>Можно подавать и в горячем виде.</a:t>
            </a:r>
            <a:endParaRPr lang="ru-RU" sz="4300" cap="none" dirty="0">
              <a:latin typeface="Times New Roman" panose="02020603050405020304" pitchFamily="18" charset="0"/>
              <a:ea typeface="Calibri" panose="020F0502020204030204" pitchFamily="34" charset="0"/>
              <a:cs typeface="Times New Roman" panose="02020603050405020304" pitchFamily="18" charset="0"/>
            </a:endParaRPr>
          </a:p>
          <a:p>
            <a:pPr lvl="1"/>
            <a:endParaRPr lang="ru-RU" dirty="0"/>
          </a:p>
        </p:txBody>
      </p:sp>
    </p:spTree>
    <p:extLst>
      <p:ext uri="{BB962C8B-B14F-4D97-AF65-F5344CB8AC3E}">
        <p14:creationId xmlns:p14="http://schemas.microsoft.com/office/powerpoint/2010/main" val="3389431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3775" y="609600"/>
            <a:ext cx="3935688" cy="1062446"/>
          </a:xfrm>
        </p:spPr>
        <p:txBody>
          <a:bodyPr>
            <a:normAutofit/>
          </a:bodyPr>
          <a:lstStyle/>
          <a:p>
            <a:pPr>
              <a:lnSpc>
                <a:spcPct val="107000"/>
              </a:lnSpc>
              <a:spcAft>
                <a:spcPts val="0"/>
              </a:spcAft>
            </a:pPr>
            <a:r>
              <a:rPr lang="ru-RU" sz="1800" b="1" dirty="0">
                <a:latin typeface="Times New Roman" panose="02020603050405020304" pitchFamily="18" charset="0"/>
                <a:ea typeface="Calibri" panose="020F0502020204030204" pitchFamily="34" charset="0"/>
                <a:cs typeface="Times New Roman" panose="02020603050405020304" pitchFamily="18" charset="0"/>
              </a:rPr>
              <a:t>Птица, фаршированная блинами</a:t>
            </a:r>
            <a:br>
              <a:rPr lang="ru-RU" sz="1800" dirty="0">
                <a:latin typeface="Times New Roman" panose="02020603050405020304" pitchFamily="18" charset="0"/>
                <a:ea typeface="Calibri" panose="020F0502020204030204" pitchFamily="34"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sz="quarter" idx="13"/>
          </p:nvPr>
        </p:nvSpPr>
        <p:spPr>
          <a:xfrm>
            <a:off x="5721531" y="352697"/>
            <a:ext cx="5499463" cy="5799910"/>
          </a:xfrm>
          <a:ln>
            <a:solidFill>
              <a:srgbClr val="7030A0"/>
            </a:solidFill>
          </a:ln>
        </p:spPr>
        <p:txBody>
          <a:bodyPr>
            <a:normAutofit fontScale="85000" lnSpcReduction="20000"/>
          </a:bodyPr>
          <a:lstStyle/>
          <a:p>
            <a:pPr marL="0" indent="0">
              <a:lnSpc>
                <a:spcPct val="107000"/>
              </a:lnSpc>
              <a:spcAft>
                <a:spcPts val="0"/>
              </a:spcAft>
              <a:buNone/>
            </a:pPr>
            <a:r>
              <a:rPr lang="ru-RU" b="1" dirty="0">
                <a:latin typeface="Times New Roman" panose="02020603050405020304" pitchFamily="18" charset="0"/>
                <a:ea typeface="Calibri" panose="020F0502020204030204" pitchFamily="34" charset="0"/>
                <a:cs typeface="Times New Roman" panose="02020603050405020304" pitchFamily="18" charset="0"/>
              </a:rPr>
              <a:t>    </a:t>
            </a:r>
            <a:r>
              <a:rPr lang="ru-RU" b="1" cap="none" dirty="0">
                <a:latin typeface="Times New Roman" panose="02020603050405020304" pitchFamily="18" charset="0"/>
                <a:ea typeface="Calibri" panose="020F0502020204030204" pitchFamily="34" charset="0"/>
                <a:cs typeface="Times New Roman" panose="02020603050405020304" pitchFamily="18" charset="0"/>
              </a:rPr>
              <a:t>Пошаговый рецепт</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1. Приготовить блины</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2. Нарезаем ветчину соломкой, сыр натереть, нарезать мелко чернослив</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3. Обжариваем мелко нарезанный лук и чеснок, добавить щепотку карри</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4. Добавляем к луку грибы. Жарим до  готовности.</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5. Тушка цыпленка. Отделяем мясо от кожи. Оставляем только крылья и ножки.</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6. Снять мясо с костей и мелко нарезать. </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7. Смешиваем все ингредиенты. </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8. Начинку заворачиваем в блины.</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9. Фаршируем птицу блинами. Сверху блинов выкладываем оставшуюся начинку.</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10. Зашиваем.</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11. Выкладываем на противень. Смазываем майонезом (сметаной) и обсыпаем специями.</a:t>
            </a:r>
          </a:p>
          <a:p>
            <a:pPr marL="0" indent="0">
              <a:lnSpc>
                <a:spcPct val="107000"/>
              </a:lnSpc>
              <a:spcAft>
                <a:spcPts val="0"/>
              </a:spcAft>
              <a:buNone/>
            </a:pPr>
            <a:r>
              <a:rPr lang="ru-RU" cap="none" dirty="0">
                <a:latin typeface="Times New Roman" panose="02020603050405020304" pitchFamily="18" charset="0"/>
                <a:ea typeface="Calibri" panose="020F0502020204030204" pitchFamily="34" charset="0"/>
                <a:cs typeface="Times New Roman" panose="02020603050405020304" pitchFamily="18" charset="0"/>
              </a:rPr>
              <a:t> 12. Запекаем в духовке около 1 часа при 200*С.</a:t>
            </a:r>
          </a:p>
          <a:p>
            <a:endParaRPr lang="ru-RU" dirty="0"/>
          </a:p>
        </p:txBody>
      </p:sp>
      <p:sp>
        <p:nvSpPr>
          <p:cNvPr id="5" name="Текст 4"/>
          <p:cNvSpPr>
            <a:spLocks noGrp="1"/>
          </p:cNvSpPr>
          <p:nvPr>
            <p:ph type="body" sz="half" idx="2"/>
          </p:nvPr>
        </p:nvSpPr>
        <p:spPr>
          <a:xfrm>
            <a:off x="1554480" y="1541417"/>
            <a:ext cx="2991394" cy="4741817"/>
          </a:xfrm>
          <a:ln>
            <a:solidFill>
              <a:srgbClr val="0070C0"/>
            </a:solidFill>
          </a:ln>
        </p:spPr>
        <p:txBody>
          <a:bodyPr>
            <a:normAutofit fontScale="85000" lnSpcReduction="20000"/>
          </a:bodyPr>
          <a:lstStyle/>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Шампиньоны - 1 </a:t>
            </a:r>
            <a:r>
              <a:rPr lang="ru-RU" cap="none" spc="120" dirty="0" err="1">
                <a:latin typeface="Times New Roman" panose="02020603050405020304" pitchFamily="18" charset="0"/>
                <a:ea typeface="Calibri" panose="020F0502020204030204" pitchFamily="34" charset="0"/>
                <a:cs typeface="Times New Roman" panose="02020603050405020304" pitchFamily="18" charset="0"/>
              </a:rPr>
              <a:t>уп</a:t>
            </a:r>
            <a:r>
              <a:rPr lang="ru-RU" cap="none" spc="120" dirty="0">
                <a:latin typeface="Times New Roman" panose="02020603050405020304" pitchFamily="18" charset="0"/>
                <a:ea typeface="Calibri" panose="020F0502020204030204" pitchFamily="34" charset="0"/>
                <a:cs typeface="Times New Roman" panose="02020603050405020304" pitchFamily="18" charset="0"/>
              </a:rPr>
              <a:t>.</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Специи</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Майонез</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Вода - 200 мл</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Курица - 1,7 кг</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Яйцо куриное - 1 шт.</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Чеснок - 2 зуб.</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Лук репчатый - 2 шт.</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Мука пшеничная - 100 г</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Ветчина - 250 г</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Перец душистый</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Сыр мягкий - 200 г</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Масло растительное - 1 ч. л.</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Соль</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lnSpc>
                <a:spcPct val="107000"/>
              </a:lnSpc>
              <a:spcAft>
                <a:spcPts val="0"/>
              </a:spcAft>
            </a:pPr>
            <a:r>
              <a:rPr lang="ru-RU" cap="none" spc="120" dirty="0">
                <a:latin typeface="Times New Roman" panose="02020603050405020304" pitchFamily="18" charset="0"/>
                <a:ea typeface="Calibri" panose="020F0502020204030204" pitchFamily="34" charset="0"/>
                <a:cs typeface="Times New Roman" panose="02020603050405020304" pitchFamily="18" charset="0"/>
              </a:rPr>
              <a:t>  Чернослив - 8 шт.</a:t>
            </a:r>
            <a:endParaRPr lang="ru-RU" cap="none" dirty="0">
              <a:latin typeface="Times New Roman" panose="02020603050405020304" pitchFamily="18" charset="0"/>
              <a:ea typeface="Calibri" panose="020F0502020204030204" pitchFamily="34" charset="0"/>
              <a:cs typeface="Times New Roman" panose="02020603050405020304" pitchFamily="18" charset="0"/>
            </a:endParaRPr>
          </a:p>
          <a:p>
            <a:pPr algn="l"/>
            <a:endParaRPr lang="ru-RU" dirty="0"/>
          </a:p>
        </p:txBody>
      </p:sp>
    </p:spTree>
    <p:extLst>
      <p:ext uri="{BB962C8B-B14F-4D97-AF65-F5344CB8AC3E}">
        <p14:creationId xmlns:p14="http://schemas.microsoft.com/office/powerpoint/2010/main" val="11276213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3775" y="609600"/>
            <a:ext cx="3935688" cy="1415143"/>
          </a:xfrm>
        </p:spPr>
        <p:txBody>
          <a:bodyPr>
            <a:normAutofit/>
          </a:bodyPr>
          <a:lstStyle/>
          <a:p>
            <a:pPr>
              <a:lnSpc>
                <a:spcPct val="107000"/>
              </a:lnSpc>
              <a:spcAft>
                <a:spcPts val="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Запеченная курица</a:t>
            </a:r>
            <a:br>
              <a:rPr lang="ru-RU" sz="2000" b="1" dirty="0">
                <a:latin typeface="Times New Roman" panose="02020603050405020304" pitchFamily="18" charset="0"/>
                <a:ea typeface="Calibri" panose="020F0502020204030204" pitchFamily="34" charset="0"/>
                <a:cs typeface="Times New Roman" panose="02020603050405020304" pitchFamily="18" charset="0"/>
              </a:rPr>
            </a:br>
            <a:r>
              <a:rPr lang="ru-RU" sz="2000" b="1" dirty="0">
                <a:latin typeface="Times New Roman" panose="02020603050405020304" pitchFamily="18" charset="0"/>
                <a:ea typeface="Calibri" panose="020F0502020204030204" pitchFamily="34" charset="0"/>
                <a:cs typeface="Times New Roman" panose="02020603050405020304" pitchFamily="18" charset="0"/>
              </a:rPr>
              <a:t> (или индейка)</a:t>
            </a:r>
            <a:br>
              <a:rPr lang="ru-RU" sz="2000" b="1" dirty="0">
                <a:latin typeface="Times New Roman" panose="02020603050405020304" pitchFamily="18" charset="0"/>
                <a:ea typeface="Calibri" panose="020F0502020204030204" pitchFamily="34" charset="0"/>
                <a:cs typeface="Times New Roman" panose="02020603050405020304" pitchFamily="18" charset="0"/>
              </a:rPr>
            </a:br>
            <a:r>
              <a:rPr lang="ru-RU" sz="2000" b="1" dirty="0">
                <a:latin typeface="Times New Roman" panose="02020603050405020304" pitchFamily="18" charset="0"/>
                <a:ea typeface="Calibri" panose="020F0502020204030204" pitchFamily="34" charset="0"/>
                <a:cs typeface="Times New Roman" panose="02020603050405020304" pitchFamily="18" charset="0"/>
              </a:rPr>
              <a:t> с каштанами</a:t>
            </a:r>
            <a:br>
              <a:rPr lang="ru-RU" sz="2000" dirty="0">
                <a:latin typeface="Times New Roman" panose="02020603050405020304" pitchFamily="18" charset="0"/>
                <a:ea typeface="Calibri" panose="020F0502020204030204" pitchFamily="34"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6" name="Текст 5"/>
          <p:cNvSpPr>
            <a:spLocks noGrp="1"/>
          </p:cNvSpPr>
          <p:nvPr>
            <p:ph type="body" sz="half" idx="2"/>
          </p:nvPr>
        </p:nvSpPr>
        <p:spPr>
          <a:xfrm>
            <a:off x="705394" y="1789612"/>
            <a:ext cx="4820195" cy="3709852"/>
          </a:xfrm>
          <a:ln>
            <a:solidFill>
              <a:srgbClr val="0070C0"/>
            </a:solidFill>
          </a:ln>
        </p:spPr>
        <p:txBody>
          <a:bodyPr>
            <a:normAutofit/>
          </a:bodyPr>
          <a:lstStyle/>
          <a:p>
            <a:pPr lvl="1">
              <a:lnSpc>
                <a:spcPct val="107000"/>
              </a:lnSpc>
            </a:pPr>
            <a:r>
              <a:rPr lang="ru-RU" cap="none" dirty="0">
                <a:latin typeface="Times New Roman" panose="02020603050405020304" pitchFamily="18" charset="0"/>
                <a:ea typeface="Calibri" panose="020F0502020204030204" pitchFamily="34" charset="0"/>
                <a:cs typeface="Times New Roman" panose="02020603050405020304" pitchFamily="18" charset="0"/>
              </a:rPr>
              <a:t> </a:t>
            </a:r>
            <a:r>
              <a:rPr lang="ru-RU" sz="1800" u="sng" cap="none" dirty="0">
                <a:latin typeface="Times New Roman" panose="02020603050405020304" pitchFamily="18" charset="0"/>
                <a:ea typeface="Calibri" panose="020F0502020204030204" pitchFamily="34" charset="0"/>
                <a:cs typeface="Times New Roman" panose="02020603050405020304" pitchFamily="18" charset="0"/>
              </a:rPr>
              <a:t>Ингредиенты на 6 порций:</a:t>
            </a:r>
            <a:r>
              <a:rPr lang="ru-RU" sz="1800" cap="none" dirty="0">
                <a:latin typeface="Times New Roman" panose="02020603050405020304" pitchFamily="18" charset="0"/>
                <a:ea typeface="Calibri" panose="020F0502020204030204" pitchFamily="34" charset="0"/>
                <a:cs typeface="Times New Roman" panose="02020603050405020304" pitchFamily="18" charset="0"/>
              </a:rPr>
              <a:t> </a:t>
            </a:r>
          </a:p>
          <a:p>
            <a:pPr lvl="1">
              <a:lnSpc>
                <a:spcPct val="107000"/>
              </a:lnSpc>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 Целая курица - 1,7 килограмм </a:t>
            </a:r>
          </a:p>
          <a:p>
            <a:pPr lvl="1">
              <a:lnSpc>
                <a:spcPct val="107000"/>
              </a:lnSpc>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 Растительное масло - 3 ст. л. </a:t>
            </a:r>
          </a:p>
          <a:p>
            <a:pPr lvl="1">
              <a:lnSpc>
                <a:spcPct val="107000"/>
              </a:lnSpc>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Каштаны - 15 шт. </a:t>
            </a:r>
          </a:p>
          <a:p>
            <a:pPr lvl="1">
              <a:lnSpc>
                <a:spcPct val="107000"/>
              </a:lnSpc>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Луковица средняя - 2 шт. </a:t>
            </a:r>
          </a:p>
          <a:p>
            <a:pPr lvl="1">
              <a:lnSpc>
                <a:spcPct val="107000"/>
              </a:lnSpc>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Чеснок - 2 зубчик </a:t>
            </a:r>
          </a:p>
          <a:p>
            <a:pPr lvl="1">
              <a:lnSpc>
                <a:spcPct val="107000"/>
              </a:lnSpc>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 Херес - 125 мл. </a:t>
            </a:r>
          </a:p>
          <a:p>
            <a:pPr lvl="1">
              <a:lnSpc>
                <a:spcPct val="107000"/>
              </a:lnSpc>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Сухой тимьян - 2 ч. л. </a:t>
            </a:r>
          </a:p>
          <a:p>
            <a:pPr lvl="1">
              <a:lnSpc>
                <a:spcPct val="107000"/>
              </a:lnSpc>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Молотый кориандр - 1 ст. л.</a:t>
            </a:r>
          </a:p>
          <a:p>
            <a:pPr lvl="1">
              <a:lnSpc>
                <a:spcPct val="107000"/>
              </a:lnSpc>
            </a:pPr>
            <a:r>
              <a:rPr lang="ru-RU" sz="1800" cap="none" dirty="0">
                <a:latin typeface="Times New Roman" panose="02020603050405020304" pitchFamily="18" charset="0"/>
                <a:ea typeface="Calibri" panose="020F0502020204030204" pitchFamily="34" charset="0"/>
                <a:cs typeface="Times New Roman" panose="02020603050405020304" pitchFamily="18" charset="0"/>
              </a:rPr>
              <a:t>Соль и молотый черный перец по вкусу</a:t>
            </a:r>
          </a:p>
        </p:txBody>
      </p:sp>
      <p:pic>
        <p:nvPicPr>
          <p:cNvPr id="8" name="Объект 7" descr="https://www.shmel.house/images/menu/indeyka.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6152605" y="744583"/>
            <a:ext cx="5434149" cy="4754880"/>
          </a:xfrm>
          <a:prstGeom prst="rect">
            <a:avLst/>
          </a:prstGeom>
          <a:noFill/>
          <a:ln>
            <a:noFill/>
          </a:ln>
        </p:spPr>
      </p:pic>
    </p:spTree>
    <p:extLst>
      <p:ext uri="{BB962C8B-B14F-4D97-AF65-F5344CB8AC3E}">
        <p14:creationId xmlns:p14="http://schemas.microsoft.com/office/powerpoint/2010/main" val="2094890026"/>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Капля</Template>
  <TotalTime>286</TotalTime>
  <Words>2581</Words>
  <Application>Microsoft Office PowerPoint</Application>
  <PresentationFormat>Широкоэкранный</PresentationFormat>
  <Paragraphs>186</Paragraphs>
  <Slides>22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22</vt:i4>
      </vt:variant>
    </vt:vector>
  </HeadingPairs>
  <TitlesOfParts>
    <vt:vector size="27" baseType="lpstr">
      <vt:lpstr>Arial</vt:lpstr>
      <vt:lpstr>Times New Roman</vt:lpstr>
      <vt:lpstr>Tw Cen MT</vt:lpstr>
      <vt:lpstr>Wingdings</vt:lpstr>
      <vt:lpstr>Капля</vt:lpstr>
      <vt:lpstr>ПМ 02 Приготовление, оформление и подготовка к реализации горячих блюд, кулинарных изделий, закусок разнообразного ассортимента</vt:lpstr>
      <vt:lpstr>        Способы фарширования птицы и дичи </vt:lpstr>
      <vt:lpstr>        Способы фарширования птицы и дичи</vt:lpstr>
      <vt:lpstr>        Способы фарширования птицы и дичи</vt:lpstr>
      <vt:lpstr>        Способы фарширования птицы и дичи</vt:lpstr>
      <vt:lpstr>Курица по-царски,  фаршированная блинами </vt:lpstr>
      <vt:lpstr>Курица по-царски, фаршированная блинами </vt:lpstr>
      <vt:lpstr>Птица, фаршированная блинами </vt:lpstr>
      <vt:lpstr>Запеченная курица  (или индейка)  с каштанами </vt:lpstr>
      <vt:lpstr>    Запеченная курица (или индейка) с каштанами    </vt:lpstr>
      <vt:lpstr>Фаршированная утка под соусом «Периго» </vt:lpstr>
      <vt:lpstr>Фаршированная утка под соусом «Периго» </vt:lpstr>
      <vt:lpstr>Уткурел (рулет из утки) </vt:lpstr>
      <vt:lpstr>Уткурел  (рулет из утки) </vt:lpstr>
      <vt:lpstr>Можно зафаршировать тушку перепелки колбасным фаршем, ежевикой, брусникой, малиной, цедрой лимона и обжарить. Добавить бульон и тушить 30 минут с добавлением томата, соли, перца черного и душистого, лаврового листа, белого вина. В конце заправить пассерованной мукой. </vt:lpstr>
      <vt:lpstr>Фаршированный рулет из птицы   </vt:lpstr>
      <vt:lpstr>Куриный рулет   с фисташками </vt:lpstr>
      <vt:lpstr>Куриный рулет с фисташками </vt:lpstr>
      <vt:lpstr>Рулет из курицы </vt:lpstr>
      <vt:lpstr>Рулет из курицы </vt:lpstr>
      <vt:lpstr>Рулеты из птицы</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МДК 02.01 «Организация и процессы приготовления, подготовки к реализации и хранения горячих блюд, кулинарных изделий и закусок разнообразного ассортимента»</dc:title>
  <dc:creator>Татьяна</dc:creator>
  <cp:lastModifiedBy>Татьяна Канунова</cp:lastModifiedBy>
  <cp:revision>25</cp:revision>
  <dcterms:created xsi:type="dcterms:W3CDTF">2022-02-01T18:07:12Z</dcterms:created>
  <dcterms:modified xsi:type="dcterms:W3CDTF">2022-11-18T20:32:06Z</dcterms:modified>
</cp:coreProperties>
</file>