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2"/>
  </p:notesMasterIdLst>
  <p:sldIdLst>
    <p:sldId id="256" r:id="rId2"/>
    <p:sldId id="257" r:id="rId3"/>
    <p:sldId id="259" r:id="rId4"/>
    <p:sldId id="260" r:id="rId5"/>
    <p:sldId id="261" r:id="rId6"/>
    <p:sldId id="262" r:id="rId7"/>
    <p:sldId id="266" r:id="rId8"/>
    <p:sldId id="263" r:id="rId9"/>
    <p:sldId id="264" r:id="rId10"/>
    <p:sldId id="265" r:id="rId11"/>
    <p:sldId id="269" r:id="rId12"/>
    <p:sldId id="268" r:id="rId13"/>
    <p:sldId id="271" r:id="rId14"/>
    <p:sldId id="274" r:id="rId15"/>
    <p:sldId id="275" r:id="rId16"/>
    <p:sldId id="272" r:id="rId17"/>
    <p:sldId id="277" r:id="rId18"/>
    <p:sldId id="267" r:id="rId19"/>
    <p:sldId id="278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4B20"/>
    <a:srgbClr val="CC00CC"/>
    <a:srgbClr val="FF9900"/>
    <a:srgbClr val="0A33A6"/>
    <a:srgbClr val="00589A"/>
    <a:srgbClr val="FFFF00"/>
    <a:srgbClr val="FF9999"/>
    <a:srgbClr val="FFCF00"/>
    <a:srgbClr val="FFCFCA"/>
    <a:srgbClr val="57A9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&#1058;&#1086;&#1083;&#1103;\Desktop\&#1051;&#1080;&#1089;&#1090;%20Microsoft%20Excel.xlsx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6324152719713035E-2"/>
          <c:y val="9.5239813871953197E-2"/>
          <c:w val="0.82184780077708264"/>
          <c:h val="0.78496539101068563"/>
        </c:manualLayout>
      </c:layout>
      <c:pie3D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rgbClr val="7030A0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Лист1!$A$1:$A$3</c:f>
              <c:strCache>
                <c:ptCount val="3"/>
                <c:pt idx="0">
                  <c:v>слова</c:v>
                </c:pt>
                <c:pt idx="1">
                  <c:v>интонации и громкость</c:v>
                </c:pt>
                <c:pt idx="2">
                  <c:v>мимика и жестикуляция</c:v>
                </c:pt>
              </c:strCache>
            </c:strRef>
          </c:cat>
          <c:val>
            <c:numRef>
              <c:f>Лист1!$B$1:$B$3</c:f>
              <c:numCache>
                <c:formatCode>General</c:formatCode>
                <c:ptCount val="3"/>
                <c:pt idx="0">
                  <c:v>7</c:v>
                </c:pt>
                <c:pt idx="1">
                  <c:v>41</c:v>
                </c:pt>
                <c:pt idx="2">
                  <c:v>52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noFill/>
    <a:ln w="3175" cmpd="dbl"/>
    <a:scene3d>
      <a:camera prst="orthographicFront"/>
      <a:lightRig rig="threePt" dir="t"/>
    </a:scene3d>
    <a:sp3d prstMaterial="legacyWireframe"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invertIfNegative val="0"/>
          <c:cat>
            <c:strRef>
              <c:f>Лист1!$A$1:$A$2</c:f>
              <c:strCache>
                <c:ptCount val="2"/>
                <c:pt idx="0">
                  <c:v>да</c:v>
                </c:pt>
                <c:pt idx="1">
                  <c:v>нет </c:v>
                </c:pt>
              </c:strCache>
            </c:strRef>
          </c:cat>
          <c:val>
            <c:numRef>
              <c:f>Лист1!$B$1:$B$2</c:f>
              <c:numCache>
                <c:formatCode>General</c:formatCode>
                <c:ptCount val="2"/>
                <c:pt idx="0">
                  <c:v>26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4190208"/>
        <c:axId val="74216576"/>
        <c:axId val="0"/>
      </c:bar3DChart>
      <c:catAx>
        <c:axId val="74190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4216576"/>
        <c:crosses val="autoZero"/>
        <c:auto val="1"/>
        <c:lblAlgn val="ctr"/>
        <c:lblOffset val="100"/>
        <c:noMultiLvlLbl val="0"/>
      </c:catAx>
      <c:valAx>
        <c:axId val="742165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4190208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invertIfNegative val="0"/>
          <c:cat>
            <c:strRef>
              <c:f>Лист1!$A$1:$A$3</c:f>
              <c:strCache>
                <c:ptCount val="3"/>
                <c:pt idx="0">
                  <c:v>руками</c:v>
                </c:pt>
                <c:pt idx="1">
                  <c:v>телом</c:v>
                </c:pt>
                <c:pt idx="2">
                  <c:v>глазами</c:v>
                </c:pt>
              </c:strCache>
            </c:strRef>
          </c:cat>
          <c:val>
            <c:numRef>
              <c:f>Лист1!$B$1:$B$3</c:f>
              <c:numCache>
                <c:formatCode>General</c:formatCode>
                <c:ptCount val="3"/>
                <c:pt idx="0">
                  <c:v>27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1339136"/>
        <c:axId val="81340672"/>
        <c:axId val="0"/>
      </c:bar3DChart>
      <c:catAx>
        <c:axId val="81339136"/>
        <c:scaling>
          <c:orientation val="minMax"/>
        </c:scaling>
        <c:delete val="0"/>
        <c:axPos val="b"/>
        <c:majorTickMark val="out"/>
        <c:minorTickMark val="none"/>
        <c:tickLblPos val="nextTo"/>
        <c:crossAx val="81340672"/>
        <c:crosses val="autoZero"/>
        <c:auto val="1"/>
        <c:lblAlgn val="ctr"/>
        <c:lblOffset val="100"/>
        <c:noMultiLvlLbl val="0"/>
      </c:catAx>
      <c:valAx>
        <c:axId val="813406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1339136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invertIfNegative val="0"/>
          <c:cat>
            <c:strRef>
              <c:f>Лист1!$A$1:$A$2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Лист1!$B$1:$B$2</c:f>
              <c:numCache>
                <c:formatCode>General</c:formatCode>
                <c:ptCount val="2"/>
                <c:pt idx="0">
                  <c:v>20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1352576"/>
        <c:axId val="81354112"/>
        <c:axId val="0"/>
      </c:bar3DChart>
      <c:catAx>
        <c:axId val="81352576"/>
        <c:scaling>
          <c:orientation val="minMax"/>
        </c:scaling>
        <c:delete val="0"/>
        <c:axPos val="b"/>
        <c:majorTickMark val="out"/>
        <c:minorTickMark val="none"/>
        <c:tickLblPos val="nextTo"/>
        <c:crossAx val="81354112"/>
        <c:crosses val="autoZero"/>
        <c:auto val="1"/>
        <c:lblAlgn val="ctr"/>
        <c:lblOffset val="100"/>
        <c:noMultiLvlLbl val="0"/>
      </c:catAx>
      <c:valAx>
        <c:axId val="81354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1352576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invertIfNegative val="0"/>
          <c:cat>
            <c:strRef>
              <c:f>Лист1!$A$1:$A$2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Лист1!$B$1:$B$2</c:f>
              <c:numCache>
                <c:formatCode>General</c:formatCode>
                <c:ptCount val="2"/>
                <c:pt idx="0">
                  <c:v>9</c:v>
                </c:pt>
                <c:pt idx="1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2336768"/>
        <c:axId val="82338560"/>
        <c:axId val="0"/>
      </c:bar3DChart>
      <c:catAx>
        <c:axId val="82336768"/>
        <c:scaling>
          <c:orientation val="minMax"/>
        </c:scaling>
        <c:delete val="0"/>
        <c:axPos val="b"/>
        <c:majorTickMark val="out"/>
        <c:minorTickMark val="none"/>
        <c:tickLblPos val="nextTo"/>
        <c:crossAx val="82338560"/>
        <c:crosses val="autoZero"/>
        <c:auto val="1"/>
        <c:lblAlgn val="ctr"/>
        <c:lblOffset val="100"/>
        <c:noMultiLvlLbl val="0"/>
      </c:catAx>
      <c:valAx>
        <c:axId val="82338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2336768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02FC6B-BD42-4B97-9112-A10AE6F4D738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A3C03C-DC47-4684-9175-403C1B4939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238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3C03C-DC47-4684-9175-403C1B4939A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472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44824"/>
            <a:ext cx="7772400" cy="1728192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7030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Исследовательская работа </a:t>
            </a:r>
            <a:r>
              <a:rPr lang="ru-RU" sz="3600" dirty="0" smtClean="0">
                <a:solidFill>
                  <a:srgbClr val="7030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dirty="0" smtClean="0">
                <a:solidFill>
                  <a:srgbClr val="7030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000" dirty="0" smtClean="0">
                <a:solidFill>
                  <a:srgbClr val="7030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«Язык жестов».</a:t>
            </a:r>
            <a:endParaRPr lang="ru-RU" sz="6000" dirty="0">
              <a:solidFill>
                <a:srgbClr val="7030A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5157192"/>
            <a:ext cx="3384376" cy="1584176"/>
          </a:xfrm>
        </p:spPr>
        <p:txBody>
          <a:bodyPr>
            <a:normAutofit fontScale="92500"/>
          </a:bodyPr>
          <a:lstStyle/>
          <a:p>
            <a:r>
              <a:rPr lang="ru-RU" sz="2200" b="1" i="1" dirty="0">
                <a:solidFill>
                  <a:schemeClr val="tx1"/>
                </a:solidFill>
                <a:latin typeface="Arial Narrow" panose="020B0606020202030204" pitchFamily="34" charset="0"/>
              </a:rPr>
              <a:t>Автор : ученик </a:t>
            </a:r>
            <a:r>
              <a:rPr lang="ru-RU" sz="2200" b="1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4”Г</a:t>
            </a:r>
            <a:r>
              <a:rPr lang="ru-RU" sz="2200" b="1" i="1" dirty="0">
                <a:solidFill>
                  <a:schemeClr val="tx1"/>
                </a:solidFill>
                <a:latin typeface="Arial Narrow" panose="020B0606020202030204" pitchFamily="34" charset="0"/>
              </a:rPr>
              <a:t>” класса </a:t>
            </a:r>
            <a:endParaRPr lang="ru-RU" sz="2200" b="1" i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r>
              <a:rPr lang="ru-RU" sz="2200" b="1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МОУ </a:t>
            </a:r>
            <a:r>
              <a:rPr lang="ru-RU" sz="2200" b="1" i="1" dirty="0">
                <a:solidFill>
                  <a:schemeClr val="tx1"/>
                </a:solidFill>
                <a:latin typeface="Arial Narrow" panose="020B0606020202030204" pitchFamily="34" charset="0"/>
              </a:rPr>
              <a:t>СОШ № 5 г Саратова </a:t>
            </a:r>
            <a:endParaRPr lang="ru-RU" sz="2200" b="1" i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r>
              <a:rPr lang="ru-RU" sz="2200" b="1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Куликов </a:t>
            </a:r>
            <a:r>
              <a:rPr lang="ru-RU" sz="2200" b="1" i="1" dirty="0">
                <a:solidFill>
                  <a:schemeClr val="tx1"/>
                </a:solidFill>
                <a:latin typeface="Arial Narrow" panose="020B0606020202030204" pitchFamily="34" charset="0"/>
              </a:rPr>
              <a:t>Анатолий </a:t>
            </a:r>
            <a:endParaRPr lang="ru-RU" sz="2200" b="1" i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r>
              <a:rPr lang="ru-RU" sz="2200" b="1" i="1" dirty="0">
                <a:solidFill>
                  <a:schemeClr val="tx1"/>
                </a:solidFill>
                <a:latin typeface="Arial Narrow" panose="020B0606020202030204" pitchFamily="34" charset="0"/>
              </a:rPr>
              <a:t>р</a:t>
            </a:r>
            <a:r>
              <a:rPr lang="ru-RU" sz="2200" b="1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уководитель </a:t>
            </a:r>
            <a:r>
              <a:rPr lang="ru-RU" sz="2200" b="1" i="1" dirty="0">
                <a:solidFill>
                  <a:schemeClr val="tx1"/>
                </a:solidFill>
                <a:latin typeface="Arial Narrow" panose="020B0606020202030204" pitchFamily="34" charset="0"/>
              </a:rPr>
              <a:t>Шевченко И.А.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32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4807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Приветствия.</a:t>
            </a:r>
            <a:endParaRPr lang="ru-RU" sz="3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832648"/>
          </a:xfrm>
        </p:spPr>
        <p:txBody>
          <a:bodyPr/>
          <a:lstStyle/>
          <a:p>
            <a:pPr marL="68580" indent="0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Приветствия жителей разных стран.</a:t>
            </a:r>
          </a:p>
          <a:p>
            <a:pPr marL="6858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Россияне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b="1" dirty="0" smtClean="0">
                <a:solidFill>
                  <a:srgbClr val="764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Китайцы</a:t>
            </a:r>
            <a:r>
              <a:rPr lang="ru-RU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</a:t>
            </a:r>
            <a:r>
              <a:rPr lang="ru-RU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Эскимосы</a:t>
            </a:r>
            <a:endParaRPr lang="ru-RU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Лапландцы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Египтяне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Военные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Users\Толя\Desktop\презентация 4 г\картинки\20190106_2143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484784"/>
            <a:ext cx="1728192" cy="1469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оля\Desktop\презентация 4 г\картинки\20190106_2141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489" y="1527307"/>
            <a:ext cx="1054690" cy="1515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оля\Desktop\презентация 4 г\картинки\20190106_2142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5812">
            <a:off x="5908499" y="1362857"/>
            <a:ext cx="1375784" cy="148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оля\Desktop\презентация 4 г\картинки\20190106_21422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5193">
            <a:off x="7188264" y="1460293"/>
            <a:ext cx="1440104" cy="139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Толя\Desktop\презентация 4 г\картинки\20190106_21423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886430"/>
            <a:ext cx="1599798" cy="1625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Толя\Desktop\презентация 4 г\картинки\20190106_21425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831824"/>
            <a:ext cx="1296143" cy="1675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Толя\Desktop\презентация 4 г\картинки\1021886_original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461" y="3841313"/>
            <a:ext cx="2543187" cy="187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17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57606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Рукопожатия.</a:t>
            </a:r>
            <a:endParaRPr lang="ru-RU" sz="3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165304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Рукопожатие поможет Вам узнать, чего от Вас хочет другой человек</a:t>
            </a:r>
            <a:r>
              <a:rPr lang="ru-RU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68580" indent="0">
              <a:buNone/>
            </a:pPr>
            <a:endParaRPr lang="ru-RU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Ладонь, повёрнутая вверх под               Ладонь, повёрнутая вниз на ладони </a:t>
            </a:r>
          </a:p>
          <a:p>
            <a:pPr marL="68580" indent="0">
              <a:buNone/>
            </a:pP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адонью собеседника означает             собеседника выражает стремление</a:t>
            </a:r>
          </a:p>
          <a:p>
            <a:pPr marL="68580" indent="0">
              <a:buNone/>
            </a:pP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отовность подчиняться ему.                  командовать и контролировать.</a:t>
            </a:r>
          </a:p>
          <a:p>
            <a:pPr marL="68580" indent="0">
              <a:buNone/>
            </a:pP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Ладонь ребром вниз                            Рукопожатие «перчатка» (две ладони </a:t>
            </a:r>
          </a:p>
          <a:p>
            <a:pPr marL="6858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(вертикально) означает                       обхватывают одну ладонь собеседника)</a:t>
            </a:r>
          </a:p>
          <a:p>
            <a:pPr marL="6858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приглашение к равноправному           подчёркивает стремление к </a:t>
            </a:r>
          </a:p>
          <a:p>
            <a:pPr marL="68580" indent="0">
              <a:buNone/>
            </a:pP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артнёрству.                                         искренности и дружелюбию.</a:t>
            </a:r>
          </a:p>
        </p:txBody>
      </p:sp>
      <p:pic>
        <p:nvPicPr>
          <p:cNvPr id="1026" name="Picture 2" descr="C:\Users\Толя\Desktop\презентация 4 г\картинки\20190106_2143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13737"/>
            <a:ext cx="1814727" cy="158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оля\Desktop\презентация 4 г\картинки\20190106_2143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861048"/>
            <a:ext cx="1882794" cy="158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оля\Desktop\презентация 4 г\картинки\20190106_21432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865" y="1213737"/>
            <a:ext cx="2120929" cy="158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оля\Desktop\презентация 4 г\картинки\20190106_21433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72" y="3933056"/>
            <a:ext cx="1915754" cy="158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96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56984" cy="6138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Выражая восхищение:</a:t>
            </a:r>
            <a:endParaRPr lang="ru-RU" sz="3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России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мы,                 </a:t>
            </a:r>
            <a:r>
              <a:rPr lang="ru-RU" dirty="0" smtClean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b="1" dirty="0" smtClean="0">
                <a:solidFill>
                  <a:srgbClr val="33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Бразилец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68580" indent="0">
              <a:buNone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аще всего,                          восторгаясь чем то,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хлопаем                               держится за 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ладоши.                             мочку уха.</a:t>
            </a:r>
          </a:p>
          <a:p>
            <a:pPr marL="68580" indent="0">
              <a:buNone/>
            </a:pPr>
            <a:endPara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Мексиканец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или </a:t>
            </a:r>
            <a:r>
              <a:rPr lang="ru-RU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испанец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68580" indent="0">
              <a:buNone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подносят к губам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сжатые </a:t>
            </a:r>
            <a:endPara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пальцы и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производят звук </a:t>
            </a:r>
            <a:endPara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поцелуя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6858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Users\Толя\Desktop\презентация 4 г\картинки\20190106_2158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774" y="980727"/>
            <a:ext cx="1341137" cy="216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оля\Desktop\презентация 4 г\картинки\20190106_2158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38263"/>
            <a:ext cx="1872208" cy="2564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оля\Desktop\презентация 4 г\картинки\20190106_21585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042253"/>
            <a:ext cx="1473769" cy="2092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99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8298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Язык жестов используют немые люди.</a:t>
            </a:r>
            <a:endParaRPr lang="ru-RU" sz="3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Люди с заболеваниями слуха</a:t>
            </a:r>
          </a:p>
          <a:p>
            <a:pPr marL="68580" indent="0">
              <a:buNone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речи используют свой язык</a:t>
            </a:r>
          </a:p>
          <a:p>
            <a:pPr marL="68580" indent="0">
              <a:buNone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естов для общения друг с другом.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 algn="ctr">
              <a:buNone/>
            </a:pPr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Профессиональный язык жестов.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Существует профессиональный язык жестов у </a:t>
            </a:r>
          </a:p>
          <a:p>
            <a:pPr marL="68580" indent="0">
              <a:buNone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портсменов и водолазов. Жесты дирижёра передают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информацию музыкантам.</a:t>
            </a:r>
          </a:p>
        </p:txBody>
      </p:sp>
      <p:pic>
        <p:nvPicPr>
          <p:cNvPr id="1027" name="Picture 3" descr="C:\Users\Толя\Desktop\презентация 4 г\картинки\74456553_large_Alfavit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908720"/>
            <a:ext cx="223162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оля\Desktop\презентация 4 г\картинки\5bc500125bc585bc500125bca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46" y="4397177"/>
            <a:ext cx="3096344" cy="235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Толя\Desktop\презентация 4 г\картинки\13408325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504643"/>
            <a:ext cx="2376264" cy="2170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Толя\Desktop\презентация 4 г\картинки\IMG_0584-23-01-19-03-41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1" y="3912959"/>
            <a:ext cx="2226249" cy="135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Толя\Desktop\презентация 4 г\картинки\IMG_0585-23-01-19-03-41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241118"/>
            <a:ext cx="2226249" cy="151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31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069" y="0"/>
            <a:ext cx="8784976" cy="68588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Будьте осторожны с жестами.</a:t>
            </a:r>
            <a:endParaRPr lang="ru-RU" sz="3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Каждый человек может выдать себя неосторожным жестом.</a:t>
            </a:r>
            <a:endParaRPr lang="ru-RU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</a:t>
            </a:r>
          </a:p>
          <a:p>
            <a:pPr marL="68580" indent="0">
              <a:buNone/>
            </a:pPr>
            <a:endPara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Сомнение и                       </a:t>
            </a:r>
            <a:r>
              <a:rPr lang="ru-RU" sz="2000" dirty="0" smtClean="0">
                <a:solidFill>
                  <a:srgbClr val="0A33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Наслушался вдоволь.             </a:t>
            </a:r>
            <a:r>
              <a:rPr lang="ru-RU" sz="2000" dirty="0" smtClean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Чувствует ложь</a:t>
            </a:r>
          </a:p>
          <a:p>
            <a:pPr marL="68580" indent="0"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неуверенность.                 </a:t>
            </a:r>
            <a:r>
              <a:rPr lang="ru-RU" sz="2000" dirty="0" smtClean="0">
                <a:solidFill>
                  <a:srgbClr val="0A33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Болгарии-восторг.                 </a:t>
            </a:r>
            <a:r>
              <a:rPr lang="ru-RU" sz="2000" dirty="0" smtClean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собеседника.</a:t>
            </a:r>
          </a:p>
          <a:p>
            <a:pPr marL="68580" indent="0">
              <a:buNone/>
            </a:pPr>
            <a:endParaRPr lang="ru-RU" sz="20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Говорит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</a:t>
            </a:r>
            <a:r>
              <a:rPr lang="ru-RU" sz="20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Раздражительность</a:t>
            </a:r>
            <a:r>
              <a:rPr lang="ru-RU" sz="2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ru-RU" sz="2000" dirty="0" smtClean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неправду,                              </a:t>
            </a:r>
            <a:r>
              <a:rPr lang="ru-RU" sz="20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стремление</a:t>
            </a:r>
          </a:p>
          <a:p>
            <a:pPr marL="68580" indent="0">
              <a:buNone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обманывает.                         </a:t>
            </a:r>
            <a:r>
              <a:rPr lang="ru-RU" sz="20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 взять себя в руки ».</a:t>
            </a:r>
          </a:p>
          <a:p>
            <a:pPr marL="68580" indent="0">
              <a:buNone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лжецов часто</a:t>
            </a:r>
          </a:p>
          <a:p>
            <a:pPr marL="68580" indent="0">
              <a:buNone/>
            </a:pP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чешется нос).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Users\Толя\Desktop\презентация 4 г\картинки\20190106_2147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04" y="1412776"/>
            <a:ext cx="2098850" cy="207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оля\Desktop\презентация 4 г\картинки\20190106_2147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412776"/>
            <a:ext cx="1779751" cy="2045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оля\Desktop\презентация 4 г\картинки\20190106_21475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427002"/>
            <a:ext cx="1413990" cy="207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оля\Desktop\презентация 4 г\картинки\20190106_21480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28830">
            <a:off x="290752" y="4529618"/>
            <a:ext cx="1417410" cy="207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Толя\Desktop\презентация 4 г\картинки\20190106_21481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3286">
            <a:off x="1634451" y="4529617"/>
            <a:ext cx="1386633" cy="2074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Толя\Desktop\презентация 4 г\картинки\20190106_21483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602367"/>
            <a:ext cx="1114018" cy="2125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56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6138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Сигналы рук.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/>
          <a:lstStyle/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Огорчение и                               </a:t>
            </a:r>
            <a:r>
              <a:rPr lang="ru-RU" sz="2000" dirty="0" smtClean="0">
                <a:solidFill>
                  <a:srgbClr val="0A33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Напряжение и                  </a:t>
            </a:r>
            <a:r>
              <a:rPr lang="ru-RU" sz="2000" dirty="0" smtClean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Самоуверенность.</a:t>
            </a:r>
          </a:p>
          <a:p>
            <a:pPr marL="68580" indent="0"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враждебность.                           </a:t>
            </a:r>
            <a:r>
              <a:rPr lang="ru-RU" sz="2000" dirty="0" smtClean="0">
                <a:solidFill>
                  <a:srgbClr val="0A33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несогласие.</a:t>
            </a:r>
          </a:p>
          <a:p>
            <a:pPr marL="68580" indent="0">
              <a:buNone/>
            </a:pPr>
            <a:endParaRPr lang="ru-RU" sz="2000" dirty="0">
              <a:solidFill>
                <a:srgbClr val="0A33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2000" dirty="0" smtClean="0">
              <a:solidFill>
                <a:srgbClr val="0A33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2000" dirty="0">
              <a:solidFill>
                <a:srgbClr val="0A33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2000" dirty="0" smtClean="0">
              <a:solidFill>
                <a:srgbClr val="0A33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2000" dirty="0">
              <a:solidFill>
                <a:srgbClr val="0A33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2000" dirty="0" smtClean="0">
              <a:solidFill>
                <a:srgbClr val="0A33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Оборонное или                          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Честность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</a:t>
            </a:r>
            <a:r>
              <a:rPr lang="ru-RU" sz="20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Приказной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68580" indent="0"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негативное                                        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</a:t>
            </a:r>
            <a:r>
              <a:rPr lang="ru-RU" sz="20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жест.</a:t>
            </a:r>
          </a:p>
          <a:p>
            <a:pPr marL="68580" indent="0"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состояние.                                 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Искренность.</a:t>
            </a:r>
          </a:p>
        </p:txBody>
      </p:sp>
      <p:pic>
        <p:nvPicPr>
          <p:cNvPr id="2050" name="Picture 2" descr="C:\Users\Толя\Desktop\презентация 4 г\картинки\20190106_2148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28" y="641472"/>
            <a:ext cx="2072772" cy="2049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Толя\Desktop\презентация 4 г\картинки\20190106_2150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99903"/>
            <a:ext cx="1416109" cy="209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Толя\Desktop\презентация 4 г\картинки\20190106_2150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28" y="3807042"/>
            <a:ext cx="1339914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Толя\Desktop\презентация 4 г\картинки\20190106_21503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553" y="3789040"/>
            <a:ext cx="1833713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Толя\Desktop\презентация 4 г\картинки\20190106_21504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670" y="3789040"/>
            <a:ext cx="1268270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Толя\Desktop\презентация 4 г\картинки\20190106_214913 (2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670" y="620687"/>
            <a:ext cx="1646725" cy="2049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47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165" y="116632"/>
            <a:ext cx="8856984" cy="6138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Информация для учеников.</a:t>
            </a:r>
            <a:endParaRPr lang="ru-RU" sz="3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760640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(в каком настроении сегодня учитель).</a:t>
            </a:r>
          </a:p>
          <a:p>
            <a:pPr marL="68580" indent="0" algn="ctr">
              <a:buNone/>
            </a:pPr>
            <a:endParaRPr lang="ru-RU" sz="2000" b="1" i="1" dirty="0" smtClean="0">
              <a:solidFill>
                <a:srgbClr val="FF0000"/>
              </a:solidFill>
            </a:endParaRPr>
          </a:p>
          <a:p>
            <a:pPr marL="68580" indent="0">
              <a:buNone/>
            </a:pPr>
            <a:r>
              <a:rPr lang="ru-RU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Многократные, короткие                                     Руки за спиной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-учитель</a:t>
            </a:r>
          </a:p>
          <a:p>
            <a:pPr marL="68580" indent="0">
              <a:buNone/>
            </a:pPr>
            <a:r>
              <a:rPr lang="ru-RU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резкие кивки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говорят о                                      задумался и не замечает </a:t>
            </a:r>
          </a:p>
          <a:p>
            <a:pPr marL="6858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том, что учитель придаёт                                       происходящего. </a:t>
            </a:r>
          </a:p>
          <a:p>
            <a:pPr marL="6858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твоим словам большое                                          самое время поболтать</a:t>
            </a:r>
          </a:p>
          <a:p>
            <a:pPr marL="6858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значение.                                                                 с соседом по парте.</a:t>
            </a:r>
          </a:p>
          <a:p>
            <a:pPr marL="68580" indent="0">
              <a:buNone/>
            </a:pPr>
            <a:endParaRPr lang="ru-RU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Указательный палец                                           Постукивание</a:t>
            </a:r>
          </a:p>
          <a:p>
            <a:pPr marL="68580" indent="0">
              <a:buNone/>
            </a:pPr>
            <a:r>
              <a:rPr lang="ru-RU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поднят вверх</a:t>
            </a: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попытка </a:t>
            </a:r>
            <a:r>
              <a:rPr lang="ru-RU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пальцем по столу</a:t>
            </a: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заинтересовать,                                                     признак гнева,</a:t>
            </a:r>
          </a:p>
          <a:p>
            <a:pPr marL="6858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привлечь внимание.                                              раздражения.</a:t>
            </a:r>
          </a:p>
          <a:p>
            <a:pPr marL="68580" indent="0">
              <a:buNone/>
            </a:pPr>
            <a:endParaRPr lang="ru-RU" sz="1600" b="1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16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Почёсывать затылок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Ладони развёрнуты</a:t>
            </a:r>
          </a:p>
          <a:p>
            <a:pPr marL="68580" indent="0">
              <a:buNone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бдумывать важную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собеседнику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признак</a:t>
            </a:r>
          </a:p>
          <a:p>
            <a:pPr marL="6858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информацию.                                         благосклонности и</a:t>
            </a:r>
          </a:p>
          <a:p>
            <a:pPr marL="68580" indent="0">
              <a:buNone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доброжелательного</a:t>
            </a:r>
          </a:p>
          <a:p>
            <a:pPr marL="68580" indent="0">
              <a:buNone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отношения.</a:t>
            </a:r>
          </a:p>
        </p:txBody>
      </p:sp>
      <p:pic>
        <p:nvPicPr>
          <p:cNvPr id="2051" name="Picture 3" descr="C:\Users\Толя\Desktop\презентация 4 г\картинки\DSC074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784" y="1556792"/>
            <a:ext cx="1584176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Толя\Desktop\презентация 4 г\картинки\20190106_2152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167230"/>
            <a:ext cx="968541" cy="175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Толя\Desktop\презентация 4 г\картинки\DSC0749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93" y="3212976"/>
            <a:ext cx="1656184" cy="1497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Толя\Desktop\презентация 4 г\картинки\DSC0748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3366276"/>
            <a:ext cx="2026173" cy="1344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Толя\Desktop\презентация 4 г\картинки\20190106_21522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6524" y="4734000"/>
            <a:ext cx="932514" cy="175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Толя\Desktop\презентация 4 г\картинки\DSC0749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557" y="4693907"/>
            <a:ext cx="2190830" cy="183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43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52936" cy="8298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Интересные факты.</a:t>
            </a:r>
            <a:endParaRPr lang="ru-RU" sz="3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игре жестов построена знаменитая забава про камень, ножницы и бумагу, пришедшая к нам из древнего Китая. Она считается детской, но в некоторых видах спорта жребий бросают не при помощи монетки, а выбрасывая руку с одним из трех этих жестов. </a:t>
            </a:r>
            <a:endParaRPr lang="ru-RU" sz="20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1 час непринуждённого общения мексиканцы делают примерно 180 жестов, французы – 120, итальянцы – 80, финны – 1 жест, англичане – ни одного. Чем южнее страна проживания, тем активнее жестикулируют люди.  </a:t>
            </a:r>
            <a:endParaRPr lang="ru-RU" sz="2000" b="1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20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Доказано, что женщины понимают язык жестов лучше мужчин. И более чутко на него реагируют. </a:t>
            </a:r>
            <a:endParaRPr lang="ru-RU" sz="2000" b="1" dirty="0" smtClean="0">
              <a:solidFill>
                <a:srgbClr val="CC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2000" b="1" dirty="0">
              <a:solidFill>
                <a:srgbClr val="CC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том случае, когда человеку приходится вынужденно молчать, у него нет другого выхода, как пользоваться жестами. Именно язык жестов был в ходу у монахов, давших обет молчания.             </a:t>
            </a:r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89723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84976" cy="73050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Выводы.</a:t>
            </a:r>
            <a:endParaRPr lang="ru-RU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352928" cy="590465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ru-RU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Язык </a:t>
            </a: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телодвижений научит вас читать мысли окружающих вас людей по их жестам, и вы 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сможете:</a:t>
            </a:r>
          </a:p>
          <a:p>
            <a:pPr marL="6858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понимать </a:t>
            </a: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когда люди говорят вам 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неправду</a:t>
            </a:r>
          </a:p>
          <a:p>
            <a:pPr marL="6858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завоёвывать </a:t>
            </a: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расположение собеседника;</a:t>
            </a:r>
          </a:p>
          <a:p>
            <a:pPr marL="68580" indent="0">
              <a:buNone/>
            </a:pP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успешно проводить переговоры;</a:t>
            </a:r>
          </a:p>
          <a:p>
            <a:pPr marL="68580" indent="0">
              <a:buNone/>
            </a:pP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верно выбирать друзей и деловых партнёров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38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8928992" cy="802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/>
              <a:t/>
            </a:r>
            <a:br>
              <a:rPr lang="ru-RU" sz="3200" dirty="0"/>
            </a:br>
            <a:r>
              <a:rPr lang="ru-RU" sz="3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Заключение.</a:t>
            </a:r>
            <a:endParaRPr lang="ru-RU" sz="36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ru-RU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нашей повседневной жизни знания языка жестов помогают не только в профессиональной деятельности тем, чья работа связана с людьми, но и в сфере личных взаимоотношений. Понимая жесты собеседника , мы сможем правильно себя вести в той или иной ситуации. </a:t>
            </a:r>
          </a:p>
          <a:p>
            <a:pPr marL="68580" indent="0">
              <a:buNone/>
            </a:pP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874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736104"/>
          </a:xfrm>
          <a:noFill/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Актуальность темы.</a:t>
            </a:r>
            <a:endParaRPr lang="ru-RU" sz="3200" b="1" dirty="0">
              <a:solidFill>
                <a:srgbClr val="7030A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  <a:noFill/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Люди часто говорят совсем не то, что думают и чувствуют на самом деле. Язык тела несёт в себе массу информации.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Если </a:t>
            </a:r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взять всю информацию, которую мы сообщаем собеседникам, за 100%, то на словесный способ придется максимум 7%. Более сорока- занимают интонации и громкость голоса, более 50% — мимика и жестикуляция.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5630106"/>
              </p:ext>
            </p:extLst>
          </p:nvPr>
        </p:nvGraphicFramePr>
        <p:xfrm>
          <a:off x="3563888" y="3501008"/>
          <a:ext cx="5256584" cy="3103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1672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оля\Desktop\презентация 4 г\картинки\0017-020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96944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18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648072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Цель.</a:t>
            </a:r>
            <a:endParaRPr lang="ru-RU" sz="3200" b="1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6048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Получение представления о невербальных средствах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общения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их использовании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Изучить литературу по данной теме.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Провести опрос среди учеников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нашего класса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Научиться использовать язык жестов для успешного общения с другими людьми.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</a:t>
            </a:r>
            <a:r>
              <a:rPr lang="ru-RU" sz="32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Невербальное общение между людьми.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Предмет.</a:t>
            </a:r>
          </a:p>
          <a:p>
            <a:pPr marL="0" lvl="0" indent="0">
              <a:buNone/>
            </a:pP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Жесты.</a:t>
            </a:r>
          </a:p>
          <a:p>
            <a:pPr marL="0" lvl="0" indent="0">
              <a:buNone/>
            </a:pPr>
            <a:r>
              <a:rPr lang="ru-RU" sz="3200" b="1" dirty="0">
                <a:solidFill>
                  <a:srgbClr val="2F589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Гипотеза.</a:t>
            </a:r>
          </a:p>
          <a:p>
            <a:pPr marL="0" lvl="0" indent="0">
              <a:buNone/>
            </a:pP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Если человек владеет невербальными средствами общения, он может повысить эффективность общения.</a:t>
            </a:r>
          </a:p>
          <a:p>
            <a:pPr marL="0" indent="0">
              <a:buNone/>
            </a:pPr>
            <a:endParaRPr lang="ru-RU" sz="3200" b="1" dirty="0" smtClean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79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0750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Введение.</a:t>
            </a:r>
            <a:endParaRPr lang="ru-RU" sz="3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2050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Язык тела состоит из слов, предложений и знаков препинания. Каждый жест – это слово, а слово может иметь множество различных значений. Только поставив слово в предложение,  и окружив его другими словами можно понять точно его значение. Поняв смысл жестов,  вы поймёте чувства человека и его отношение к вам.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24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68580" indent="0" algn="ctr">
              <a:lnSpc>
                <a:spcPct val="150000"/>
              </a:lnSpc>
              <a:buNone/>
            </a:pPr>
            <a:r>
              <a:rPr lang="ru-RU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Средства </a:t>
            </a:r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общения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lnSpc>
                <a:spcPct val="150000"/>
              </a:lnSpc>
              <a:buNone/>
            </a:pPr>
            <a:r>
              <a:rPr lang="ru-RU" dirty="0" smtClean="0"/>
              <a:t>          </a:t>
            </a:r>
            <a:r>
              <a:rPr lang="ru-RU" sz="2800" b="1" dirty="0" smtClean="0">
                <a:solidFill>
                  <a:srgbClr val="00B0F0"/>
                </a:solidFill>
              </a:rPr>
              <a:t>вербальные</a:t>
            </a:r>
            <a:r>
              <a:rPr lang="ru-RU" sz="2800" b="1" dirty="0" smtClean="0"/>
              <a:t>               </a:t>
            </a:r>
            <a:r>
              <a:rPr lang="ru-RU" sz="2800" b="1" dirty="0" smtClean="0">
                <a:solidFill>
                  <a:srgbClr val="FF0000"/>
                </a:solidFill>
              </a:rPr>
              <a:t>невербальные</a:t>
            </a:r>
            <a:endParaRPr lang="ru-RU" sz="2800" b="1" dirty="0">
              <a:solidFill>
                <a:srgbClr val="FF0000"/>
              </a:solidFill>
            </a:endParaRPr>
          </a:p>
          <a:p>
            <a:pPr marL="68580" indent="0">
              <a:buNone/>
            </a:pPr>
            <a:r>
              <a:rPr lang="ru-RU" dirty="0"/>
              <a:t>  </a:t>
            </a:r>
            <a:r>
              <a:rPr lang="ru-RU" b="1" dirty="0" smtClean="0">
                <a:solidFill>
                  <a:schemeClr val="tx1"/>
                </a:solidFill>
              </a:rPr>
              <a:t>устная       письменная              кинесика </a:t>
            </a:r>
            <a:endParaRPr lang="ru-RU" b="1" dirty="0">
              <a:solidFill>
                <a:schemeClr val="tx1"/>
              </a:solidFill>
            </a:endParaRPr>
          </a:p>
          <a:p>
            <a:pPr marL="6858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  речь           речь</a:t>
            </a:r>
            <a:r>
              <a:rPr lang="ru-RU" b="1" dirty="0" smtClean="0"/>
              <a:t>       </a:t>
            </a:r>
            <a:r>
              <a:rPr lang="ru-RU" b="1" dirty="0" smtClean="0">
                <a:solidFill>
                  <a:schemeClr val="tx1"/>
                </a:solidFill>
              </a:rPr>
              <a:t>   </a:t>
            </a:r>
            <a:r>
              <a:rPr lang="ru-RU" sz="1600" b="1" dirty="0" smtClean="0">
                <a:solidFill>
                  <a:schemeClr val="tx1"/>
                </a:solidFill>
              </a:rPr>
              <a:t>                           </a:t>
            </a:r>
            <a:r>
              <a:rPr lang="ru-RU" sz="1800" dirty="0" smtClean="0">
                <a:solidFill>
                  <a:schemeClr val="tx1"/>
                </a:solidFill>
              </a:rPr>
              <a:t>(внешнее проявление </a:t>
            </a:r>
          </a:p>
          <a:p>
            <a:pPr marL="6858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                                                                             человеческих чувств)</a:t>
            </a:r>
          </a:p>
          <a:p>
            <a:pPr marL="68580" indent="0">
              <a:buNone/>
            </a:pPr>
            <a:endParaRPr lang="ru-RU" sz="1600" dirty="0">
              <a:solidFill>
                <a:schemeClr val="tx1"/>
              </a:solidFill>
            </a:endParaRPr>
          </a:p>
          <a:p>
            <a:pPr marL="68580" indent="0">
              <a:lnSpc>
                <a:spcPct val="150000"/>
              </a:lnSpc>
              <a:buNone/>
            </a:pPr>
            <a:r>
              <a:rPr lang="ru-RU" sz="1600" dirty="0"/>
              <a:t>                                  </a:t>
            </a:r>
            <a:r>
              <a:rPr lang="ru-RU" sz="1600" dirty="0">
                <a:solidFill>
                  <a:schemeClr val="tx1"/>
                </a:solidFill>
              </a:rPr>
              <a:t>                </a:t>
            </a:r>
            <a:r>
              <a:rPr lang="ru-RU" sz="1600" dirty="0" smtClean="0">
                <a:solidFill>
                  <a:schemeClr val="tx1"/>
                </a:solidFill>
              </a:rPr>
              <a:t>                              </a:t>
            </a:r>
            <a:r>
              <a:rPr lang="ru-RU" b="1" dirty="0" smtClean="0">
                <a:solidFill>
                  <a:schemeClr val="tx1"/>
                </a:solidFill>
              </a:rPr>
              <a:t>поза    походка</a:t>
            </a:r>
            <a:r>
              <a:rPr lang="en-US" b="1" dirty="0" smtClean="0">
                <a:solidFill>
                  <a:schemeClr val="tx1"/>
                </a:solidFill>
              </a:rPr>
              <a:t>   </a:t>
            </a:r>
            <a:r>
              <a:rPr lang="ru-RU" b="1" dirty="0" smtClean="0">
                <a:solidFill>
                  <a:schemeClr val="tx1"/>
                </a:solidFill>
              </a:rPr>
              <a:t>взгляд</a:t>
            </a:r>
            <a:endParaRPr lang="ru-RU" b="1" dirty="0">
              <a:solidFill>
                <a:schemeClr val="tx1"/>
              </a:solidFill>
            </a:endParaRPr>
          </a:p>
          <a:p>
            <a:pPr marL="68580" indent="0">
              <a:buNone/>
            </a:pPr>
            <a:r>
              <a:rPr lang="ru-RU" b="1" dirty="0">
                <a:solidFill>
                  <a:schemeClr val="tx1"/>
                </a:solidFill>
              </a:rPr>
              <a:t>                                 </a:t>
            </a:r>
            <a:r>
              <a:rPr lang="ru-RU" b="1" dirty="0" smtClean="0">
                <a:solidFill>
                  <a:schemeClr val="tx1"/>
                </a:solidFill>
              </a:rPr>
              <a:t>             мимика       </a:t>
            </a:r>
            <a:r>
              <a:rPr lang="ru-RU" b="1" dirty="0" smtClean="0">
                <a:solidFill>
                  <a:schemeClr val="tx1"/>
                </a:solidFill>
              </a:rPr>
              <a:t>жесты</a:t>
            </a:r>
            <a:endParaRPr lang="ru-RU" b="1" dirty="0" smtClean="0">
              <a:solidFill>
                <a:schemeClr val="tx1"/>
              </a:solidFill>
            </a:endParaRPr>
          </a:p>
          <a:p>
            <a:pPr marL="68580" indent="0"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 marL="6858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универсальные      </a:t>
            </a: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специфические</a:t>
            </a:r>
            <a:endParaRPr lang="ru-RU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724128" y="704443"/>
            <a:ext cx="0" cy="378722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2843808" y="677780"/>
            <a:ext cx="0" cy="43204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1115616" y="1347734"/>
            <a:ext cx="0" cy="288032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627784" y="1347734"/>
            <a:ext cx="0" cy="288032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940152" y="1347734"/>
            <a:ext cx="0" cy="288032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148064" y="2780928"/>
            <a:ext cx="0" cy="43204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363211" y="2780928"/>
            <a:ext cx="0" cy="43204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367498" y="3429000"/>
            <a:ext cx="212614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932040" y="3609020"/>
            <a:ext cx="0" cy="18002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156176" y="3591018"/>
            <a:ext cx="0" cy="19802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5959795" y="4077072"/>
            <a:ext cx="0" cy="43204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804248" y="4077072"/>
            <a:ext cx="0" cy="43204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179512" y="1635766"/>
            <a:ext cx="1368152" cy="78512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1907704" y="1635766"/>
            <a:ext cx="2160240" cy="78512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788024" y="1635766"/>
            <a:ext cx="3096344" cy="11451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575410" y="3212976"/>
            <a:ext cx="792088" cy="3780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580112" y="3212976"/>
            <a:ext cx="1440160" cy="3960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7164288" y="3212976"/>
            <a:ext cx="1080120" cy="3780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4067944" y="3789040"/>
            <a:ext cx="1299554" cy="2880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5868144" y="3789040"/>
            <a:ext cx="1152128" cy="2880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923928" y="4509120"/>
            <a:ext cx="2232248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6444208" y="4510895"/>
            <a:ext cx="2196244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31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8" cy="8298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Понятие.</a:t>
            </a:r>
            <a:endParaRPr lang="ru-RU" sz="3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39552" y="1124744"/>
            <a:ext cx="8136904" cy="532859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Жест (от лат. 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ru-RU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estus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 движение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тела. </a:t>
            </a:r>
          </a:p>
          <a:p>
            <a:pPr marL="68580" indent="0">
              <a:buNone/>
            </a:pPr>
            <a:endPara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жесты, известные в мире, можно разделить на универсальные и специфические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68580" indent="0">
              <a:buNone/>
            </a:pP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Практически любой житель планеты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пожавший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плечами, тем самым </a:t>
            </a:r>
            <a:endPara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выразит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недоумение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поднявший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руку,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ладонью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кверху, 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будет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чем-то вас просить.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501008"/>
            <a:ext cx="2238946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608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1.Используете ли Вы жесты </a:t>
            </a:r>
            <a:endParaRPr lang="ru-RU" sz="18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во время общения</a:t>
            </a:r>
            <a:r>
              <a:rPr lang="en-US" sz="1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1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68580" indent="0">
              <a:buNone/>
            </a:pPr>
            <a:r>
              <a:rPr lang="ru-RU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Да</a:t>
            </a:r>
            <a:r>
              <a:rPr lang="ru-RU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1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Нет.</a:t>
            </a:r>
            <a:endParaRPr lang="ru-RU" sz="1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1800" b="1" dirty="0" smtClean="0">
              <a:solidFill>
                <a:srgbClr val="FF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1800" b="1" dirty="0">
              <a:solidFill>
                <a:srgbClr val="FF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1800" b="1" dirty="0" smtClean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2.Чем </a:t>
            </a:r>
            <a:r>
              <a:rPr lang="ru-RU" sz="1800" b="1" dirty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 чаще </a:t>
            </a:r>
            <a:r>
              <a:rPr lang="ru-RU" sz="1800" b="1" dirty="0" smtClean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жестикулируете?</a:t>
            </a:r>
            <a:endParaRPr lang="ru-RU" sz="1800" b="1" dirty="0">
              <a:solidFill>
                <a:srgbClr val="FF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1800" b="1" dirty="0" smtClean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Руками.     Телом.    Глазами.</a:t>
            </a:r>
            <a:endParaRPr lang="ru-RU" sz="1800" b="1" dirty="0">
              <a:solidFill>
                <a:srgbClr val="FF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18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18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3.Помогают </a:t>
            </a:r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 Вам жесты </a:t>
            </a:r>
            <a:endParaRPr lang="ru-RU" sz="18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в </a:t>
            </a:r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общении?</a:t>
            </a:r>
          </a:p>
          <a:p>
            <a:pPr marL="68580" indent="0">
              <a:buNone/>
            </a:pPr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Да.        Нет.</a:t>
            </a:r>
            <a:endParaRPr lang="ru-RU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18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4.Знаете </a:t>
            </a:r>
            <a:r>
              <a:rPr lang="ru-RU" sz="1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 Вы о существовании </a:t>
            </a:r>
            <a:endParaRPr lang="ru-RU" sz="1800" b="1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18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профессиональных </a:t>
            </a:r>
            <a:r>
              <a:rPr lang="ru-RU" sz="1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жестов?</a:t>
            </a:r>
          </a:p>
          <a:p>
            <a:pPr marL="68580" indent="0">
              <a:buNone/>
            </a:pPr>
            <a:r>
              <a:rPr lang="ru-RU" sz="1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18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Да.        Нет.</a:t>
            </a:r>
            <a:endParaRPr lang="ru-RU" sz="18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6138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Опрос учащихся.</a:t>
            </a:r>
            <a:endParaRPr lang="ru-RU" sz="3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7281063"/>
              </p:ext>
            </p:extLst>
          </p:nvPr>
        </p:nvGraphicFramePr>
        <p:xfrm>
          <a:off x="4499992" y="548680"/>
          <a:ext cx="4176464" cy="1584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136342"/>
              </p:ext>
            </p:extLst>
          </p:nvPr>
        </p:nvGraphicFramePr>
        <p:xfrm>
          <a:off x="4644008" y="2060848"/>
          <a:ext cx="4392488" cy="1656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7827125"/>
              </p:ext>
            </p:extLst>
          </p:nvPr>
        </p:nvGraphicFramePr>
        <p:xfrm>
          <a:off x="4499992" y="3717032"/>
          <a:ext cx="4536504" cy="1512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1984041"/>
              </p:ext>
            </p:extLst>
          </p:nvPr>
        </p:nvGraphicFramePr>
        <p:xfrm>
          <a:off x="4644008" y="5170884"/>
          <a:ext cx="4392488" cy="1687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00366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56984" cy="8298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Значение жестов.</a:t>
            </a:r>
            <a:endParaRPr lang="ru-RU" sz="3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2046"/>
            <a:ext cx="8964488" cy="5544616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                </a:t>
            </a:r>
            <a:r>
              <a:rPr lang="ru-RU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Открытые жесты                     Закрытые жесты</a:t>
            </a:r>
          </a:p>
          <a:p>
            <a:pPr marL="68580" indent="0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жесты, при которых                                жесты, с помощью</a:t>
            </a:r>
          </a:p>
          <a:p>
            <a:pPr marL="68580" indent="0">
              <a:buNone/>
            </a:pPr>
            <a:r>
              <a:rPr lang="ru-RU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руки разводятся в                                   которых мы </a:t>
            </a:r>
          </a:p>
          <a:p>
            <a:pPr marL="68580" indent="0">
              <a:buNone/>
            </a:pPr>
            <a:r>
              <a:rPr lang="ru-RU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стороны или                                             отгораживаемся от </a:t>
            </a:r>
          </a:p>
          <a:p>
            <a:pPr marL="68580" indent="0">
              <a:buNone/>
            </a:pPr>
            <a:r>
              <a:rPr lang="ru-RU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показываются                                          собеседника, закрываем</a:t>
            </a:r>
          </a:p>
          <a:p>
            <a:pPr marL="68580" indent="0">
              <a:buNone/>
            </a:pPr>
            <a:r>
              <a:rPr lang="ru-RU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ладони.</a:t>
            </a: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руками своё тело.</a:t>
            </a:r>
          </a:p>
          <a:p>
            <a:pPr marL="68580" indent="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</a:t>
            </a:r>
          </a:p>
          <a:p>
            <a:pPr marL="68580" indent="0">
              <a:buNone/>
            </a:pPr>
            <a:r>
              <a:rPr lang="ru-RU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Многие </a:t>
            </a:r>
            <a:r>
              <a:rPr lang="ru-RU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жесты </a:t>
            </a:r>
            <a:r>
              <a:rPr lang="ru-RU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пришли к нам из глубокой древности и имеют свою историю. </a:t>
            </a:r>
            <a:endParaRPr lang="ru-RU" sz="16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Передача знака одобрения или неодобрения с помощью большого пальца поднятого вверх или опущенного вниз была известна ещё древним римлянам. Так, после окончания поединка, император давал знать,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оставляет </a:t>
            </a: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 жизнь гладиатору или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нет.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9" name="Picture 5" descr="C:\Users\Толя\Desktop\презентация 4 г\картинки\20190106_2150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1350169" cy="214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Толя\Desktop\презентация 4 г\картинки\20190106_2150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04646"/>
            <a:ext cx="1242119" cy="214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Толя\Desktop\презентация 4 г\картинки\756017_1920x1080x5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869158"/>
            <a:ext cx="2600465" cy="1710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Толя\Desktop\презентация 4 г\картинки\20190106_21301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869158"/>
            <a:ext cx="1449557" cy="1717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Толя\Desktop\презентация 4 г\картинки\20190106_21302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616" y="4824321"/>
            <a:ext cx="1581711" cy="1755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83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Один и тот же жест может иметь разное значение в разных странах</a:t>
            </a:r>
            <a:r>
              <a:rPr lang="ru-RU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Кольцо из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пальцев (ОК) :</a:t>
            </a:r>
          </a:p>
          <a:p>
            <a:pPr marL="68580" indent="0">
              <a:buNone/>
            </a:pPr>
            <a:r>
              <a:rPr lang="ru-RU" sz="2000" b="1" dirty="0">
                <a:solidFill>
                  <a:srgbClr val="66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Америке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означает 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 всё хорошо » ; </a:t>
            </a:r>
          </a:p>
          <a:p>
            <a:pPr marL="68580" indent="0">
              <a:buNone/>
            </a:pPr>
            <a:r>
              <a:rPr lang="ru-RU" sz="20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0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Японии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во время купли-продажи ) - деньги  ;    </a:t>
            </a:r>
            <a:endPara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Тунисе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« я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убью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тебя »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endParaRPr lang="ru-RU" sz="20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2000" b="1" dirty="0" smtClean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 </a:t>
            </a:r>
            <a:r>
              <a:rPr lang="ru-RU" sz="2000" b="1" dirty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Франции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« ты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ноль без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палочки ». </a:t>
            </a:r>
          </a:p>
          <a:p>
            <a:pPr marL="68580" indent="0">
              <a:buNone/>
            </a:pPr>
            <a:endPara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Палец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виска  :                                      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Качание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головой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 многих </a:t>
            </a:r>
            <a:endPara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России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человек не в себе ;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странах означает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 нет », </a:t>
            </a:r>
          </a:p>
          <a:p>
            <a:pPr marL="6858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Африке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человек задумался.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а </a:t>
            </a: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Болгарии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« да ».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endParaRPr lang="ru-RU" sz="20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Показывать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язык :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</a:t>
            </a:r>
            <a:endPara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России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детский жест ;                  </a:t>
            </a:r>
            <a:endPara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2000" b="1" dirty="0" smtClean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000" b="1" dirty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юге Китая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смущение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  </a:t>
            </a:r>
            <a:endPara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2000" b="1" dirty="0" smtClean="0">
                <a:solidFill>
                  <a:srgbClr val="764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000" b="1" dirty="0">
                <a:solidFill>
                  <a:srgbClr val="764B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Тибете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форма ритуального </a:t>
            </a:r>
            <a:endPara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почтительного приветствия.</a:t>
            </a:r>
          </a:p>
        </p:txBody>
      </p:sp>
      <p:pic>
        <p:nvPicPr>
          <p:cNvPr id="2050" name="Picture 2" descr="C:\Users\Толя\Desktop\презентация 4 г\картинки\20190106_215441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052737"/>
            <a:ext cx="2088232" cy="1964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Толя\Desktop\презентация 4 г\картинки\IMG_0608-23-01-19-03-42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076" y="4509120"/>
            <a:ext cx="2808312" cy="210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11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1217</TotalTime>
  <Words>1115</Words>
  <Application>Microsoft Office PowerPoint</Application>
  <PresentationFormat>Экран (4:3)</PresentationFormat>
  <Paragraphs>216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Остин</vt:lpstr>
      <vt:lpstr>Исследовательская работа  «Язык жестов».</vt:lpstr>
      <vt:lpstr>Актуальность темы.</vt:lpstr>
      <vt:lpstr>Цель.</vt:lpstr>
      <vt:lpstr>Введение.</vt:lpstr>
      <vt:lpstr>Презентация PowerPoint</vt:lpstr>
      <vt:lpstr>Понятие.</vt:lpstr>
      <vt:lpstr>Опрос учащихся.</vt:lpstr>
      <vt:lpstr>Значение жестов.</vt:lpstr>
      <vt:lpstr>Один и тот же жест может иметь разное значение в разных странах.</vt:lpstr>
      <vt:lpstr>Приветствия.</vt:lpstr>
      <vt:lpstr>Рукопожатия.</vt:lpstr>
      <vt:lpstr>Выражая восхищение:</vt:lpstr>
      <vt:lpstr>Язык жестов используют немые люди.</vt:lpstr>
      <vt:lpstr>Будьте осторожны с жестами.</vt:lpstr>
      <vt:lpstr>Сигналы рук.</vt:lpstr>
      <vt:lpstr>Информация для учеников.</vt:lpstr>
      <vt:lpstr>Интересные факты.</vt:lpstr>
      <vt:lpstr>Выводы.</vt:lpstr>
      <vt:lpstr> Заключение.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Толя</dc:creator>
  <cp:lastModifiedBy>Толя</cp:lastModifiedBy>
  <cp:revision>102</cp:revision>
  <dcterms:created xsi:type="dcterms:W3CDTF">2019-01-08T11:47:46Z</dcterms:created>
  <dcterms:modified xsi:type="dcterms:W3CDTF">2019-02-05T09:25:51Z</dcterms:modified>
</cp:coreProperties>
</file>