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59" r:id="rId9"/>
    <p:sldId id="260" r:id="rId10"/>
    <p:sldId id="261" r:id="rId11"/>
    <p:sldId id="263" r:id="rId12"/>
    <p:sldId id="272" r:id="rId13"/>
    <p:sldId id="273" r:id="rId14"/>
    <p:sldId id="278" r:id="rId15"/>
    <p:sldId id="279" r:id="rId16"/>
    <p:sldId id="280" r:id="rId17"/>
    <p:sldId id="277" r:id="rId18"/>
    <p:sldId id="274" r:id="rId19"/>
    <p:sldId id="283" r:id="rId20"/>
    <p:sldId id="285" r:id="rId21"/>
    <p:sldId id="286" r:id="rId22"/>
    <p:sldId id="290" r:id="rId23"/>
    <p:sldId id="284" r:id="rId24"/>
    <p:sldId id="293" r:id="rId25"/>
    <p:sldId id="294" r:id="rId26"/>
    <p:sldId id="281" r:id="rId27"/>
    <p:sldId id="291" r:id="rId28"/>
    <p:sldId id="295" r:id="rId29"/>
    <p:sldId id="282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91382"/>
    <a:srgbClr val="0066FF"/>
    <a:srgbClr val="99CC00"/>
    <a:srgbClr val="669900"/>
    <a:srgbClr val="FF9900"/>
    <a:srgbClr val="33CC33"/>
    <a:srgbClr val="FF9999"/>
    <a:srgbClr val="00FF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естиугольник 5"/>
          <p:cNvSpPr/>
          <p:nvPr/>
        </p:nvSpPr>
        <p:spPr>
          <a:xfrm>
            <a:off x="3347864" y="2204864"/>
            <a:ext cx="2520280" cy="2088232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многоугольник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720080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028384" y="260648"/>
            <a:ext cx="792088" cy="648072"/>
          </a:xfrm>
          <a:prstGeom prst="triangle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7632340" y="3320988"/>
            <a:ext cx="1584176" cy="504056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323528" y="260648"/>
            <a:ext cx="864096" cy="792088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8028384" y="1628800"/>
            <a:ext cx="864096" cy="576064"/>
          </a:xfrm>
          <a:prstGeom prst="trapezoid">
            <a:avLst>
              <a:gd name="adj" fmla="val 36905"/>
            </a:avLst>
          </a:prstGeom>
          <a:solidFill>
            <a:srgbClr val="A913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4046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/>
              <a:t>З  а  </a:t>
            </a:r>
            <a:r>
              <a:rPr lang="ru-RU" sz="1400" dirty="0" err="1" smtClean="0"/>
              <a:t>н</a:t>
            </a:r>
            <a:r>
              <a:rPr lang="ru-RU" sz="1400" dirty="0" smtClean="0"/>
              <a:t>  я  т  и  е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517232"/>
            <a:ext cx="84969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/>
              <a:t>Рекомендации к проведению занятия: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 </a:t>
            </a:r>
            <a:br>
              <a:rPr lang="ru-RU" sz="1400" i="1" dirty="0" smtClean="0"/>
            </a:br>
            <a:r>
              <a:rPr lang="ru-RU" sz="1100" i="1" dirty="0" smtClean="0"/>
              <a:t>Закрепление </a:t>
            </a:r>
            <a:r>
              <a:rPr lang="en-US" sz="1100" i="1" dirty="0" smtClean="0"/>
              <a:t>2</a:t>
            </a:r>
            <a:r>
              <a:rPr lang="ru-RU" sz="1100" i="1" dirty="0" smtClean="0"/>
              <a:t> – </a:t>
            </a:r>
            <a:r>
              <a:rPr lang="en-US" sz="1100" i="1" dirty="0" smtClean="0"/>
              <a:t>3</a:t>
            </a:r>
            <a:r>
              <a:rPr lang="ru-RU" sz="1100" i="1" dirty="0" smtClean="0"/>
              <a:t> раза в неделю.</a:t>
            </a:r>
            <a:endParaRPr lang="ru-RU" sz="1100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H="1">
            <a:off x="539552" y="2852936"/>
            <a:ext cx="504056" cy="1656184"/>
          </a:xfrm>
          <a:prstGeom prst="triangle">
            <a:avLst>
              <a:gd name="adj" fmla="val 100000"/>
            </a:avLst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558924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 на утро младший брат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Страшной месте был не рад.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Поглядел он – нет квадрата,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Онемел… Стоял без слов.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Вот так месть! </a:t>
            </a:r>
            <a:endParaRPr lang="ru-RU" sz="1400" dirty="0" smtClean="0">
              <a:latin typeface="Arial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6084168" y="2996952"/>
            <a:ext cx="1152128" cy="1152128"/>
          </a:xfrm>
          <a:prstGeom prst="smileyFace">
            <a:avLst>
              <a:gd name="adj" fmla="val -359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Восьмиугольник 4"/>
          <p:cNvSpPr/>
          <p:nvPr/>
        </p:nvSpPr>
        <p:spPr>
          <a:xfrm>
            <a:off x="1331640" y="2420888"/>
            <a:ext cx="1800200" cy="1800200"/>
          </a:xfrm>
          <a:prstGeom prst="octagon">
            <a:avLst/>
          </a:prstGeom>
          <a:solidFill>
            <a:srgbClr val="33CC3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116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Теперь у брата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Восемь новеньких углов!</a:t>
            </a:r>
            <a:endParaRPr lang="en-US" sz="14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сьмиугольник 4"/>
          <p:cNvSpPr/>
          <p:nvPr/>
        </p:nvSpPr>
        <p:spPr>
          <a:xfrm>
            <a:off x="3635896" y="2420888"/>
            <a:ext cx="1800200" cy="1800200"/>
          </a:xfrm>
          <a:prstGeom prst="octagon">
            <a:avLst/>
          </a:prstGeom>
          <a:solidFill>
            <a:srgbClr val="33CC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8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42088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4208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285293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8610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Times New Roman" pitchFamily="18" charset="0"/>
              </a:rPr>
              <a:t>5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38610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29249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Times New Roman" pitchFamily="18" charset="0"/>
              </a:rPr>
              <a:t>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сьмиугольник 1"/>
          <p:cNvSpPr/>
          <p:nvPr/>
        </p:nvSpPr>
        <p:spPr>
          <a:xfrm>
            <a:off x="5436096" y="2276872"/>
            <a:ext cx="2016224" cy="2088232"/>
          </a:xfrm>
          <a:prstGeom prst="octagon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8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6093296"/>
            <a:ext cx="97404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Посмотри, как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углов у этих фигур.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МНОГОУГОЛЬНИКИ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у фигуры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угла – это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четырёхугольник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углов – это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восьмиугольник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276872"/>
            <a:ext cx="2016224" cy="2088232"/>
          </a:xfrm>
          <a:prstGeom prst="rect">
            <a:avLst/>
          </a:prstGeom>
          <a:solidFill>
            <a:srgbClr val="0066FF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1584176" cy="1512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491880" y="332656"/>
            <a:ext cx="2160240" cy="165618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620688"/>
            <a:ext cx="2232248" cy="1080120"/>
          </a:xfrm>
          <a:prstGeom prst="rect">
            <a:avLst/>
          </a:prstGeom>
          <a:solidFill>
            <a:srgbClr val="3D20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3491880" y="4653136"/>
            <a:ext cx="2232248" cy="1296144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611560" y="2564904"/>
            <a:ext cx="1800200" cy="165618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6237312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всё многоугольники.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них много углов.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6876256" y="2492896"/>
            <a:ext cx="1656184" cy="1584176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55576" y="4797152"/>
            <a:ext cx="1656184" cy="1656184"/>
          </a:xfrm>
          <a:prstGeom prst="star7">
            <a:avLst>
              <a:gd name="adj" fmla="val 44740"/>
              <a:gd name="hf" fmla="val 102572"/>
              <a:gd name="vf" fmla="val 105210"/>
            </a:avLst>
          </a:prstGeom>
          <a:solidFill>
            <a:srgbClr val="F91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Восьмиугольник 9"/>
          <p:cNvSpPr/>
          <p:nvPr/>
        </p:nvSpPr>
        <p:spPr>
          <a:xfrm>
            <a:off x="3779912" y="2564904"/>
            <a:ext cx="1656184" cy="1584176"/>
          </a:xfrm>
          <a:prstGeom prst="octagon">
            <a:avLst/>
          </a:prstGeom>
          <a:solidFill>
            <a:srgbClr val="388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10-конечная звезда 10"/>
          <p:cNvSpPr/>
          <p:nvPr/>
        </p:nvSpPr>
        <p:spPr>
          <a:xfrm>
            <a:off x="6876256" y="4725144"/>
            <a:ext cx="1584176" cy="1656184"/>
          </a:xfrm>
          <a:prstGeom prst="star10">
            <a:avLst>
              <a:gd name="adj" fmla="val 47295"/>
              <a:gd name="hf" fmla="val 105146"/>
            </a:avLst>
          </a:prstGeom>
          <a:solidFill>
            <a:srgbClr val="008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3635896" y="2276872"/>
            <a:ext cx="2376264" cy="201622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3</a:t>
            </a:r>
          </a:p>
          <a:p>
            <a:pPr algn="ctr"/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6237312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угла. 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Значит, это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треугольник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2492896"/>
            <a:ext cx="301686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393305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393305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2492896"/>
            <a:ext cx="2016224" cy="20882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6021288"/>
            <a:ext cx="29523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угла.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четырёхугольник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Квадрат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249289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49289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422108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422108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2420888"/>
            <a:ext cx="2952328" cy="1584176"/>
          </a:xfrm>
          <a:prstGeom prst="rect">
            <a:avLst/>
          </a:prstGeom>
          <a:solidFill>
            <a:srgbClr val="3D20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5877272"/>
            <a:ext cx="4752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тоже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угла.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четырёхугольник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 это не квадрат, 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прямоугольник.</a:t>
            </a: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24208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242088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64502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364502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рапеция 4"/>
          <p:cNvSpPr/>
          <p:nvPr/>
        </p:nvSpPr>
        <p:spPr>
          <a:xfrm>
            <a:off x="2987824" y="2564904"/>
            <a:ext cx="3600400" cy="1872208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5805264"/>
            <a:ext cx="460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Четырёхугольник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 это не квадрат и не прямоугольник.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трапеция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5649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407707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407707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256490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ильный пятиугольник 1"/>
          <p:cNvSpPr/>
          <p:nvPr/>
        </p:nvSpPr>
        <p:spPr>
          <a:xfrm>
            <a:off x="3275856" y="2204864"/>
            <a:ext cx="2520280" cy="2232248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5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6165304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углов.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пятиугольник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227687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92494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40770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407707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292494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3347864" y="1988840"/>
            <a:ext cx="2520280" cy="2304256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98884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98884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92494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393305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93305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292494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616530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углов.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шестиугольник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329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Жили-были два брата: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Треугольник с Квадратом</a:t>
            </a:r>
            <a:endParaRPr lang="ru-RU" sz="1400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331640" y="2348880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276872"/>
            <a:ext cx="1800200" cy="1800200"/>
          </a:xfrm>
          <a:prstGeom prst="rect">
            <a:avLst/>
          </a:prstGeom>
          <a:solidFill>
            <a:srgbClr val="00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3491880" y="1772816"/>
            <a:ext cx="2520280" cy="2448272"/>
          </a:xfrm>
          <a:prstGeom prst="star7">
            <a:avLst>
              <a:gd name="adj" fmla="val 44740"/>
              <a:gd name="hf" fmla="val 102572"/>
              <a:gd name="vf" fmla="val 105210"/>
            </a:avLst>
          </a:prstGeom>
          <a:solidFill>
            <a:srgbClr val="F91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7</a:t>
            </a:r>
            <a:endParaRPr lang="ru-RU" sz="9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77281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13285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306896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563888" y="306896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220486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6165304"/>
            <a:ext cx="4860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углов.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семиугольник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сьмиугольник 1"/>
          <p:cNvSpPr/>
          <p:nvPr/>
        </p:nvSpPr>
        <p:spPr>
          <a:xfrm>
            <a:off x="3419872" y="2060848"/>
            <a:ext cx="2384648" cy="2312640"/>
          </a:xfrm>
          <a:prstGeom prst="octagon">
            <a:avLst/>
          </a:prstGeom>
          <a:solidFill>
            <a:srgbClr val="388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8</a:t>
            </a:r>
            <a:endParaRPr lang="ru-RU" sz="54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165304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углов.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восьмиугольник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0608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20608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56490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335699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00506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400506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342900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263691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 rot="10800000">
            <a:off x="4860032" y="1628800"/>
            <a:ext cx="576064" cy="50405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987824" y="2420888"/>
            <a:ext cx="792088" cy="21602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5112060" y="3032956"/>
            <a:ext cx="648072" cy="432048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5148064" y="2420888"/>
            <a:ext cx="792088" cy="21602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V="1">
            <a:off x="3167844" y="3032956"/>
            <a:ext cx="648072" cy="432048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36" idx="2"/>
          </p:cNvCxnSpPr>
          <p:nvPr/>
        </p:nvCxnSpPr>
        <p:spPr>
          <a:xfrm rot="5400000" flipH="1">
            <a:off x="3973288" y="3307632"/>
            <a:ext cx="225316" cy="75608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36" idx="2"/>
          </p:cNvCxnSpPr>
          <p:nvPr/>
        </p:nvCxnSpPr>
        <p:spPr>
          <a:xfrm rot="10800000" flipV="1">
            <a:off x="4463988" y="3573016"/>
            <a:ext cx="756084" cy="22531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339752" y="616530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углов.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девятиугольник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155679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20072" y="20608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0800000">
            <a:off x="4139952" y="1628800"/>
            <a:ext cx="72008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3491880" y="1628800"/>
            <a:ext cx="648072" cy="50405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067944" y="155679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364088" y="270892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932040" y="3284984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355976" y="3429000"/>
            <a:ext cx="216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8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707904" y="328498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lang="ru-RU" sz="28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270892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8</a:t>
            </a:r>
            <a:endParaRPr lang="ru-RU" sz="28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419872" y="2060848"/>
            <a:ext cx="360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9</a:t>
            </a:r>
            <a:endParaRPr lang="ru-RU" sz="28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11960" y="2276872"/>
            <a:ext cx="6928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9 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34" grpId="0"/>
      <p:bldP spid="35" grpId="0"/>
      <p:bldP spid="36" grpId="0"/>
      <p:bldP spid="37" grpId="0"/>
      <p:bldP spid="38" grpId="0"/>
      <p:bldP spid="39" grpId="0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0-конечная звезда 1"/>
          <p:cNvSpPr/>
          <p:nvPr/>
        </p:nvSpPr>
        <p:spPr>
          <a:xfrm>
            <a:off x="2987824" y="1700808"/>
            <a:ext cx="2952328" cy="2952328"/>
          </a:xfrm>
          <a:prstGeom prst="star10">
            <a:avLst>
              <a:gd name="adj" fmla="val 47295"/>
              <a:gd name="hf" fmla="val 105146"/>
            </a:avLst>
          </a:prstGeom>
          <a:solidFill>
            <a:srgbClr val="008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10</a:t>
            </a:r>
            <a:endParaRPr lang="ru-RU" sz="5400" b="1" dirty="0" smtClean="0">
              <a:solidFill>
                <a:srgbClr val="FFFF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6165304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этого многоугольника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углов.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 </a:t>
            </a: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десятиугольник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62880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91683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263691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3429000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07707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4293096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407707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335699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564904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1916832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2852936"/>
            <a:ext cx="1584176" cy="1512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3140968"/>
            <a:ext cx="2232248" cy="1080120"/>
          </a:xfrm>
          <a:prstGeom prst="rect">
            <a:avLst/>
          </a:prstGeom>
          <a:solidFill>
            <a:srgbClr val="3D20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611560" y="2924944"/>
            <a:ext cx="2376264" cy="1440160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6381328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прямоугольник.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708920"/>
            <a:ext cx="1584176" cy="1512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707904" y="2492896"/>
            <a:ext cx="2160240" cy="165618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6444208" y="2348880"/>
            <a:ext cx="2088232" cy="1800200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6381328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треугольник.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4248" y="2636912"/>
            <a:ext cx="1584176" cy="1512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707904" y="2420888"/>
            <a:ext cx="2160240" cy="165618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611560" y="2636912"/>
            <a:ext cx="2376264" cy="1440160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6381328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квадрат.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539552" y="2708920"/>
            <a:ext cx="2160240" cy="165618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6372200" y="2924944"/>
            <a:ext cx="2376264" cy="1440160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3563888" y="2564904"/>
            <a:ext cx="2088232" cy="1800200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6381328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пятиугольник.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516216" y="2564904"/>
            <a:ext cx="2160240" cy="165618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3491880" y="2852936"/>
            <a:ext cx="2376264" cy="1440160"/>
          </a:xfrm>
          <a:prstGeom prst="trapezoid">
            <a:avLst>
              <a:gd name="adj" fmla="val 3690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467544" y="2420888"/>
            <a:ext cx="2088232" cy="1800200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6381328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 пятиугольник.</a:t>
            </a: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1584176" cy="1512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491880" y="332656"/>
            <a:ext cx="2160240" cy="1656184"/>
          </a:xfrm>
          <a:prstGeom prst="triangle">
            <a:avLst/>
          </a:prstGeom>
          <a:solidFill>
            <a:srgbClr val="00B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620688"/>
            <a:ext cx="2232248" cy="1080120"/>
          </a:xfrm>
          <a:prstGeom prst="rect">
            <a:avLst/>
          </a:prstGeom>
          <a:solidFill>
            <a:srgbClr val="3D20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3707904" y="4869160"/>
            <a:ext cx="2232248" cy="1296144"/>
          </a:xfrm>
          <a:prstGeom prst="trapezoid">
            <a:avLst>
              <a:gd name="adj" fmla="val 3690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611560" y="2564904"/>
            <a:ext cx="1800200" cy="165618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6381328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Это многоугольники.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6876256" y="2492896"/>
            <a:ext cx="1656184" cy="1584176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755576" y="4653136"/>
            <a:ext cx="1656184" cy="1656184"/>
          </a:xfrm>
          <a:prstGeom prst="star7">
            <a:avLst>
              <a:gd name="adj" fmla="val 44740"/>
              <a:gd name="hf" fmla="val 102572"/>
              <a:gd name="vf" fmla="val 105210"/>
            </a:avLst>
          </a:prstGeom>
          <a:solidFill>
            <a:srgbClr val="F91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Восьмиугольник 9"/>
          <p:cNvSpPr/>
          <p:nvPr/>
        </p:nvSpPr>
        <p:spPr>
          <a:xfrm>
            <a:off x="3779912" y="2636912"/>
            <a:ext cx="1656184" cy="1584176"/>
          </a:xfrm>
          <a:prstGeom prst="octagon">
            <a:avLst/>
          </a:prstGeom>
          <a:solidFill>
            <a:srgbClr val="388D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10-конечная звезда 10"/>
          <p:cNvSpPr/>
          <p:nvPr/>
        </p:nvSpPr>
        <p:spPr>
          <a:xfrm>
            <a:off x="7020272" y="4725144"/>
            <a:ext cx="1584176" cy="1656184"/>
          </a:xfrm>
          <a:prstGeom prst="star10">
            <a:avLst>
              <a:gd name="adj" fmla="val 47295"/>
              <a:gd name="hf" fmla="val 105146"/>
            </a:avLst>
          </a:prstGeom>
          <a:solidFill>
            <a:srgbClr val="008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329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Старший – квадратный,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Добродушный и приятный.</a:t>
            </a:r>
            <a:endParaRPr lang="ru-RU" sz="14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492896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995936" y="2708920"/>
            <a:ext cx="1152128" cy="1152128"/>
          </a:xfrm>
          <a:prstGeom prst="smileyFace">
            <a:avLst>
              <a:gd name="adj" fmla="val 4653"/>
            </a:avLst>
          </a:prstGeom>
          <a:solidFill>
            <a:srgbClr val="00C4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80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</a:t>
            </a: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малышей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использовано стихотворение </a:t>
            </a:r>
            <a:r>
              <a:rPr lang="ru-RU" sz="9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Евгения </a:t>
            </a:r>
            <a:r>
              <a:rPr lang="ru-RU" sz="9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Паина</a:t>
            </a:r>
            <a:endParaRPr lang="ru-RU" sz="900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«Треугольник  </a:t>
            </a:r>
            <a:r>
              <a:rPr lang="ru-RU" sz="9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 </a:t>
            </a:r>
            <a:r>
              <a:rPr lang="ru-RU" sz="9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Квадрат»</a:t>
            </a:r>
            <a:endParaRPr lang="ru-RU" sz="9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i="1" spc="3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Форма</a:t>
            </a:r>
            <a:r>
              <a:rPr lang="en-US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предмета. Многоугольник.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329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Младший – треугольный,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Вечно недовольный. </a:t>
            </a:r>
            <a:endParaRPr lang="ru-RU" sz="1400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7585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923928" y="2996952"/>
            <a:ext cx="1152128" cy="1152128"/>
          </a:xfrm>
          <a:prstGeom prst="smileyFace">
            <a:avLst>
              <a:gd name="adj" fmla="val -359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2128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Стал расспрашивать Квадрат: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«Почему ты злишься, брат?»</a:t>
            </a:r>
            <a:endParaRPr lang="ru-RU" sz="1400" dirty="0" smtClean="0">
              <a:latin typeface="Arial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1619672" y="2708920"/>
            <a:ext cx="1152128" cy="1152128"/>
          </a:xfrm>
          <a:prstGeom prst="smileyFace">
            <a:avLst>
              <a:gd name="adj" fmla="val 4653"/>
            </a:avLst>
          </a:prstGeom>
          <a:solidFill>
            <a:srgbClr val="00C4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6084168" y="2996952"/>
            <a:ext cx="1152128" cy="1152128"/>
          </a:xfrm>
          <a:prstGeom prst="smileyFace">
            <a:avLst>
              <a:gd name="adj" fmla="val -359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3325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Тот кричит ему: «Смотри,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Ты полней меня и шире,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меня углов лишь три,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тебя же их четыре».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3</a:t>
            </a:r>
          </a:p>
          <a:p>
            <a:pPr algn="ctr"/>
            <a:endParaRPr lang="ru-RU" b="1" dirty="0" smtClean="0">
              <a:solidFill>
                <a:srgbClr val="FFFF0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42088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42088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2636912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861048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052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Квадрат ответил: «Брат!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Я же старше, я – квадрат»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сказал ещё нежней: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«Неизвестно – кто нужней!»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1619672" y="2708920"/>
            <a:ext cx="1152128" cy="1152128"/>
          </a:xfrm>
          <a:prstGeom prst="smileyFace">
            <a:avLst>
              <a:gd name="adj" fmla="val 4653"/>
            </a:avLst>
          </a:prstGeom>
          <a:solidFill>
            <a:srgbClr val="00C4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052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Но настала ночь, и к брату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Натыкаясь на столы, 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Младший лезет воровато,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Срезать старшему углы.</a:t>
            </a:r>
            <a:endParaRPr lang="ru-RU" sz="1400" dirty="0" smtClean="0">
              <a:latin typeface="Arial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Vlad\Рабочий стол\ногжницы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36912"/>
            <a:ext cx="1384304" cy="1130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506E-6 L -0.26093 -0.064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-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8052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Уходя, сказал: "Приятных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Я тебе желаю снов!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Спать ложился – был квадратным,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 проснешься – без углов!"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436096" y="2492896"/>
            <a:ext cx="2448272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420888"/>
            <a:ext cx="1800200" cy="18002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сьмиугольник 6"/>
          <p:cNvSpPr/>
          <p:nvPr/>
        </p:nvSpPr>
        <p:spPr>
          <a:xfrm>
            <a:off x="1331640" y="2420888"/>
            <a:ext cx="1800200" cy="1800200"/>
          </a:xfrm>
          <a:prstGeom prst="octagon">
            <a:avLst/>
          </a:prstGeom>
          <a:solidFill>
            <a:srgbClr val="33CC3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084168" y="2996952"/>
            <a:ext cx="1152128" cy="1152128"/>
          </a:xfrm>
          <a:prstGeom prst="smileyFace">
            <a:avLst>
              <a:gd name="adj" fmla="val -3593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467</Words>
  <Application>Microsoft Office PowerPoint</Application>
  <PresentationFormat>Экран (4:3)</PresentationFormat>
  <Paragraphs>185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59</cp:revision>
  <dcterms:modified xsi:type="dcterms:W3CDTF">2010-11-29T11:14:57Z</dcterms:modified>
</cp:coreProperties>
</file>