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Default Extension="doc" ContentType="application/msword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notesSlides/notesSlide8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5"/>
  </p:notesMasterIdLst>
  <p:sldIdLst>
    <p:sldId id="257" r:id="rId2"/>
    <p:sldId id="310" r:id="rId3"/>
    <p:sldId id="258" r:id="rId4"/>
    <p:sldId id="264" r:id="rId5"/>
    <p:sldId id="261" r:id="rId6"/>
    <p:sldId id="291" r:id="rId7"/>
    <p:sldId id="316" r:id="rId8"/>
    <p:sldId id="263" r:id="rId9"/>
    <p:sldId id="289" r:id="rId10"/>
    <p:sldId id="267" r:id="rId11"/>
    <p:sldId id="273" r:id="rId12"/>
    <p:sldId id="292" r:id="rId13"/>
    <p:sldId id="274" r:id="rId14"/>
    <p:sldId id="272" r:id="rId15"/>
    <p:sldId id="311" r:id="rId16"/>
    <p:sldId id="312" r:id="rId17"/>
    <p:sldId id="268" r:id="rId18"/>
    <p:sldId id="269" r:id="rId19"/>
    <p:sldId id="294" r:id="rId20"/>
    <p:sldId id="279" r:id="rId21"/>
    <p:sldId id="270" r:id="rId22"/>
    <p:sldId id="280" r:id="rId23"/>
    <p:sldId id="282" r:id="rId24"/>
    <p:sldId id="295" r:id="rId25"/>
    <p:sldId id="283" r:id="rId26"/>
    <p:sldId id="284" r:id="rId27"/>
    <p:sldId id="285" r:id="rId28"/>
    <p:sldId id="286" r:id="rId29"/>
    <p:sldId id="297" r:id="rId30"/>
    <p:sldId id="296" r:id="rId31"/>
    <p:sldId id="299" r:id="rId32"/>
    <p:sldId id="300" r:id="rId33"/>
    <p:sldId id="301" r:id="rId34"/>
    <p:sldId id="302" r:id="rId35"/>
    <p:sldId id="303" r:id="rId36"/>
    <p:sldId id="304" r:id="rId37"/>
    <p:sldId id="315" r:id="rId38"/>
    <p:sldId id="314" r:id="rId39"/>
    <p:sldId id="306" r:id="rId40"/>
    <p:sldId id="307" r:id="rId41"/>
    <p:sldId id="308" r:id="rId42"/>
    <p:sldId id="317" r:id="rId43"/>
    <p:sldId id="287" r:id="rId4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F1F56-99D6-44BB-844A-86682A60FADA}" type="datetimeFigureOut">
              <a:rPr lang="ru-RU" smtClean="0"/>
              <a:pPr/>
              <a:t>08.08.2022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31E026-9E86-44A9-BED6-683239FB71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1"/>
          <p:cNvSpPr txBox="1">
            <a:spLocks noChangeArrowheads="1"/>
          </p:cNvSpPr>
          <p:nvPr/>
        </p:nvSpPr>
        <p:spPr bwMode="auto">
          <a:xfrm>
            <a:off x="1191005" y="878422"/>
            <a:ext cx="4475990" cy="31647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65" tIns="40083" rIns="80165" bIns="40083" anchor="ctr"/>
          <a:lstStyle/>
          <a:p>
            <a:endParaRPr lang="ru-RU"/>
          </a:p>
        </p:txBody>
      </p:sp>
      <p:sp>
        <p:nvSpPr>
          <p:cNvPr id="53251" name="Rectangle 2"/>
          <p:cNvSpPr>
            <a:spLocks noGrp="1" noChangeArrowheads="1"/>
          </p:cNvSpPr>
          <p:nvPr>
            <p:ph type="body"/>
          </p:nvPr>
        </p:nvSpPr>
        <p:spPr>
          <a:xfrm>
            <a:off x="1061392" y="4350019"/>
            <a:ext cx="4736657" cy="351097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1"/>
          <p:cNvSpPr txBox="1">
            <a:spLocks noChangeArrowheads="1"/>
          </p:cNvSpPr>
          <p:nvPr/>
        </p:nvSpPr>
        <p:spPr bwMode="auto">
          <a:xfrm>
            <a:off x="1191005" y="878422"/>
            <a:ext cx="4475990" cy="31647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65" tIns="40083" rIns="80165" bIns="40083" anchor="ctr"/>
          <a:lstStyle/>
          <a:p>
            <a:endParaRPr lang="ru-RU"/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body"/>
          </p:nvPr>
        </p:nvSpPr>
        <p:spPr>
          <a:xfrm>
            <a:off x="1061392" y="4350019"/>
            <a:ext cx="4736657" cy="351097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1"/>
          <p:cNvSpPr txBox="1">
            <a:spLocks noChangeArrowheads="1"/>
          </p:cNvSpPr>
          <p:nvPr/>
        </p:nvSpPr>
        <p:spPr bwMode="auto">
          <a:xfrm>
            <a:off x="1191005" y="878422"/>
            <a:ext cx="4475990" cy="31647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65" tIns="40083" rIns="80165" bIns="40083" anchor="ctr"/>
          <a:lstStyle/>
          <a:p>
            <a:endParaRPr lang="ru-RU"/>
          </a:p>
        </p:txBody>
      </p:sp>
      <p:sp>
        <p:nvSpPr>
          <p:cNvPr id="60419" name="Rectangle 2"/>
          <p:cNvSpPr>
            <a:spLocks noGrp="1" noChangeArrowheads="1"/>
          </p:cNvSpPr>
          <p:nvPr>
            <p:ph type="body"/>
          </p:nvPr>
        </p:nvSpPr>
        <p:spPr>
          <a:xfrm>
            <a:off x="1061392" y="4350019"/>
            <a:ext cx="4736657" cy="351097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1"/>
          <p:cNvSpPr txBox="1">
            <a:spLocks noChangeArrowheads="1"/>
          </p:cNvSpPr>
          <p:nvPr/>
        </p:nvSpPr>
        <p:spPr bwMode="auto">
          <a:xfrm>
            <a:off x="1191005" y="878422"/>
            <a:ext cx="4475990" cy="31647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65" tIns="40083" rIns="80165" bIns="40083" anchor="ctr"/>
          <a:lstStyle/>
          <a:p>
            <a:endParaRPr lang="ru-RU"/>
          </a:p>
        </p:txBody>
      </p:sp>
      <p:sp>
        <p:nvSpPr>
          <p:cNvPr id="64515" name="Rectangle 2"/>
          <p:cNvSpPr>
            <a:spLocks noGrp="1" noChangeArrowheads="1"/>
          </p:cNvSpPr>
          <p:nvPr>
            <p:ph type="body"/>
          </p:nvPr>
        </p:nvSpPr>
        <p:spPr>
          <a:xfrm>
            <a:off x="1061392" y="4350019"/>
            <a:ext cx="4736657" cy="351097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1"/>
          <p:cNvSpPr txBox="1">
            <a:spLocks noChangeArrowheads="1"/>
          </p:cNvSpPr>
          <p:nvPr/>
        </p:nvSpPr>
        <p:spPr bwMode="auto">
          <a:xfrm>
            <a:off x="1191005" y="878422"/>
            <a:ext cx="4475990" cy="31647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65" tIns="40083" rIns="80165" bIns="40083" anchor="ctr"/>
          <a:lstStyle/>
          <a:p>
            <a:endParaRPr lang="ru-RU"/>
          </a:p>
        </p:txBody>
      </p:sp>
      <p:sp>
        <p:nvSpPr>
          <p:cNvPr id="67587" name="Rectangle 2"/>
          <p:cNvSpPr>
            <a:spLocks noGrp="1" noChangeArrowheads="1"/>
          </p:cNvSpPr>
          <p:nvPr>
            <p:ph type="body"/>
          </p:nvPr>
        </p:nvSpPr>
        <p:spPr>
          <a:xfrm>
            <a:off x="1061392" y="4350019"/>
            <a:ext cx="4736657" cy="351097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1"/>
          <p:cNvSpPr txBox="1">
            <a:spLocks noChangeArrowheads="1"/>
          </p:cNvSpPr>
          <p:nvPr/>
        </p:nvSpPr>
        <p:spPr bwMode="auto">
          <a:xfrm>
            <a:off x="1191006" y="878422"/>
            <a:ext cx="4474549" cy="31647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65" tIns="40083" rIns="80165" bIns="40083" anchor="ctr"/>
          <a:lstStyle/>
          <a:p>
            <a:endParaRPr lang="ru-RU"/>
          </a:p>
        </p:txBody>
      </p:sp>
      <p:sp>
        <p:nvSpPr>
          <p:cNvPr id="68611" name="Rectangle 2"/>
          <p:cNvSpPr>
            <a:spLocks noGrp="1" noChangeArrowheads="1"/>
          </p:cNvSpPr>
          <p:nvPr>
            <p:ph type="body"/>
          </p:nvPr>
        </p:nvSpPr>
        <p:spPr>
          <a:xfrm>
            <a:off x="1061392" y="4350019"/>
            <a:ext cx="4736657" cy="351097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1"/>
          <p:cNvSpPr txBox="1">
            <a:spLocks noChangeArrowheads="1"/>
          </p:cNvSpPr>
          <p:nvPr/>
        </p:nvSpPr>
        <p:spPr bwMode="auto">
          <a:xfrm>
            <a:off x="1191006" y="878422"/>
            <a:ext cx="4474549" cy="31647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65" tIns="40083" rIns="80165" bIns="40083" anchor="ctr"/>
          <a:lstStyle/>
          <a:p>
            <a:endParaRPr lang="ru-RU"/>
          </a:p>
        </p:txBody>
      </p:sp>
      <p:sp>
        <p:nvSpPr>
          <p:cNvPr id="70659" name="Rectangle 2"/>
          <p:cNvSpPr>
            <a:spLocks noGrp="1" noChangeArrowheads="1"/>
          </p:cNvSpPr>
          <p:nvPr>
            <p:ph type="body"/>
          </p:nvPr>
        </p:nvSpPr>
        <p:spPr>
          <a:xfrm>
            <a:off x="1061392" y="4350019"/>
            <a:ext cx="4736657" cy="351097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1"/>
          <p:cNvSpPr txBox="1">
            <a:spLocks noChangeArrowheads="1"/>
          </p:cNvSpPr>
          <p:nvPr/>
        </p:nvSpPr>
        <p:spPr bwMode="auto">
          <a:xfrm>
            <a:off x="1191006" y="878422"/>
            <a:ext cx="4474549" cy="31647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65" tIns="40083" rIns="80165" bIns="40083" anchor="ctr"/>
          <a:lstStyle/>
          <a:p>
            <a:endParaRPr lang="ru-RU"/>
          </a:p>
        </p:txBody>
      </p:sp>
      <p:sp>
        <p:nvSpPr>
          <p:cNvPr id="73731" name="Rectangle 2"/>
          <p:cNvSpPr>
            <a:spLocks noGrp="1" noChangeArrowheads="1"/>
          </p:cNvSpPr>
          <p:nvPr>
            <p:ph type="body"/>
          </p:nvPr>
        </p:nvSpPr>
        <p:spPr>
          <a:xfrm>
            <a:off x="1061392" y="4350019"/>
            <a:ext cx="4736657" cy="351097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1"/>
          <p:cNvSpPr txBox="1">
            <a:spLocks noChangeArrowheads="1"/>
          </p:cNvSpPr>
          <p:nvPr/>
        </p:nvSpPr>
        <p:spPr bwMode="auto">
          <a:xfrm>
            <a:off x="1191006" y="878422"/>
            <a:ext cx="4474549" cy="31647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65" tIns="40083" rIns="80165" bIns="40083" anchor="ctr"/>
          <a:lstStyle/>
          <a:p>
            <a:endParaRPr lang="ru-RU"/>
          </a:p>
        </p:txBody>
      </p:sp>
      <p:sp>
        <p:nvSpPr>
          <p:cNvPr id="74755" name="Rectangle 2"/>
          <p:cNvSpPr>
            <a:spLocks noGrp="1" noChangeArrowheads="1"/>
          </p:cNvSpPr>
          <p:nvPr>
            <p:ph type="body"/>
          </p:nvPr>
        </p:nvSpPr>
        <p:spPr>
          <a:xfrm>
            <a:off x="1061392" y="4350019"/>
            <a:ext cx="4736657" cy="351097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08.08.2022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08.08.2022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_________Microsoft_Office_Word_97_-_20031.doc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_________Microsoft_Office_Word_97_-_20032.doc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4752528"/>
          </a:xfrm>
        </p:spPr>
        <p:txBody>
          <a:bodyPr>
            <a:normAutofit/>
          </a:bodyPr>
          <a:lstStyle/>
          <a:p>
            <a:r>
              <a:rPr lang="ru-RU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 3.6 </a:t>
            </a:r>
            <a:r>
              <a:rPr lang="ru-RU" sz="4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ЛЕКАРСТВЕННЫЕ СРЕДСТВА, ВЛИЯЮЩИЕ НА ЭФФЕРЕНТНУЮ ИННЕРВАЦИЮ</a:t>
            </a:r>
            <a:br>
              <a:rPr lang="ru-RU" sz="4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(Холинергические)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синап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2924944"/>
            <a:ext cx="3528392" cy="36672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95536" y="5301208"/>
            <a:ext cx="4608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Преподаватель: </a:t>
            </a:r>
            <a:r>
              <a:rPr lang="ru-RU" sz="2800" b="1" dirty="0" err="1" smtClean="0"/>
              <a:t>Рубан</a:t>
            </a:r>
            <a:r>
              <a:rPr lang="ru-RU" sz="2800" b="1" dirty="0" smtClean="0"/>
              <a:t> Т.Л.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" y="0"/>
          <a:ext cx="9144000" cy="6858000"/>
        </p:xfrm>
        <a:graphic>
          <a:graphicData uri="http://schemas.openxmlformats.org/presentationml/2006/ole">
            <p:oleObj spid="_x0000_s1026" name="Документ" r:id="rId3" imgW="10381586" imgH="7004574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1"/>
          <p:cNvGraphicFramePr>
            <a:graphicFrameLocks noChangeAspect="1"/>
          </p:cNvGraphicFramePr>
          <p:nvPr/>
        </p:nvGraphicFramePr>
        <p:xfrm>
          <a:off x="783360" y="750319"/>
          <a:ext cx="7236000" cy="4837467"/>
        </p:xfrm>
        <a:graphic>
          <a:graphicData uri="http://schemas.openxmlformats.org/presentationml/2006/ole">
            <p:oleObj spid="_x0000_s4098" r:id="rId4" imgW="1456200" imgH="974880" progId="Word.Document.8">
              <p:embed/>
            </p:oleObj>
          </a:graphicData>
        </a:graphic>
      </p:graphicFrame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323528" y="828590"/>
            <a:ext cx="8428792" cy="5112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81639" tIns="276266" rIns="81639" bIns="0" anchor="ctr">
            <a:spAutoFit/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2400" dirty="0" smtClean="0"/>
              <a:t>Вещества, стимулирующие холинорецепторы, называются </a:t>
            </a:r>
            <a:r>
              <a:rPr lang="ru-RU" sz="3200" b="1" u="sng" dirty="0" err="1" smtClean="0"/>
              <a:t>холиномиметики</a:t>
            </a:r>
            <a:endParaRPr lang="en-GB" sz="3200" b="1" u="sng" dirty="0"/>
          </a:p>
          <a:p>
            <a:r>
              <a:rPr lang="ru-RU" sz="2400" dirty="0" smtClean="0"/>
              <a:t>►</a:t>
            </a:r>
            <a:r>
              <a:rPr lang="ru-RU" sz="2400" b="1" dirty="0" err="1" smtClean="0"/>
              <a:t>М-Н-холиномиметики</a:t>
            </a:r>
            <a:r>
              <a:rPr lang="ru-RU" sz="2400" dirty="0" smtClean="0"/>
              <a:t> (возбуждают одновременно М- и Н- холинорецепторы)</a:t>
            </a:r>
            <a:endParaRPr lang="ru-RU" sz="2400" b="1" i="1" u="sng" dirty="0" smtClean="0"/>
          </a:p>
          <a:p>
            <a:r>
              <a:rPr lang="ru-RU" sz="2400" dirty="0" smtClean="0"/>
              <a:t>►</a:t>
            </a:r>
            <a:r>
              <a:rPr lang="ru-RU" sz="2400" b="1" dirty="0" err="1" smtClean="0"/>
              <a:t>М-холиномиметики</a:t>
            </a:r>
            <a:r>
              <a:rPr lang="ru-RU" sz="2400" dirty="0" smtClean="0"/>
              <a:t> (возбуждают избирательно М-холинорецепторы)</a:t>
            </a:r>
            <a:endParaRPr lang="ru-RU" sz="2400" b="1" i="1" u="sng" dirty="0" smtClean="0"/>
          </a:p>
          <a:p>
            <a:r>
              <a:rPr lang="ru-RU" sz="2400" dirty="0" smtClean="0"/>
              <a:t>►</a:t>
            </a:r>
            <a:r>
              <a:rPr lang="ru-RU" sz="2400" b="1" dirty="0" smtClean="0"/>
              <a:t>Н- </a:t>
            </a:r>
            <a:r>
              <a:rPr lang="ru-RU" sz="2400" b="1" dirty="0" err="1" smtClean="0"/>
              <a:t>холиномиметики</a:t>
            </a:r>
            <a:r>
              <a:rPr lang="ru-RU" sz="2400" dirty="0" smtClean="0"/>
              <a:t> (возбуждают избирательно </a:t>
            </a:r>
            <a:r>
              <a:rPr lang="ru-RU" sz="2400" dirty="0" err="1" smtClean="0"/>
              <a:t>Н-хилинорецепторы</a:t>
            </a:r>
            <a:r>
              <a:rPr lang="ru-RU" sz="2400" dirty="0" smtClean="0"/>
              <a:t>)</a:t>
            </a:r>
            <a:endParaRPr lang="ru-RU" sz="2400" b="1" i="1" u="sng" dirty="0" smtClean="0"/>
          </a:p>
          <a:p>
            <a:r>
              <a:rPr lang="ru-RU" sz="2400" dirty="0" smtClean="0"/>
              <a:t>►</a:t>
            </a:r>
            <a:r>
              <a:rPr lang="ru-RU" sz="2400" b="1" dirty="0" smtClean="0"/>
              <a:t>Антихолинэстеразные вещества</a:t>
            </a:r>
            <a:r>
              <a:rPr lang="ru-RU" sz="2400" dirty="0" smtClean="0"/>
              <a:t> (оказывают непрямое стимулирующее действие на М- и Н- холинорецепторы, блокируя фермент </a:t>
            </a:r>
            <a:r>
              <a:rPr lang="ru-RU" sz="2400" dirty="0" err="1" smtClean="0"/>
              <a:t>холинэстеразу</a:t>
            </a:r>
            <a:r>
              <a:rPr lang="ru-RU" sz="2400" dirty="0" smtClean="0"/>
              <a:t>, разрушающую ацетилхолин).</a:t>
            </a:r>
            <a:endParaRPr lang="ru-RU" sz="2400" b="1" i="1" u="sng" dirty="0" smtClean="0"/>
          </a:p>
          <a:p>
            <a:pPr algn="ctr" eaLnBrk="0">
              <a:buClr>
                <a:srgbClr val="CCECFF"/>
              </a:buCl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endParaRPr lang="en-GB" sz="2200" b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76672"/>
            <a:ext cx="8229600" cy="1008112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rgbClr val="002060"/>
                </a:solidFill>
              </a:rPr>
              <a:t>Холинорецепторы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8800"/>
            <a:ext cx="8229600" cy="4695800"/>
          </a:xfrm>
        </p:spPr>
        <p:txBody>
          <a:bodyPr>
            <a:normAutofit/>
          </a:bodyPr>
          <a:lstStyle/>
          <a:p>
            <a:r>
              <a:rPr lang="ru-RU" sz="2800" dirty="0" err="1">
                <a:solidFill>
                  <a:srgbClr val="FF3300"/>
                </a:solidFill>
              </a:rPr>
              <a:t>Никотиночувствительные</a:t>
            </a:r>
            <a:endParaRPr lang="ru-RU" sz="2800" dirty="0">
              <a:solidFill>
                <a:srgbClr val="FF330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 sz="2800" dirty="0">
                <a:solidFill>
                  <a:srgbClr val="FF3300"/>
                </a:solidFill>
              </a:rPr>
              <a:t> (</a:t>
            </a:r>
            <a:r>
              <a:rPr lang="ru-RU" sz="2800" dirty="0" err="1">
                <a:solidFill>
                  <a:srgbClr val="FF3300"/>
                </a:solidFill>
              </a:rPr>
              <a:t>н-холинорецепторы</a:t>
            </a:r>
            <a:r>
              <a:rPr lang="ru-RU" sz="2800" dirty="0">
                <a:solidFill>
                  <a:srgbClr val="FF3300"/>
                </a:solidFill>
              </a:rPr>
              <a:t>)</a:t>
            </a:r>
          </a:p>
          <a:p>
            <a:pPr lvl="2"/>
            <a:r>
              <a:rPr lang="ru-RU" sz="2800" dirty="0"/>
              <a:t>ганглиев и мозгового слоя надпочечников</a:t>
            </a:r>
          </a:p>
          <a:p>
            <a:pPr lvl="2"/>
            <a:r>
              <a:rPr lang="ru-RU" sz="2800" dirty="0"/>
              <a:t>нервно-мышечных синапсов</a:t>
            </a:r>
          </a:p>
          <a:p>
            <a:r>
              <a:rPr lang="ru-RU" sz="2800" dirty="0" err="1">
                <a:solidFill>
                  <a:srgbClr val="FF3300"/>
                </a:solidFill>
              </a:rPr>
              <a:t>Мускариночувствительные</a:t>
            </a:r>
            <a:r>
              <a:rPr lang="ru-RU" sz="2800" dirty="0">
                <a:solidFill>
                  <a:srgbClr val="FF3300"/>
                </a:solidFill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ru-RU" sz="2800" dirty="0">
                <a:solidFill>
                  <a:srgbClr val="FF3300"/>
                </a:solidFill>
              </a:rPr>
              <a:t>(м-холинорецепторы)</a:t>
            </a:r>
          </a:p>
          <a:p>
            <a:pPr lvl="2"/>
            <a:r>
              <a:rPr lang="ru-RU" sz="2800" dirty="0"/>
              <a:t>М1- желудок</a:t>
            </a:r>
          </a:p>
          <a:p>
            <a:pPr lvl="2"/>
            <a:r>
              <a:rPr lang="ru-RU" sz="2800" dirty="0"/>
              <a:t>М2 - сердце</a:t>
            </a:r>
          </a:p>
          <a:p>
            <a:pPr lvl="2"/>
            <a:r>
              <a:rPr lang="ru-RU" sz="2800" dirty="0"/>
              <a:t>М3- гладкой мускулатуре и железах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7"/>
          <p:cNvGraphicFramePr>
            <a:graphicFrameLocks noChangeAspect="1"/>
          </p:cNvGraphicFramePr>
          <p:nvPr/>
        </p:nvGraphicFramePr>
        <p:xfrm>
          <a:off x="0" y="1628800"/>
          <a:ext cx="9144000" cy="5229200"/>
        </p:xfrm>
        <a:graphic>
          <a:graphicData uri="http://schemas.openxmlformats.org/presentationml/2006/ole">
            <p:oleObj spid="_x0000_s5122" name="Document" r:id="rId4" imgW="7936597" imgH="3682744" progId="Word.Document.8">
              <p:embed/>
            </p:oleObj>
          </a:graphicData>
        </a:graphic>
      </p:graphicFrame>
      <p:sp>
        <p:nvSpPr>
          <p:cNvPr id="5123" name="Rectangle 8"/>
          <p:cNvSpPr>
            <a:spLocks noChangeArrowheads="1"/>
          </p:cNvSpPr>
          <p:nvPr/>
        </p:nvSpPr>
        <p:spPr bwMode="auto">
          <a:xfrm>
            <a:off x="611560" y="764704"/>
            <a:ext cx="8020814" cy="822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 algn="ctr"/>
            <a:r>
              <a:rPr lang="ru-RU" sz="2400" b="1" dirty="0">
                <a:solidFill>
                  <a:schemeClr val="tx2"/>
                </a:solidFill>
              </a:rPr>
              <a:t>ЛОКАЛИЗАЦИЯ И ФУНКЦИОНАЛЬНОЕ  ЗНАЧЕНИЕ </a:t>
            </a:r>
            <a:r>
              <a:rPr lang="ru-RU" sz="2400" b="1" dirty="0" smtClean="0">
                <a:solidFill>
                  <a:schemeClr val="tx2"/>
                </a:solidFill>
              </a:rPr>
              <a:t> ХОЛИНОРЕЦЕПТОРОВ</a:t>
            </a: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5124" name="Line 9"/>
          <p:cNvSpPr>
            <a:spLocks noChangeShapeType="1"/>
          </p:cNvSpPr>
          <p:nvPr/>
        </p:nvSpPr>
        <p:spPr bwMode="auto">
          <a:xfrm>
            <a:off x="9144000" y="946180"/>
            <a:ext cx="0" cy="5030448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lIns="82945" tIns="41473" rIns="82945" bIns="41473"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1"/>
          <p:cNvSpPr txBox="1">
            <a:spLocks noChangeArrowheads="1"/>
          </p:cNvSpPr>
          <p:nvPr/>
        </p:nvSpPr>
        <p:spPr bwMode="auto">
          <a:xfrm>
            <a:off x="2416320" y="476672"/>
            <a:ext cx="4625280" cy="64807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93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sz="2800" b="1" i="1" dirty="0">
                <a:solidFill>
                  <a:srgbClr val="002060"/>
                </a:solidFill>
              </a:rPr>
              <a:t>ОТРАВЛЕНИЕ М-ХМ</a:t>
            </a:r>
          </a:p>
        </p:txBody>
      </p:sp>
      <p:sp>
        <p:nvSpPr>
          <p:cNvPr id="24579" name="Text Box 2"/>
          <p:cNvSpPr txBox="1">
            <a:spLocks noChangeArrowheads="1"/>
          </p:cNvSpPr>
          <p:nvPr/>
        </p:nvSpPr>
        <p:spPr bwMode="auto">
          <a:xfrm>
            <a:off x="195840" y="1052737"/>
            <a:ext cx="8491680" cy="524936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0820" rIns="81639" bIns="40820"/>
          <a:lstStyle/>
          <a:p>
            <a:pPr algn="just">
              <a:lnSpc>
                <a:spcPct val="95000"/>
              </a:lnSpc>
              <a:buClr>
                <a:srgbClr val="FFFFFF"/>
              </a:buClr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Происходит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передозировке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 М-ХМ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употреблении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пищу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мухоморов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(в мухоморах содержится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мускарин).</a:t>
            </a:r>
          </a:p>
          <a:p>
            <a:pPr algn="just">
              <a:lnSpc>
                <a:spcPct val="95000"/>
              </a:lnSpc>
              <a:buClr>
                <a:srgbClr val="FFFFFF"/>
              </a:buClr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sz="2200" b="1" dirty="0" err="1" smtClean="0">
                <a:latin typeface="Times New Roman" pitchFamily="18" charset="0"/>
                <a:cs typeface="Times New Roman" pitchFamily="18" charset="0"/>
              </a:rPr>
              <a:t>Симптомы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lnSpc>
                <a:spcPct val="95000"/>
              </a:lnSpc>
              <a:buClr>
                <a:srgbClr val="FFFFFF"/>
              </a:buClr>
              <a:buSzPct val="100000"/>
              <a:buFont typeface="Times New Roman" pitchFamily="18" charset="0"/>
              <a:buChar char="•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обильное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слюноотделение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профузный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пот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just">
              <a:lnSpc>
                <a:spcPct val="95000"/>
              </a:lnSpc>
              <a:buClr>
                <a:srgbClr val="FFFFFF"/>
              </a:buClr>
              <a:buSzPct val="100000"/>
              <a:buFont typeface="Times New Roman" pitchFamily="18" charset="0"/>
              <a:buChar char="•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тошнота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рвота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5000"/>
              </a:lnSpc>
              <a:buClr>
                <a:srgbClr val="FFFFFF"/>
              </a:buClr>
              <a:buSzPct val="100000"/>
              <a:buFont typeface="Times New Roman" pitchFamily="18" charset="0"/>
              <a:buChar char="•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sz="2200" dirty="0" err="1" smtClean="0">
                <a:latin typeface="Times New Roman" pitchFamily="18" charset="0"/>
                <a:cs typeface="Times New Roman" pitchFamily="18" charset="0"/>
              </a:rPr>
              <a:t>боль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животе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понос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just">
              <a:lnSpc>
                <a:spcPct val="95000"/>
              </a:lnSpc>
              <a:buClr>
                <a:srgbClr val="FFFFFF"/>
              </a:buClr>
              <a:buSzPct val="100000"/>
              <a:buFont typeface="Times New Roman" pitchFamily="18" charset="0"/>
              <a:buChar char="•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миоз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,  </a:t>
            </a:r>
          </a:p>
          <a:p>
            <a:pPr algn="just">
              <a:lnSpc>
                <a:spcPct val="95000"/>
              </a:lnSpc>
              <a:buClr>
                <a:srgbClr val="FFFFFF"/>
              </a:buClr>
              <a:buSzPct val="100000"/>
              <a:buFont typeface="Times New Roman" pitchFamily="18" charset="0"/>
              <a:buChar char="•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урежение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пульса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АВ-блокада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  (</a:t>
            </a:r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возможна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5000"/>
              </a:lnSpc>
              <a:buClr>
                <a:srgbClr val="FFFFFF"/>
              </a:buClr>
              <a:buSzPct val="100000"/>
              <a:buFont typeface="Times New Roman" pitchFamily="18" charset="0"/>
              <a:buChar char="•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sz="2200" dirty="0" err="1" smtClean="0">
                <a:latin typeface="Times New Roman" pitchFamily="18" charset="0"/>
                <a:cs typeface="Times New Roman" pitchFamily="18" charset="0"/>
              </a:rPr>
              <a:t>остановка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сердца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),</a:t>
            </a:r>
          </a:p>
          <a:p>
            <a:pPr algn="just">
              <a:lnSpc>
                <a:spcPct val="95000"/>
              </a:lnSpc>
              <a:buClr>
                <a:srgbClr val="FFFFFF"/>
              </a:buClr>
              <a:buSzPct val="100000"/>
              <a:buFont typeface="Times New Roman" pitchFamily="18" charset="0"/>
              <a:buChar char="•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снижение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 АД, </a:t>
            </a:r>
          </a:p>
          <a:p>
            <a:pPr algn="just">
              <a:lnSpc>
                <a:spcPct val="95000"/>
              </a:lnSpc>
              <a:buClr>
                <a:srgbClr val="FFFFFF"/>
              </a:buClr>
              <a:buSzPct val="100000"/>
              <a:buFont typeface="Times New Roman" pitchFamily="18" charset="0"/>
              <a:buChar char="•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затруднение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дыхания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 (бронхоспазм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GB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5000"/>
              </a:lnSpc>
              <a:buClr>
                <a:srgbClr val="FFFFFF"/>
              </a:buClr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(в мухоморах содержится </a:t>
            </a:r>
            <a:r>
              <a:rPr lang="ru-RU" sz="2200" b="1" dirty="0" err="1">
                <a:latin typeface="Times New Roman" pitchFamily="18" charset="0"/>
                <a:cs typeface="Times New Roman" pitchFamily="18" charset="0"/>
              </a:rPr>
              <a:t>иботеновая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 кислота и </a:t>
            </a:r>
            <a:r>
              <a:rPr lang="ru-RU" sz="2200" b="1" dirty="0" err="1">
                <a:latin typeface="Times New Roman" pitchFamily="18" charset="0"/>
                <a:cs typeface="Times New Roman" pitchFamily="18" charset="0"/>
              </a:rPr>
              <a:t>мусцимол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 –</a:t>
            </a:r>
          </a:p>
          <a:p>
            <a:pPr algn="just">
              <a:lnSpc>
                <a:spcPct val="95000"/>
              </a:lnSpc>
              <a:buClr>
                <a:srgbClr val="FFFFFF"/>
              </a:buClr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 нарушают функцию </a:t>
            </a:r>
            <a:r>
              <a:rPr lang="ru-RU" sz="2200" b="1" dirty="0" err="1">
                <a:latin typeface="Times New Roman" pitchFamily="18" charset="0"/>
                <a:cs typeface="Times New Roman" pitchFamily="18" charset="0"/>
              </a:rPr>
              <a:t>ГАМК-ергических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 синапсов вызывают</a:t>
            </a:r>
          </a:p>
          <a:p>
            <a:pPr algn="just">
              <a:lnSpc>
                <a:spcPct val="95000"/>
              </a:lnSpc>
              <a:buClr>
                <a:srgbClr val="FFFFFF"/>
              </a:buClr>
              <a:buSzPct val="100000"/>
              <a:buFont typeface="Times New Roman" pitchFamily="18" charset="0"/>
              <a:buChar char="•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 галлюцинации, эйфорию,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атаксию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, гипертермию, судороги, кому.</a:t>
            </a:r>
            <a:endParaRPr lang="en-GB" sz="22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3000"/>
              </a:lnSpc>
              <a:buClr>
                <a:srgbClr val="FFFF00"/>
              </a:buClr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ФАРМАКОЛОГИЧЕСКИЕ </a:t>
            </a:r>
            <a:r>
              <a:rPr lang="en-GB" sz="2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АНТАГОНИСТЫ – М-ХБ</a:t>
            </a: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GB" sz="2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тропин</a:t>
            </a:r>
            <a:r>
              <a:rPr lang="en-GB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GB" sz="2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658" name="AutoShape 2" descr="https://images.languagehumanities.org/toxic-mushroo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0660" name="AutoShape 4" descr="https://img5.goodfon.ru/original/2048x1338/6/a7/osen-sukhie-listia-griby-mukhomory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0662" name="AutoShape 6" descr="https://img5.goodfon.ru/original/2048x1338/6/a7/osen-sukhie-listia-griby-mukhomory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0664" name="Picture 8" descr="https://grandgames.net/puzzle/f1200/muhomori_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1844824"/>
            <a:ext cx="2664296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51520" y="898629"/>
            <a:ext cx="8892480" cy="57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50784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Н-холиномиметические</a:t>
            </a: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вещества.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Механизм действия: 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озбуждают Н-холинорецепторы.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Н-холинорецепторы находятся в симпатических и парасимпатических ганглиях вегетативной нервной системы, в клетках мозгового слоя надпочечников (где вырабатывается адреналин), в синокаротидных клубочках, расположенных в местах разветвления общих сонных артерий, а также в скелетных мышцах.  Н-холинорецепторы обнаружены в ЦНС.</a:t>
            </a:r>
          </a:p>
          <a:p>
            <a:endParaRPr lang="ru-RU" sz="2400" dirty="0" smtClean="0">
              <a:cs typeface="Times New Roman" pitchFamily="18" charset="0"/>
            </a:endParaRPr>
          </a:p>
          <a:p>
            <a:pPr algn="ctr"/>
            <a:r>
              <a:rPr lang="ru-RU" sz="2400" dirty="0" smtClean="0"/>
              <a:t> </a:t>
            </a:r>
            <a:r>
              <a:rPr lang="ru-RU" sz="2400" b="1" dirty="0" smtClean="0"/>
              <a:t>Эффекты возбуждения = возбуждение Н-ХР </a:t>
            </a:r>
            <a:r>
              <a:rPr lang="ru-RU" sz="2400" b="1" dirty="0" err="1" smtClean="0"/>
              <a:t>синкаротидного</a:t>
            </a:r>
            <a:r>
              <a:rPr lang="ru-RU" sz="2400" b="1" dirty="0" smtClean="0"/>
              <a:t> клубочка и хромаффинной ткани надпочечников):</a:t>
            </a:r>
          </a:p>
          <a:p>
            <a:r>
              <a:rPr lang="ru-RU" sz="2400" dirty="0" smtClean="0"/>
              <a:t>►тонус дыхательного и сосудодвигательного центра ↑;</a:t>
            </a:r>
          </a:p>
          <a:p>
            <a:r>
              <a:rPr lang="ru-RU" sz="2400" dirty="0" smtClean="0"/>
              <a:t>► выброс адреналина ↑.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908720"/>
            <a:ext cx="842493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Н- </a:t>
            </a:r>
            <a:r>
              <a:rPr lang="ru-RU" sz="2800" b="1" dirty="0" err="1" smtClean="0"/>
              <a:t>холиномиметики</a:t>
            </a:r>
            <a:endParaRPr lang="ru-RU" sz="2800" b="1" dirty="0" smtClean="0"/>
          </a:p>
          <a:p>
            <a:r>
              <a:rPr lang="ru-RU" sz="2200" b="1" dirty="0" err="1" smtClean="0"/>
              <a:t>Цитизин</a:t>
            </a:r>
            <a:r>
              <a:rPr lang="ru-RU" sz="2200" b="1" dirty="0" smtClean="0"/>
              <a:t> (цититон)</a:t>
            </a:r>
            <a:r>
              <a:rPr lang="en-US" sz="2200" dirty="0" smtClean="0"/>
              <a:t> </a:t>
            </a:r>
            <a:r>
              <a:rPr lang="en-US" sz="2200" i="1" dirty="0" err="1" smtClean="0"/>
              <a:t>Cytitonum</a:t>
            </a:r>
            <a:r>
              <a:rPr lang="ru-RU" sz="2200" dirty="0" smtClean="0"/>
              <a:t>(0,15 % раствор </a:t>
            </a:r>
            <a:r>
              <a:rPr lang="ru-RU" sz="2200" dirty="0" err="1" smtClean="0"/>
              <a:t>цитизина</a:t>
            </a:r>
            <a:r>
              <a:rPr lang="ru-RU" sz="2200" dirty="0" smtClean="0"/>
              <a:t>)  и </a:t>
            </a:r>
            <a:r>
              <a:rPr lang="ru-RU" sz="2200" b="1" dirty="0" err="1" smtClean="0"/>
              <a:t>лобелин</a:t>
            </a:r>
            <a:r>
              <a:rPr lang="ru-RU" sz="2200" b="1" dirty="0" smtClean="0"/>
              <a:t> </a:t>
            </a:r>
            <a:r>
              <a:rPr lang="en-US" sz="2200" i="1" dirty="0" err="1" smtClean="0"/>
              <a:t>Lobelini</a:t>
            </a:r>
            <a:r>
              <a:rPr lang="en-US" sz="2200" i="1" dirty="0" smtClean="0"/>
              <a:t> </a:t>
            </a:r>
            <a:r>
              <a:rPr lang="en-US" sz="2200" i="1" dirty="0" err="1" smtClean="0"/>
              <a:t>hydrochloridum</a:t>
            </a:r>
            <a:r>
              <a:rPr lang="en-US" sz="2200" i="1" dirty="0" smtClean="0"/>
              <a:t> </a:t>
            </a:r>
            <a:r>
              <a:rPr lang="ru-RU" sz="2200" dirty="0" smtClean="0"/>
              <a:t>(Применяют 1% </a:t>
            </a:r>
            <a:r>
              <a:rPr lang="ru-RU" sz="2200" dirty="0" err="1" smtClean="0"/>
              <a:t>р-р</a:t>
            </a:r>
            <a:r>
              <a:rPr lang="ru-RU" sz="2200" dirty="0" smtClean="0"/>
              <a:t> в/</a:t>
            </a:r>
            <a:r>
              <a:rPr lang="ru-RU" sz="2200" dirty="0" err="1" smtClean="0"/>
              <a:t>в</a:t>
            </a:r>
            <a:r>
              <a:rPr lang="ru-RU" sz="2200" dirty="0" smtClean="0"/>
              <a:t>, реже в/м.)</a:t>
            </a:r>
          </a:p>
          <a:p>
            <a:r>
              <a:rPr lang="ru-RU" sz="2200" dirty="0" smtClean="0"/>
              <a:t> По своему строению и свойствам они сходны с никотином, но менее токсичны.</a:t>
            </a:r>
            <a:r>
              <a:rPr lang="ru-RU" sz="2200" b="1" dirty="0" smtClean="0"/>
              <a:t> </a:t>
            </a:r>
            <a:endParaRPr lang="ru-RU" sz="2200" dirty="0" smtClean="0"/>
          </a:p>
          <a:p>
            <a:r>
              <a:rPr lang="ru-RU" sz="2200" dirty="0" smtClean="0"/>
              <a:t>В качестве дополнительного средства для отвыкания от курения.</a:t>
            </a:r>
          </a:p>
          <a:p>
            <a:r>
              <a:rPr lang="ru-RU" sz="2400" b="1" i="1" dirty="0" smtClean="0"/>
              <a:t> </a:t>
            </a:r>
            <a:r>
              <a:rPr lang="ru-RU" sz="2400" b="1" i="1" dirty="0" err="1" smtClean="0"/>
              <a:t>Цититон</a:t>
            </a:r>
            <a:r>
              <a:rPr lang="ru-RU" sz="2400" b="1" i="1" dirty="0" smtClean="0"/>
              <a:t> </a:t>
            </a:r>
            <a:r>
              <a:rPr lang="ru-RU" sz="2200" b="1" i="1" dirty="0" smtClean="0"/>
              <a:t>- </a:t>
            </a:r>
            <a:r>
              <a:rPr lang="ru-RU" sz="2200" dirty="0" smtClean="0"/>
              <a:t>Возбуждает ганглии вегетативной нервной системы, рефлекторно возбуждает дыхание, вызывает выделение адреналина из мозгового вещества надпочечников, повышает артериальное давление</a:t>
            </a:r>
          </a:p>
          <a:p>
            <a:r>
              <a:rPr lang="ru-RU" sz="2200" b="1" dirty="0" smtClean="0"/>
              <a:t>Применение:  </a:t>
            </a:r>
            <a:r>
              <a:rPr lang="ru-RU" sz="2200" dirty="0" smtClean="0"/>
              <a:t>Никотиновая зависимость (для облегчения отказа от курения).</a:t>
            </a:r>
            <a:r>
              <a:rPr lang="ru-RU" sz="2400" b="1" i="1" dirty="0" smtClean="0"/>
              <a:t> </a:t>
            </a:r>
          </a:p>
          <a:p>
            <a:r>
              <a:rPr lang="ru-RU" sz="2400" b="1" i="1" dirty="0" err="1" smtClean="0"/>
              <a:t>Лобелин</a:t>
            </a:r>
            <a:r>
              <a:rPr lang="ru-RU" sz="2400" b="1" i="1" dirty="0" smtClean="0"/>
              <a:t>:</a:t>
            </a:r>
          </a:p>
          <a:p>
            <a:r>
              <a:rPr lang="ru-RU" sz="2200" b="1" dirty="0" smtClean="0"/>
              <a:t>Применение: </a:t>
            </a:r>
            <a:r>
              <a:rPr lang="ru-RU" sz="2200" dirty="0" smtClean="0"/>
              <a:t>Рефлекторная остановка дыхания преимущественно при вдыхании раздражающих веществ, или отравлении окисью углерода; в послеоперационном периоде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908720"/>
            <a:ext cx="73448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err="1" smtClean="0">
                <a:solidFill>
                  <a:srgbClr val="002060"/>
                </a:solidFill>
              </a:rPr>
              <a:t>Ацетилхолинэстераза</a:t>
            </a:r>
            <a:r>
              <a:rPr lang="ru-RU" sz="2400" dirty="0" smtClean="0">
                <a:solidFill>
                  <a:srgbClr val="002060"/>
                </a:solidFill>
              </a:rPr>
              <a:t> (АХЭ) – фермент, который находится  в местах выделения АХ (окончание </a:t>
            </a:r>
            <a:r>
              <a:rPr lang="ru-RU" sz="2400" dirty="0" err="1" smtClean="0">
                <a:solidFill>
                  <a:srgbClr val="002060"/>
                </a:solidFill>
              </a:rPr>
              <a:t>постганглионарных</a:t>
            </a:r>
            <a:r>
              <a:rPr lang="ru-RU" sz="2400" dirty="0" smtClean="0">
                <a:solidFill>
                  <a:srgbClr val="002060"/>
                </a:solidFill>
              </a:rPr>
              <a:t> нервов, ганглий, нервно-мышечный синапс). АХЭ вызывает быстрый гидролиз АХ.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гидролиз а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39552" y="3140968"/>
            <a:ext cx="7488832" cy="2664296"/>
          </a:xfrm>
          <a:prstGeom prst="rect">
            <a:avLst/>
          </a:prstGeom>
          <a:gradFill>
            <a:gsLst>
              <a:gs pos="0">
                <a:srgbClr val="5E9EFF">
                  <a:alpha val="5000"/>
                </a:srgb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 scaled="1"/>
          </a:gra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1268760"/>
            <a:ext cx="84249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err="1" smtClean="0">
                <a:solidFill>
                  <a:srgbClr val="002060"/>
                </a:solidFill>
              </a:rPr>
              <a:t>Антихолинэстэразные</a:t>
            </a:r>
            <a:r>
              <a:rPr lang="ru-RU" sz="2400" b="1" i="1" dirty="0" smtClean="0">
                <a:solidFill>
                  <a:srgbClr val="002060"/>
                </a:solidFill>
              </a:rPr>
              <a:t> средства </a:t>
            </a:r>
            <a:r>
              <a:rPr lang="ru-RU" sz="2400" dirty="0" smtClean="0">
                <a:solidFill>
                  <a:srgbClr val="002060"/>
                </a:solidFill>
              </a:rPr>
              <a:t>блокируют АХ, что сопровождается накоплением АХ в области ХР (холинорецепторов). При этом АХ оказывает более выраженное действие на ХР.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убретид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3212976"/>
            <a:ext cx="3577580" cy="2971775"/>
          </a:xfrm>
          <a:prstGeom prst="rect">
            <a:avLst/>
          </a:prstGeom>
        </p:spPr>
      </p:pic>
      <p:pic>
        <p:nvPicPr>
          <p:cNvPr id="6" name="Рисунок 5" descr="калимин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3789040"/>
            <a:ext cx="3384376" cy="2808312"/>
          </a:xfrm>
          <a:prstGeom prst="rect">
            <a:avLst/>
          </a:prstGeom>
        </p:spPr>
      </p:pic>
      <p:pic>
        <p:nvPicPr>
          <p:cNvPr id="5" name="Рисунок 4" descr="прозерин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9983705">
            <a:off x="2723972" y="3387092"/>
            <a:ext cx="2338928" cy="25743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dirty="0" err="1">
                <a:solidFill>
                  <a:schemeClr val="accent1">
                    <a:lumMod val="75000"/>
                  </a:schemeClr>
                </a:solidFill>
              </a:rPr>
              <a:t>Антихолинестеразные</a:t>
            </a: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</a:rPr>
              <a:t> средства (классификация)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ru-RU" u="sng" dirty="0">
                <a:solidFill>
                  <a:srgbClr val="002060"/>
                </a:solidFill>
              </a:rPr>
              <a:t>Препараты обратимого действия</a:t>
            </a:r>
          </a:p>
          <a:p>
            <a:r>
              <a:rPr lang="ru-RU" sz="2400" dirty="0"/>
              <a:t>Физостигмина </a:t>
            </a:r>
            <a:r>
              <a:rPr lang="ru-RU" sz="2400" dirty="0" err="1"/>
              <a:t>салицилат</a:t>
            </a:r>
            <a:endParaRPr lang="ru-RU" sz="2400" dirty="0"/>
          </a:p>
          <a:p>
            <a:r>
              <a:rPr lang="ru-RU" sz="2400" dirty="0"/>
              <a:t>Прозерин</a:t>
            </a:r>
          </a:p>
          <a:p>
            <a:r>
              <a:rPr lang="ru-RU" sz="2400" dirty="0" err="1"/>
              <a:t>Галантамина</a:t>
            </a:r>
            <a:r>
              <a:rPr lang="ru-RU" sz="2400" dirty="0"/>
              <a:t> </a:t>
            </a:r>
            <a:r>
              <a:rPr lang="ru-RU" sz="2400" dirty="0" err="1"/>
              <a:t>гидробромид</a:t>
            </a:r>
            <a:endParaRPr lang="ru-RU" dirty="0"/>
          </a:p>
          <a:p>
            <a:pPr>
              <a:buFont typeface="Monotype Sorts" pitchFamily="2" charset="2"/>
              <a:buNone/>
            </a:pPr>
            <a:r>
              <a:rPr lang="ru-RU" u="sng" dirty="0">
                <a:solidFill>
                  <a:srgbClr val="002060"/>
                </a:solidFill>
              </a:rPr>
              <a:t>Препараты необратимого действия</a:t>
            </a:r>
          </a:p>
          <a:p>
            <a:r>
              <a:rPr lang="ru-RU" sz="2400" dirty="0" err="1" smtClean="0"/>
              <a:t>Армин</a:t>
            </a:r>
            <a:r>
              <a:rPr lang="ru-RU" sz="2400" dirty="0" smtClean="0"/>
              <a:t> (Применяют редко при </a:t>
            </a:r>
            <a:r>
              <a:rPr lang="ru-RU" sz="2400" dirty="0" err="1" smtClean="0"/>
              <a:t>закрытоугольной</a:t>
            </a:r>
            <a:r>
              <a:rPr lang="ru-RU" sz="2400" dirty="0" smtClean="0"/>
              <a:t> глаукоме)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305800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Значение вегетативной нервной системы.</a:t>
            </a:r>
            <a:endParaRPr lang="ru-RU" b="1" dirty="0"/>
          </a:p>
        </p:txBody>
      </p:sp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0" y="2271167"/>
            <a:ext cx="9144000" cy="651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251520" y="2173485"/>
            <a:ext cx="8640960" cy="4067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•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Обеспечивает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работу внутренних органов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aseline="0" dirty="0" smtClean="0">
                <a:solidFill>
                  <a:srgbClr val="002060"/>
                </a:solidFill>
                <a:cs typeface="Arial" pitchFamily="34" charset="0"/>
              </a:rPr>
              <a:t>• </a:t>
            </a:r>
            <a:r>
              <a:rPr lang="ru-RU" sz="3200" baseline="0" dirty="0" smtClean="0">
                <a:cs typeface="Arial" pitchFamily="34" charset="0"/>
              </a:rPr>
              <a:t>Участвует</a:t>
            </a:r>
            <a:r>
              <a:rPr lang="ru-RU" sz="3200" dirty="0" smtClean="0">
                <a:cs typeface="Arial" pitchFamily="34" charset="0"/>
              </a:rPr>
              <a:t> в регуляции обмена веществ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•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Участвует в поддержании гомеостаза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solidFill>
                  <a:srgbClr val="002060"/>
                </a:solidFill>
                <a:cs typeface="Arial" pitchFamily="34" charset="0"/>
              </a:rPr>
              <a:t>•</a:t>
            </a:r>
            <a:r>
              <a:rPr lang="ru-RU" sz="3200" dirty="0" smtClean="0">
                <a:cs typeface="Arial" pitchFamily="34" charset="0"/>
              </a:rPr>
              <a:t> Участвует в адаптации организма к условиям    существования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•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Участвует в патогенезе большинства заболеваний и является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объектом фармакологической коррекции</a:t>
            </a:r>
            <a:r>
              <a:rPr kumimoji="0" lang="ru-RU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1"/>
          <p:cNvSpPr txBox="1">
            <a:spLocks noChangeArrowheads="1"/>
          </p:cNvSpPr>
          <p:nvPr/>
        </p:nvSpPr>
        <p:spPr bwMode="auto">
          <a:xfrm>
            <a:off x="1468800" y="489652"/>
            <a:ext cx="3428640" cy="553882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2452" rIns="81639" bIns="42452"/>
          <a:lstStyle/>
          <a:p>
            <a:pPr marL="305285" indent="-305285">
              <a:spcBef>
                <a:spcPts val="454"/>
              </a:spcBef>
              <a:buClr>
                <a:srgbClr val="0078F0"/>
              </a:buClr>
              <a:tabLst>
                <a:tab pos="305285" algn="l"/>
                <a:tab pos="711370" algn="l"/>
                <a:tab pos="1118897" algn="l"/>
                <a:tab pos="1526423" algn="l"/>
                <a:tab pos="1933949" algn="l"/>
                <a:tab pos="2341475" algn="l"/>
                <a:tab pos="2749001" algn="l"/>
                <a:tab pos="3156527" algn="l"/>
                <a:tab pos="3564053" algn="l"/>
                <a:tab pos="3971579" algn="l"/>
                <a:tab pos="4379105" algn="l"/>
                <a:tab pos="4786631" algn="l"/>
                <a:tab pos="5194157" algn="l"/>
                <a:tab pos="5601683" algn="l"/>
                <a:tab pos="6009209" algn="l"/>
                <a:tab pos="6416735" algn="l"/>
                <a:tab pos="6824261" algn="l"/>
                <a:tab pos="7231787" algn="l"/>
                <a:tab pos="7639313" algn="l"/>
                <a:tab pos="8046839" algn="l"/>
                <a:tab pos="8454365" algn="l"/>
              </a:tabLst>
            </a:pPr>
            <a:r>
              <a:rPr lang="en-GB" b="1" dirty="0">
                <a:solidFill>
                  <a:srgbClr val="FFFF00"/>
                </a:solidFill>
                <a:latin typeface="Times New Roman" pitchFamily="18" charset="0"/>
              </a:rPr>
              <a:t>    </a:t>
            </a:r>
          </a:p>
        </p:txBody>
      </p:sp>
      <p:sp>
        <p:nvSpPr>
          <p:cNvPr id="29699" name="Text Box 2"/>
          <p:cNvSpPr txBox="1">
            <a:spLocks noChangeArrowheads="1"/>
          </p:cNvSpPr>
          <p:nvPr/>
        </p:nvSpPr>
        <p:spPr bwMode="auto">
          <a:xfrm>
            <a:off x="4875841" y="456528"/>
            <a:ext cx="3886560" cy="616240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2452" rIns="81639" bIns="42452"/>
          <a:lstStyle/>
          <a:p>
            <a:pPr marL="305285" indent="-305285">
              <a:spcBef>
                <a:spcPts val="454"/>
              </a:spcBef>
              <a:buClr>
                <a:srgbClr val="0078F0"/>
              </a:buClr>
              <a:tabLst>
                <a:tab pos="305285" algn="l"/>
                <a:tab pos="711370" algn="l"/>
                <a:tab pos="1118897" algn="l"/>
                <a:tab pos="1526423" algn="l"/>
                <a:tab pos="1933949" algn="l"/>
                <a:tab pos="2341475" algn="l"/>
                <a:tab pos="2749001" algn="l"/>
                <a:tab pos="3156527" algn="l"/>
                <a:tab pos="3564053" algn="l"/>
                <a:tab pos="3971579" algn="l"/>
                <a:tab pos="4379105" algn="l"/>
                <a:tab pos="4786631" algn="l"/>
                <a:tab pos="5194157" algn="l"/>
                <a:tab pos="5601683" algn="l"/>
                <a:tab pos="6009209" algn="l"/>
                <a:tab pos="6416735" algn="l"/>
                <a:tab pos="6824261" algn="l"/>
                <a:tab pos="7231787" algn="l"/>
                <a:tab pos="7639313" algn="l"/>
                <a:tab pos="8046839" algn="l"/>
                <a:tab pos="8454365" algn="l"/>
              </a:tabLst>
            </a:pPr>
            <a:r>
              <a:rPr lang="en-GB" b="1" dirty="0">
                <a:solidFill>
                  <a:srgbClr val="FFFF00"/>
                </a:solidFill>
                <a:latin typeface="Times New Roman" pitchFamily="18" charset="0"/>
              </a:rPr>
              <a:t>  </a:t>
            </a:r>
          </a:p>
        </p:txBody>
      </p:sp>
      <p:sp>
        <p:nvSpPr>
          <p:cNvPr id="29700" name="Text Box 3"/>
          <p:cNvSpPr txBox="1">
            <a:spLocks noChangeArrowheads="1"/>
          </p:cNvSpPr>
          <p:nvPr/>
        </p:nvSpPr>
        <p:spPr bwMode="auto">
          <a:xfrm>
            <a:off x="391680" y="836712"/>
            <a:ext cx="4152960" cy="60212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0820" rIns="81639" bIns="40820"/>
          <a:lstStyle/>
          <a:p>
            <a:pPr algn="ctr">
              <a:lnSpc>
                <a:spcPct val="93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b="1" dirty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en-GB" sz="2400" b="1" dirty="0">
                <a:solidFill>
                  <a:schemeClr val="tx2"/>
                </a:solidFill>
                <a:cs typeface="Times New Roman" pitchFamily="18" charset="0"/>
              </a:rPr>
              <a:t>ПОКАЗАНИЯ к </a:t>
            </a:r>
            <a:r>
              <a:rPr lang="en-GB" sz="2400" b="1" dirty="0" err="1">
                <a:solidFill>
                  <a:schemeClr val="tx2"/>
                </a:solidFill>
                <a:cs typeface="Times New Roman" pitchFamily="18" charset="0"/>
              </a:rPr>
              <a:t>применению</a:t>
            </a:r>
            <a:r>
              <a:rPr lang="en-GB" sz="2400" b="1" dirty="0">
                <a:solidFill>
                  <a:schemeClr val="tx2"/>
                </a:solidFill>
                <a:cs typeface="Times New Roman" pitchFamily="18" charset="0"/>
              </a:rPr>
              <a:t> АХЭС</a:t>
            </a:r>
          </a:p>
          <a:p>
            <a:pPr algn="just">
              <a:lnSpc>
                <a:spcPct val="93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endParaRPr lang="en-GB" b="1" dirty="0">
              <a:solidFill>
                <a:srgbClr val="CCFF33"/>
              </a:solidFill>
              <a:cs typeface="Times New Roman" pitchFamily="18" charset="0"/>
            </a:endParaRPr>
          </a:p>
          <a:p>
            <a:pPr algn="just">
              <a:lnSpc>
                <a:spcPct val="93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b="1" dirty="0" err="1">
                <a:cs typeface="Times New Roman" pitchFamily="18" charset="0"/>
              </a:rPr>
              <a:t>Атония</a:t>
            </a:r>
            <a:r>
              <a:rPr lang="en-GB" b="1" dirty="0">
                <a:cs typeface="Times New Roman" pitchFamily="18" charset="0"/>
              </a:rPr>
              <a:t> (</a:t>
            </a:r>
            <a:r>
              <a:rPr lang="en-GB" b="1" dirty="0" err="1">
                <a:cs typeface="Times New Roman" pitchFamily="18" charset="0"/>
              </a:rPr>
              <a:t>парез</a:t>
            </a:r>
            <a:r>
              <a:rPr lang="en-GB" b="1" dirty="0">
                <a:cs typeface="Times New Roman" pitchFamily="18" charset="0"/>
              </a:rPr>
              <a:t>) </a:t>
            </a:r>
            <a:r>
              <a:rPr lang="en-GB" b="1" dirty="0" err="1">
                <a:cs typeface="Times New Roman" pitchFamily="18" charset="0"/>
              </a:rPr>
              <a:t>кишечника</a:t>
            </a:r>
            <a:r>
              <a:rPr lang="en-GB" b="1" dirty="0">
                <a:cs typeface="Times New Roman" pitchFamily="18" charset="0"/>
              </a:rPr>
              <a:t> и  </a:t>
            </a:r>
            <a:r>
              <a:rPr lang="en-GB" b="1" dirty="0" err="1">
                <a:cs typeface="Times New Roman" pitchFamily="18" charset="0"/>
              </a:rPr>
              <a:t>мочевого</a:t>
            </a:r>
            <a:r>
              <a:rPr lang="en-GB" b="1" dirty="0">
                <a:cs typeface="Times New Roman" pitchFamily="18" charset="0"/>
              </a:rPr>
              <a:t> </a:t>
            </a:r>
            <a:r>
              <a:rPr lang="en-GB" b="1" dirty="0" err="1">
                <a:cs typeface="Times New Roman" pitchFamily="18" charset="0"/>
              </a:rPr>
              <a:t>пузыря</a:t>
            </a:r>
            <a:r>
              <a:rPr lang="en-GB" b="1" dirty="0">
                <a:cs typeface="Times New Roman" pitchFamily="18" charset="0"/>
              </a:rPr>
              <a:t> (</a:t>
            </a:r>
            <a:r>
              <a:rPr lang="en-GB" b="1" dirty="0" err="1">
                <a:cs typeface="Times New Roman" pitchFamily="18" charset="0"/>
              </a:rPr>
              <a:t>послеоперационная</a:t>
            </a:r>
            <a:r>
              <a:rPr lang="en-GB" b="1" dirty="0">
                <a:cs typeface="Times New Roman" pitchFamily="18" charset="0"/>
              </a:rPr>
              <a:t> </a:t>
            </a:r>
            <a:r>
              <a:rPr lang="en-GB" b="1" dirty="0" err="1">
                <a:cs typeface="Times New Roman" pitchFamily="18" charset="0"/>
              </a:rPr>
              <a:t>задержка</a:t>
            </a:r>
            <a:r>
              <a:rPr lang="en-GB" b="1" dirty="0">
                <a:cs typeface="Times New Roman" pitchFamily="18" charset="0"/>
              </a:rPr>
              <a:t> </a:t>
            </a:r>
            <a:r>
              <a:rPr lang="en-GB" b="1" dirty="0" err="1">
                <a:cs typeface="Times New Roman" pitchFamily="18" charset="0"/>
              </a:rPr>
              <a:t>мочи</a:t>
            </a:r>
            <a:r>
              <a:rPr lang="en-GB" b="1" dirty="0">
                <a:cs typeface="Times New Roman" pitchFamily="18" charset="0"/>
              </a:rPr>
              <a:t>) </a:t>
            </a:r>
          </a:p>
          <a:p>
            <a:pPr algn="just">
              <a:lnSpc>
                <a:spcPct val="93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endParaRPr lang="en-GB" b="1" dirty="0"/>
          </a:p>
          <a:p>
            <a:pPr>
              <a:lnSpc>
                <a:spcPct val="93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b="1" dirty="0" err="1"/>
              <a:t>Глаукома</a:t>
            </a:r>
            <a:endParaRPr lang="en-GB" b="1" dirty="0"/>
          </a:p>
          <a:p>
            <a:pPr>
              <a:lnSpc>
                <a:spcPct val="93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b="1" dirty="0"/>
              <a:t> </a:t>
            </a:r>
          </a:p>
          <a:p>
            <a:pPr>
              <a:lnSpc>
                <a:spcPct val="93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b="1" dirty="0" err="1"/>
              <a:t>Миастения</a:t>
            </a:r>
            <a:r>
              <a:rPr lang="en-GB" b="1" dirty="0"/>
              <a:t>, </a:t>
            </a:r>
            <a:r>
              <a:rPr lang="en-GB" b="1" dirty="0" err="1"/>
              <a:t>параличи</a:t>
            </a:r>
            <a:r>
              <a:rPr lang="en-GB" b="1" dirty="0"/>
              <a:t>, </a:t>
            </a:r>
            <a:r>
              <a:rPr lang="en-GB" b="1" dirty="0" err="1"/>
              <a:t>парезы</a:t>
            </a:r>
            <a:endParaRPr lang="en-GB" b="1" dirty="0"/>
          </a:p>
          <a:p>
            <a:pPr>
              <a:lnSpc>
                <a:spcPct val="93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b="1" dirty="0"/>
              <a:t> </a:t>
            </a:r>
          </a:p>
          <a:p>
            <a:pPr>
              <a:lnSpc>
                <a:spcPct val="93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b="1" dirty="0" err="1"/>
              <a:t>Последствия</a:t>
            </a:r>
            <a:r>
              <a:rPr lang="en-GB" b="1" dirty="0"/>
              <a:t> </a:t>
            </a:r>
            <a:r>
              <a:rPr lang="en-GB" b="1" dirty="0" err="1"/>
              <a:t>полиомиелита</a:t>
            </a:r>
            <a:endParaRPr lang="en-GB" b="1" dirty="0"/>
          </a:p>
          <a:p>
            <a:pPr>
              <a:lnSpc>
                <a:spcPct val="93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b="1" dirty="0"/>
              <a:t> </a:t>
            </a:r>
          </a:p>
          <a:p>
            <a:pPr>
              <a:lnSpc>
                <a:spcPct val="93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b="1" dirty="0" err="1">
                <a:cs typeface="Times New Roman" pitchFamily="18" charset="0"/>
              </a:rPr>
              <a:t>Антагонисты</a:t>
            </a:r>
            <a:r>
              <a:rPr lang="en-GB" b="1" dirty="0">
                <a:cs typeface="Times New Roman" pitchFamily="18" charset="0"/>
              </a:rPr>
              <a:t> АД </a:t>
            </a:r>
            <a:r>
              <a:rPr lang="en-GB" b="1" dirty="0" err="1">
                <a:cs typeface="Times New Roman" pitchFamily="18" charset="0"/>
              </a:rPr>
              <a:t>миорелаксантов</a:t>
            </a:r>
            <a:r>
              <a:rPr lang="en-GB" b="1" dirty="0">
                <a:cs typeface="Times New Roman" pitchFamily="18" charset="0"/>
              </a:rPr>
              <a:t> </a:t>
            </a:r>
          </a:p>
          <a:p>
            <a:pPr>
              <a:lnSpc>
                <a:spcPct val="93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endParaRPr lang="en-GB" b="1" dirty="0">
              <a:cs typeface="Times New Roman" pitchFamily="18" charset="0"/>
            </a:endParaRPr>
          </a:p>
          <a:p>
            <a:pPr algn="just">
              <a:lnSpc>
                <a:spcPct val="93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b="1" dirty="0" err="1">
                <a:cs typeface="Times New Roman" pitchFamily="18" charset="0"/>
              </a:rPr>
              <a:t>Последствия</a:t>
            </a:r>
            <a:r>
              <a:rPr lang="en-GB" b="1" dirty="0">
                <a:cs typeface="Times New Roman" pitchFamily="18" charset="0"/>
              </a:rPr>
              <a:t> </a:t>
            </a:r>
            <a:r>
              <a:rPr lang="en-GB" b="1" dirty="0" err="1">
                <a:cs typeface="Times New Roman" pitchFamily="18" charset="0"/>
              </a:rPr>
              <a:t>черепно-мозговых</a:t>
            </a:r>
            <a:r>
              <a:rPr lang="en-GB" b="1" dirty="0">
                <a:cs typeface="Times New Roman" pitchFamily="18" charset="0"/>
              </a:rPr>
              <a:t> </a:t>
            </a:r>
            <a:r>
              <a:rPr lang="en-GB" b="1" dirty="0" err="1">
                <a:cs typeface="Times New Roman" pitchFamily="18" charset="0"/>
              </a:rPr>
              <a:t>травм</a:t>
            </a:r>
            <a:r>
              <a:rPr lang="en-GB" b="1" dirty="0">
                <a:cs typeface="Times New Roman" pitchFamily="18" charset="0"/>
              </a:rPr>
              <a:t>, </a:t>
            </a:r>
            <a:r>
              <a:rPr lang="en-GB" b="1" dirty="0" err="1">
                <a:cs typeface="Times New Roman" pitchFamily="18" charset="0"/>
              </a:rPr>
              <a:t>энцефалитов</a:t>
            </a:r>
            <a:r>
              <a:rPr lang="en-GB" b="1" dirty="0">
                <a:cs typeface="Times New Roman" pitchFamily="18" charset="0"/>
              </a:rPr>
              <a:t> </a:t>
            </a:r>
          </a:p>
          <a:p>
            <a:pPr algn="just">
              <a:lnSpc>
                <a:spcPct val="93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endParaRPr lang="en-GB" b="1" dirty="0">
              <a:cs typeface="Times New Roman" pitchFamily="18" charset="0"/>
            </a:endParaRPr>
          </a:p>
          <a:p>
            <a:pPr>
              <a:lnSpc>
                <a:spcPct val="93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b="1" dirty="0" err="1"/>
              <a:t>Болезнь</a:t>
            </a:r>
            <a:r>
              <a:rPr lang="en-GB" b="1" dirty="0"/>
              <a:t> </a:t>
            </a:r>
            <a:r>
              <a:rPr lang="en-GB" b="1" dirty="0" err="1"/>
              <a:t>Альцгеймера</a:t>
            </a:r>
            <a:r>
              <a:rPr lang="en-GB" b="1" dirty="0"/>
              <a:t> </a:t>
            </a:r>
            <a:endParaRPr lang="ru-RU" b="1" dirty="0"/>
          </a:p>
          <a:p>
            <a:pPr>
              <a:lnSpc>
                <a:spcPct val="93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endParaRPr lang="ru-RU" b="1" dirty="0"/>
          </a:p>
          <a:p>
            <a:pPr>
              <a:lnSpc>
                <a:spcPct val="93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b="1" dirty="0" err="1"/>
              <a:t>Слабость</a:t>
            </a:r>
            <a:r>
              <a:rPr lang="en-GB" b="1" dirty="0"/>
              <a:t> </a:t>
            </a:r>
            <a:r>
              <a:rPr lang="en-GB" b="1" dirty="0" err="1"/>
              <a:t>родовой</a:t>
            </a:r>
            <a:r>
              <a:rPr lang="en-GB" b="1" dirty="0"/>
              <a:t> </a:t>
            </a:r>
            <a:r>
              <a:rPr lang="en-GB" b="1" dirty="0" err="1"/>
              <a:t>деятельности</a:t>
            </a:r>
            <a:endParaRPr lang="en-GB" b="1" dirty="0"/>
          </a:p>
        </p:txBody>
      </p:sp>
      <p:sp>
        <p:nvSpPr>
          <p:cNvPr id="29701" name="Text Box 4"/>
          <p:cNvSpPr txBox="1">
            <a:spLocks noChangeArrowheads="1"/>
          </p:cNvSpPr>
          <p:nvPr/>
        </p:nvSpPr>
        <p:spPr bwMode="auto">
          <a:xfrm>
            <a:off x="4898880" y="764704"/>
            <a:ext cx="4152960" cy="609329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0820" rIns="81639" bIns="40820"/>
          <a:lstStyle/>
          <a:p>
            <a:pPr marL="305285" lvl="1" indent="-305285" algn="ctr">
              <a:lnSpc>
                <a:spcPct val="75000"/>
              </a:lnSpc>
              <a:spcBef>
                <a:spcPts val="454"/>
              </a:spcBef>
              <a:buClr>
                <a:srgbClr val="400968"/>
              </a:buClr>
              <a:tabLst>
                <a:tab pos="305285" algn="l"/>
                <a:tab pos="711370" algn="l"/>
                <a:tab pos="1118897" algn="l"/>
                <a:tab pos="1526423" algn="l"/>
                <a:tab pos="1933949" algn="l"/>
                <a:tab pos="2341475" algn="l"/>
                <a:tab pos="2749001" algn="l"/>
                <a:tab pos="3156527" algn="l"/>
                <a:tab pos="3564053" algn="l"/>
                <a:tab pos="3971579" algn="l"/>
                <a:tab pos="4379105" algn="l"/>
                <a:tab pos="4786631" algn="l"/>
                <a:tab pos="5194157" algn="l"/>
                <a:tab pos="5601683" algn="l"/>
                <a:tab pos="6009209" algn="l"/>
                <a:tab pos="6416735" algn="l"/>
                <a:tab pos="6824261" algn="l"/>
                <a:tab pos="7231787" algn="l"/>
                <a:tab pos="7639313" algn="l"/>
                <a:tab pos="8046839" algn="l"/>
                <a:tab pos="8454365" algn="l"/>
              </a:tabLst>
            </a:pPr>
            <a:r>
              <a:rPr lang="en-GB" sz="2400" b="1" dirty="0">
                <a:solidFill>
                  <a:schemeClr val="tx2"/>
                </a:solidFill>
              </a:rPr>
              <a:t>ПРОТИВОПОКАЗАНИЯ</a:t>
            </a:r>
          </a:p>
          <a:p>
            <a:pPr marL="305285" lvl="1" indent="-305285">
              <a:lnSpc>
                <a:spcPct val="75000"/>
              </a:lnSpc>
              <a:spcBef>
                <a:spcPts val="454"/>
              </a:spcBef>
              <a:buClr>
                <a:srgbClr val="400968"/>
              </a:buClr>
              <a:tabLst>
                <a:tab pos="305285" algn="l"/>
                <a:tab pos="711370" algn="l"/>
                <a:tab pos="1118897" algn="l"/>
                <a:tab pos="1526423" algn="l"/>
                <a:tab pos="1933949" algn="l"/>
                <a:tab pos="2341475" algn="l"/>
                <a:tab pos="2749001" algn="l"/>
                <a:tab pos="3156527" algn="l"/>
                <a:tab pos="3564053" algn="l"/>
                <a:tab pos="3971579" algn="l"/>
                <a:tab pos="4379105" algn="l"/>
                <a:tab pos="4786631" algn="l"/>
                <a:tab pos="5194157" algn="l"/>
                <a:tab pos="5601683" algn="l"/>
                <a:tab pos="6009209" algn="l"/>
                <a:tab pos="6416735" algn="l"/>
                <a:tab pos="6824261" algn="l"/>
                <a:tab pos="7231787" algn="l"/>
                <a:tab pos="7639313" algn="l"/>
                <a:tab pos="8046839" algn="l"/>
                <a:tab pos="8454365" algn="l"/>
              </a:tabLst>
            </a:pPr>
            <a:endParaRPr lang="en-GB" b="1" dirty="0">
              <a:solidFill>
                <a:srgbClr val="CCFF33"/>
              </a:solidFill>
            </a:endParaRPr>
          </a:p>
          <a:p>
            <a:pPr>
              <a:lnSpc>
                <a:spcPct val="93000"/>
              </a:lnSpc>
              <a:tabLst>
                <a:tab pos="305285" algn="l"/>
                <a:tab pos="711370" algn="l"/>
                <a:tab pos="1118897" algn="l"/>
                <a:tab pos="1526423" algn="l"/>
                <a:tab pos="1933949" algn="l"/>
                <a:tab pos="2341475" algn="l"/>
                <a:tab pos="2749001" algn="l"/>
                <a:tab pos="3156527" algn="l"/>
                <a:tab pos="3564053" algn="l"/>
                <a:tab pos="3971579" algn="l"/>
                <a:tab pos="4379105" algn="l"/>
                <a:tab pos="4786631" algn="l"/>
                <a:tab pos="5194157" algn="l"/>
                <a:tab pos="5601683" algn="l"/>
                <a:tab pos="6009209" algn="l"/>
                <a:tab pos="6416735" algn="l"/>
                <a:tab pos="6824261" algn="l"/>
                <a:tab pos="7231787" algn="l"/>
                <a:tab pos="7639313" algn="l"/>
                <a:tab pos="8046839" algn="l"/>
                <a:tab pos="8454365" algn="l"/>
              </a:tabLst>
            </a:pPr>
            <a:r>
              <a:rPr lang="en-GB" b="1" dirty="0" err="1"/>
              <a:t>Брадикардия</a:t>
            </a:r>
            <a:r>
              <a:rPr lang="en-GB" b="1" dirty="0"/>
              <a:t>, АВ-</a:t>
            </a:r>
            <a:r>
              <a:rPr lang="en-GB" b="1" dirty="0" err="1"/>
              <a:t>блокада</a:t>
            </a:r>
            <a:endParaRPr lang="en-GB" b="1" dirty="0"/>
          </a:p>
          <a:p>
            <a:pPr>
              <a:lnSpc>
                <a:spcPct val="93000"/>
              </a:lnSpc>
              <a:tabLst>
                <a:tab pos="305285" algn="l"/>
                <a:tab pos="711370" algn="l"/>
                <a:tab pos="1118897" algn="l"/>
                <a:tab pos="1526423" algn="l"/>
                <a:tab pos="1933949" algn="l"/>
                <a:tab pos="2341475" algn="l"/>
                <a:tab pos="2749001" algn="l"/>
                <a:tab pos="3156527" algn="l"/>
                <a:tab pos="3564053" algn="l"/>
                <a:tab pos="3971579" algn="l"/>
                <a:tab pos="4379105" algn="l"/>
                <a:tab pos="4786631" algn="l"/>
                <a:tab pos="5194157" algn="l"/>
                <a:tab pos="5601683" algn="l"/>
                <a:tab pos="6009209" algn="l"/>
                <a:tab pos="6416735" algn="l"/>
                <a:tab pos="6824261" algn="l"/>
                <a:tab pos="7231787" algn="l"/>
                <a:tab pos="7639313" algn="l"/>
                <a:tab pos="8046839" algn="l"/>
                <a:tab pos="8454365" algn="l"/>
              </a:tabLst>
            </a:pPr>
            <a:r>
              <a:rPr lang="en-GB" b="1" dirty="0" err="1"/>
              <a:t>Органические</a:t>
            </a:r>
            <a:r>
              <a:rPr lang="en-GB" b="1" dirty="0"/>
              <a:t> </a:t>
            </a:r>
            <a:r>
              <a:rPr lang="en-GB" b="1" dirty="0" err="1"/>
              <a:t>поражения</a:t>
            </a:r>
            <a:r>
              <a:rPr lang="en-GB" b="1" dirty="0"/>
              <a:t> и </a:t>
            </a:r>
            <a:r>
              <a:rPr lang="en-GB" b="1" dirty="0" err="1"/>
              <a:t>пороки</a:t>
            </a:r>
            <a:r>
              <a:rPr lang="en-GB" b="1" dirty="0"/>
              <a:t> </a:t>
            </a:r>
            <a:r>
              <a:rPr lang="en-GB" b="1" dirty="0" err="1"/>
              <a:t>сердца</a:t>
            </a:r>
            <a:r>
              <a:rPr lang="en-GB" b="1" dirty="0"/>
              <a:t>, </a:t>
            </a:r>
            <a:r>
              <a:rPr lang="en-GB" b="1" dirty="0" err="1"/>
              <a:t>стенокардия</a:t>
            </a:r>
            <a:endParaRPr lang="en-GB" b="1" dirty="0"/>
          </a:p>
          <a:p>
            <a:pPr>
              <a:lnSpc>
                <a:spcPct val="93000"/>
              </a:lnSpc>
              <a:tabLst>
                <a:tab pos="305285" algn="l"/>
                <a:tab pos="711370" algn="l"/>
                <a:tab pos="1118897" algn="l"/>
                <a:tab pos="1526423" algn="l"/>
                <a:tab pos="1933949" algn="l"/>
                <a:tab pos="2341475" algn="l"/>
                <a:tab pos="2749001" algn="l"/>
                <a:tab pos="3156527" algn="l"/>
                <a:tab pos="3564053" algn="l"/>
                <a:tab pos="3971579" algn="l"/>
                <a:tab pos="4379105" algn="l"/>
                <a:tab pos="4786631" algn="l"/>
                <a:tab pos="5194157" algn="l"/>
                <a:tab pos="5601683" algn="l"/>
                <a:tab pos="6009209" algn="l"/>
                <a:tab pos="6416735" algn="l"/>
                <a:tab pos="6824261" algn="l"/>
                <a:tab pos="7231787" algn="l"/>
                <a:tab pos="7639313" algn="l"/>
                <a:tab pos="8046839" algn="l"/>
                <a:tab pos="8454365" algn="l"/>
              </a:tabLst>
            </a:pPr>
            <a:endParaRPr lang="en-GB" b="1" dirty="0"/>
          </a:p>
          <a:p>
            <a:pPr>
              <a:lnSpc>
                <a:spcPct val="93000"/>
              </a:lnSpc>
              <a:tabLst>
                <a:tab pos="305285" algn="l"/>
                <a:tab pos="711370" algn="l"/>
                <a:tab pos="1118897" algn="l"/>
                <a:tab pos="1526423" algn="l"/>
                <a:tab pos="1933949" algn="l"/>
                <a:tab pos="2341475" algn="l"/>
                <a:tab pos="2749001" algn="l"/>
                <a:tab pos="3156527" algn="l"/>
                <a:tab pos="3564053" algn="l"/>
                <a:tab pos="3971579" algn="l"/>
                <a:tab pos="4379105" algn="l"/>
                <a:tab pos="4786631" algn="l"/>
                <a:tab pos="5194157" algn="l"/>
                <a:tab pos="5601683" algn="l"/>
                <a:tab pos="6009209" algn="l"/>
                <a:tab pos="6416735" algn="l"/>
                <a:tab pos="6824261" algn="l"/>
                <a:tab pos="7231787" algn="l"/>
                <a:tab pos="7639313" algn="l"/>
                <a:tab pos="8046839" algn="l"/>
                <a:tab pos="8454365" algn="l"/>
              </a:tabLst>
            </a:pPr>
            <a:r>
              <a:rPr lang="en-GB" b="1" dirty="0"/>
              <a:t>ЯБЖ и ДПК</a:t>
            </a:r>
          </a:p>
          <a:p>
            <a:pPr>
              <a:lnSpc>
                <a:spcPct val="93000"/>
              </a:lnSpc>
              <a:tabLst>
                <a:tab pos="305285" algn="l"/>
                <a:tab pos="711370" algn="l"/>
                <a:tab pos="1118897" algn="l"/>
                <a:tab pos="1526423" algn="l"/>
                <a:tab pos="1933949" algn="l"/>
                <a:tab pos="2341475" algn="l"/>
                <a:tab pos="2749001" algn="l"/>
                <a:tab pos="3156527" algn="l"/>
                <a:tab pos="3564053" algn="l"/>
                <a:tab pos="3971579" algn="l"/>
                <a:tab pos="4379105" algn="l"/>
                <a:tab pos="4786631" algn="l"/>
                <a:tab pos="5194157" algn="l"/>
                <a:tab pos="5601683" algn="l"/>
                <a:tab pos="6009209" algn="l"/>
                <a:tab pos="6416735" algn="l"/>
                <a:tab pos="6824261" algn="l"/>
                <a:tab pos="7231787" algn="l"/>
                <a:tab pos="7639313" algn="l"/>
                <a:tab pos="8046839" algn="l"/>
                <a:tab pos="8454365" algn="l"/>
              </a:tabLst>
            </a:pPr>
            <a:r>
              <a:rPr lang="en-GB" b="1" dirty="0" err="1">
                <a:cs typeface="Times New Roman" pitchFamily="18" charset="0"/>
              </a:rPr>
              <a:t>Гастрит</a:t>
            </a:r>
            <a:r>
              <a:rPr lang="en-GB" b="1" dirty="0">
                <a:cs typeface="Times New Roman" pitchFamily="18" charset="0"/>
              </a:rPr>
              <a:t> с </a:t>
            </a:r>
            <a:r>
              <a:rPr lang="en-GB" b="1" dirty="0" err="1">
                <a:cs typeface="Times New Roman" pitchFamily="18" charset="0"/>
              </a:rPr>
              <a:t>повышенной</a:t>
            </a:r>
            <a:r>
              <a:rPr lang="en-GB" b="1" dirty="0">
                <a:cs typeface="Times New Roman" pitchFamily="18" charset="0"/>
              </a:rPr>
              <a:t> </a:t>
            </a:r>
            <a:r>
              <a:rPr lang="en-GB" b="1" dirty="0" err="1">
                <a:cs typeface="Times New Roman" pitchFamily="18" charset="0"/>
              </a:rPr>
              <a:t>секреторной</a:t>
            </a:r>
            <a:r>
              <a:rPr lang="en-GB" b="1" dirty="0">
                <a:cs typeface="Times New Roman" pitchFamily="18" charset="0"/>
              </a:rPr>
              <a:t> </a:t>
            </a:r>
            <a:r>
              <a:rPr lang="en-GB" b="1" dirty="0" err="1">
                <a:cs typeface="Times New Roman" pitchFamily="18" charset="0"/>
              </a:rPr>
              <a:t>функцией</a:t>
            </a:r>
            <a:r>
              <a:rPr lang="en-GB" b="1" dirty="0">
                <a:cs typeface="Times New Roman" pitchFamily="18" charset="0"/>
              </a:rPr>
              <a:t>, </a:t>
            </a:r>
            <a:r>
              <a:rPr lang="en-GB" b="1" dirty="0" err="1">
                <a:cs typeface="Times New Roman" pitchFamily="18" charset="0"/>
              </a:rPr>
              <a:t>кровотечение</a:t>
            </a:r>
            <a:r>
              <a:rPr lang="en-GB" b="1" dirty="0">
                <a:cs typeface="Times New Roman" pitchFamily="18" charset="0"/>
              </a:rPr>
              <a:t> в ЖКТ</a:t>
            </a:r>
          </a:p>
          <a:p>
            <a:pPr>
              <a:lnSpc>
                <a:spcPct val="93000"/>
              </a:lnSpc>
              <a:tabLst>
                <a:tab pos="305285" algn="l"/>
                <a:tab pos="711370" algn="l"/>
                <a:tab pos="1118897" algn="l"/>
                <a:tab pos="1526423" algn="l"/>
                <a:tab pos="1933949" algn="l"/>
                <a:tab pos="2341475" algn="l"/>
                <a:tab pos="2749001" algn="l"/>
                <a:tab pos="3156527" algn="l"/>
                <a:tab pos="3564053" algn="l"/>
                <a:tab pos="3971579" algn="l"/>
                <a:tab pos="4379105" algn="l"/>
                <a:tab pos="4786631" algn="l"/>
                <a:tab pos="5194157" algn="l"/>
                <a:tab pos="5601683" algn="l"/>
                <a:tab pos="6009209" algn="l"/>
                <a:tab pos="6416735" algn="l"/>
                <a:tab pos="6824261" algn="l"/>
                <a:tab pos="7231787" algn="l"/>
                <a:tab pos="7639313" algn="l"/>
                <a:tab pos="8046839" algn="l"/>
                <a:tab pos="8454365" algn="l"/>
              </a:tabLst>
            </a:pPr>
            <a:endParaRPr lang="en-GB" b="1" dirty="0">
              <a:cs typeface="Times New Roman" pitchFamily="18" charset="0"/>
            </a:endParaRPr>
          </a:p>
          <a:p>
            <a:pPr algn="just">
              <a:lnSpc>
                <a:spcPct val="93000"/>
              </a:lnSpc>
              <a:tabLst>
                <a:tab pos="305285" algn="l"/>
                <a:tab pos="711370" algn="l"/>
                <a:tab pos="1118897" algn="l"/>
                <a:tab pos="1526423" algn="l"/>
                <a:tab pos="1933949" algn="l"/>
                <a:tab pos="2341475" algn="l"/>
                <a:tab pos="2749001" algn="l"/>
                <a:tab pos="3156527" algn="l"/>
                <a:tab pos="3564053" algn="l"/>
                <a:tab pos="3971579" algn="l"/>
                <a:tab pos="4379105" algn="l"/>
                <a:tab pos="4786631" algn="l"/>
                <a:tab pos="5194157" algn="l"/>
                <a:tab pos="5601683" algn="l"/>
                <a:tab pos="6009209" algn="l"/>
                <a:tab pos="6416735" algn="l"/>
                <a:tab pos="6824261" algn="l"/>
                <a:tab pos="7231787" algn="l"/>
                <a:tab pos="7639313" algn="l"/>
                <a:tab pos="8046839" algn="l"/>
                <a:tab pos="8454365" algn="l"/>
              </a:tabLst>
            </a:pPr>
            <a:r>
              <a:rPr lang="en-GB" b="1" dirty="0" err="1">
                <a:cs typeface="Times New Roman" pitchFamily="18" charset="0"/>
              </a:rPr>
              <a:t>Синдром</a:t>
            </a:r>
            <a:r>
              <a:rPr lang="en-GB" b="1" dirty="0">
                <a:cs typeface="Times New Roman" pitchFamily="18" charset="0"/>
              </a:rPr>
              <a:t> </a:t>
            </a:r>
            <a:r>
              <a:rPr lang="en-GB" b="1" dirty="0" err="1">
                <a:cs typeface="Times New Roman" pitchFamily="18" charset="0"/>
              </a:rPr>
              <a:t>бронхиальной</a:t>
            </a:r>
            <a:r>
              <a:rPr lang="en-GB" b="1" dirty="0">
                <a:cs typeface="Times New Roman" pitchFamily="18" charset="0"/>
              </a:rPr>
              <a:t> </a:t>
            </a:r>
            <a:r>
              <a:rPr lang="en-GB" b="1" dirty="0" err="1">
                <a:cs typeface="Times New Roman" pitchFamily="18" charset="0"/>
              </a:rPr>
              <a:t>обструкции</a:t>
            </a:r>
            <a:endParaRPr lang="en-GB" b="1" dirty="0">
              <a:cs typeface="Times New Roman" pitchFamily="18" charset="0"/>
            </a:endParaRPr>
          </a:p>
          <a:p>
            <a:pPr algn="just">
              <a:lnSpc>
                <a:spcPct val="93000"/>
              </a:lnSpc>
              <a:tabLst>
                <a:tab pos="305285" algn="l"/>
                <a:tab pos="711370" algn="l"/>
                <a:tab pos="1118897" algn="l"/>
                <a:tab pos="1526423" algn="l"/>
                <a:tab pos="1933949" algn="l"/>
                <a:tab pos="2341475" algn="l"/>
                <a:tab pos="2749001" algn="l"/>
                <a:tab pos="3156527" algn="l"/>
                <a:tab pos="3564053" algn="l"/>
                <a:tab pos="3971579" algn="l"/>
                <a:tab pos="4379105" algn="l"/>
                <a:tab pos="4786631" algn="l"/>
                <a:tab pos="5194157" algn="l"/>
                <a:tab pos="5601683" algn="l"/>
                <a:tab pos="6009209" algn="l"/>
                <a:tab pos="6416735" algn="l"/>
                <a:tab pos="6824261" algn="l"/>
                <a:tab pos="7231787" algn="l"/>
                <a:tab pos="7639313" algn="l"/>
                <a:tab pos="8046839" algn="l"/>
                <a:tab pos="8454365" algn="l"/>
              </a:tabLst>
            </a:pPr>
            <a:endParaRPr lang="en-GB" b="1" dirty="0">
              <a:cs typeface="Times New Roman" pitchFamily="18" charset="0"/>
            </a:endParaRPr>
          </a:p>
          <a:p>
            <a:pPr>
              <a:lnSpc>
                <a:spcPct val="93000"/>
              </a:lnSpc>
              <a:tabLst>
                <a:tab pos="305285" algn="l"/>
                <a:tab pos="711370" algn="l"/>
                <a:tab pos="1118897" algn="l"/>
                <a:tab pos="1526423" algn="l"/>
                <a:tab pos="1933949" algn="l"/>
                <a:tab pos="2341475" algn="l"/>
                <a:tab pos="2749001" algn="l"/>
                <a:tab pos="3156527" algn="l"/>
                <a:tab pos="3564053" algn="l"/>
                <a:tab pos="3971579" algn="l"/>
                <a:tab pos="4379105" algn="l"/>
                <a:tab pos="4786631" algn="l"/>
                <a:tab pos="5194157" algn="l"/>
                <a:tab pos="5601683" algn="l"/>
                <a:tab pos="6009209" algn="l"/>
                <a:tab pos="6416735" algn="l"/>
                <a:tab pos="6824261" algn="l"/>
                <a:tab pos="7231787" algn="l"/>
                <a:tab pos="7639313" algn="l"/>
                <a:tab pos="8046839" algn="l"/>
                <a:tab pos="8454365" algn="l"/>
              </a:tabLst>
            </a:pPr>
            <a:r>
              <a:rPr lang="en-GB" b="1" dirty="0" err="1"/>
              <a:t>Беременность</a:t>
            </a:r>
            <a:r>
              <a:rPr lang="en-GB" b="1" dirty="0"/>
              <a:t>, </a:t>
            </a:r>
            <a:r>
              <a:rPr lang="en-GB" b="1" dirty="0" err="1"/>
              <a:t>лактация</a:t>
            </a:r>
            <a:endParaRPr lang="en-GB" b="1" dirty="0"/>
          </a:p>
          <a:p>
            <a:pPr>
              <a:lnSpc>
                <a:spcPct val="93000"/>
              </a:lnSpc>
              <a:tabLst>
                <a:tab pos="305285" algn="l"/>
                <a:tab pos="711370" algn="l"/>
                <a:tab pos="1118897" algn="l"/>
                <a:tab pos="1526423" algn="l"/>
                <a:tab pos="1933949" algn="l"/>
                <a:tab pos="2341475" algn="l"/>
                <a:tab pos="2749001" algn="l"/>
                <a:tab pos="3156527" algn="l"/>
                <a:tab pos="3564053" algn="l"/>
                <a:tab pos="3971579" algn="l"/>
                <a:tab pos="4379105" algn="l"/>
                <a:tab pos="4786631" algn="l"/>
                <a:tab pos="5194157" algn="l"/>
                <a:tab pos="5601683" algn="l"/>
                <a:tab pos="6009209" algn="l"/>
                <a:tab pos="6416735" algn="l"/>
                <a:tab pos="6824261" algn="l"/>
                <a:tab pos="7231787" algn="l"/>
                <a:tab pos="7639313" algn="l"/>
                <a:tab pos="8046839" algn="l"/>
                <a:tab pos="8454365" algn="l"/>
              </a:tabLst>
            </a:pPr>
            <a:endParaRPr lang="en-GB" b="1" dirty="0"/>
          </a:p>
          <a:p>
            <a:pPr>
              <a:lnSpc>
                <a:spcPct val="93000"/>
              </a:lnSpc>
              <a:tabLst>
                <a:tab pos="305285" algn="l"/>
                <a:tab pos="711370" algn="l"/>
                <a:tab pos="1118897" algn="l"/>
                <a:tab pos="1526423" algn="l"/>
                <a:tab pos="1933949" algn="l"/>
                <a:tab pos="2341475" algn="l"/>
                <a:tab pos="2749001" algn="l"/>
                <a:tab pos="3156527" algn="l"/>
                <a:tab pos="3564053" algn="l"/>
                <a:tab pos="3971579" algn="l"/>
                <a:tab pos="4379105" algn="l"/>
                <a:tab pos="4786631" algn="l"/>
                <a:tab pos="5194157" algn="l"/>
                <a:tab pos="5601683" algn="l"/>
                <a:tab pos="6009209" algn="l"/>
                <a:tab pos="6416735" algn="l"/>
                <a:tab pos="6824261" algn="l"/>
                <a:tab pos="7231787" algn="l"/>
                <a:tab pos="7639313" algn="l"/>
                <a:tab pos="8046839" algn="l"/>
                <a:tab pos="8454365" algn="l"/>
              </a:tabLst>
            </a:pPr>
            <a:r>
              <a:rPr lang="en-GB" b="1" dirty="0" err="1"/>
              <a:t>Передозировка</a:t>
            </a:r>
            <a:r>
              <a:rPr lang="en-GB" b="1" dirty="0"/>
              <a:t> </a:t>
            </a:r>
            <a:r>
              <a:rPr lang="en-GB" b="1" dirty="0" err="1"/>
              <a:t>миорелаксантов</a:t>
            </a:r>
            <a:r>
              <a:rPr lang="en-GB" b="1" dirty="0"/>
              <a:t> </a:t>
            </a:r>
            <a:r>
              <a:rPr lang="en-GB" b="1" dirty="0" err="1"/>
              <a:t>деполяризующего</a:t>
            </a:r>
            <a:r>
              <a:rPr lang="en-GB" b="1" dirty="0"/>
              <a:t> </a:t>
            </a:r>
            <a:r>
              <a:rPr lang="en-GB" b="1" dirty="0" err="1"/>
              <a:t>действия</a:t>
            </a:r>
            <a:endParaRPr lang="en-GB" b="1" dirty="0"/>
          </a:p>
          <a:p>
            <a:pPr>
              <a:lnSpc>
                <a:spcPct val="93000"/>
              </a:lnSpc>
              <a:tabLst>
                <a:tab pos="305285" algn="l"/>
                <a:tab pos="711370" algn="l"/>
                <a:tab pos="1118897" algn="l"/>
                <a:tab pos="1526423" algn="l"/>
                <a:tab pos="1933949" algn="l"/>
                <a:tab pos="2341475" algn="l"/>
                <a:tab pos="2749001" algn="l"/>
                <a:tab pos="3156527" algn="l"/>
                <a:tab pos="3564053" algn="l"/>
                <a:tab pos="3971579" algn="l"/>
                <a:tab pos="4379105" algn="l"/>
                <a:tab pos="4786631" algn="l"/>
                <a:tab pos="5194157" algn="l"/>
                <a:tab pos="5601683" algn="l"/>
                <a:tab pos="6009209" algn="l"/>
                <a:tab pos="6416735" algn="l"/>
                <a:tab pos="6824261" algn="l"/>
                <a:tab pos="7231787" algn="l"/>
                <a:tab pos="7639313" algn="l"/>
                <a:tab pos="8046839" algn="l"/>
                <a:tab pos="8454365" algn="l"/>
              </a:tabLst>
            </a:pPr>
            <a:endParaRPr lang="en-GB" b="1" dirty="0"/>
          </a:p>
          <a:p>
            <a:pPr algn="just">
              <a:lnSpc>
                <a:spcPct val="93000"/>
              </a:lnSpc>
              <a:tabLst>
                <a:tab pos="305285" algn="l"/>
                <a:tab pos="711370" algn="l"/>
                <a:tab pos="1118897" algn="l"/>
                <a:tab pos="1526423" algn="l"/>
                <a:tab pos="1933949" algn="l"/>
                <a:tab pos="2341475" algn="l"/>
                <a:tab pos="2749001" algn="l"/>
                <a:tab pos="3156527" algn="l"/>
                <a:tab pos="3564053" algn="l"/>
                <a:tab pos="3971579" algn="l"/>
                <a:tab pos="4379105" algn="l"/>
                <a:tab pos="4786631" algn="l"/>
                <a:tab pos="5194157" algn="l"/>
                <a:tab pos="5601683" algn="l"/>
                <a:tab pos="6009209" algn="l"/>
                <a:tab pos="6416735" algn="l"/>
                <a:tab pos="6824261" algn="l"/>
                <a:tab pos="7231787" algn="l"/>
                <a:tab pos="7639313" algn="l"/>
                <a:tab pos="8046839" algn="l"/>
                <a:tab pos="8454365" algn="l"/>
              </a:tabLst>
            </a:pPr>
            <a:r>
              <a:rPr lang="en-GB" b="1" dirty="0" err="1">
                <a:cs typeface="Times New Roman" pitchFamily="18" charset="0"/>
              </a:rPr>
              <a:t>Судорожный</a:t>
            </a:r>
            <a:r>
              <a:rPr lang="en-GB" b="1" dirty="0">
                <a:cs typeface="Times New Roman" pitchFamily="18" charset="0"/>
              </a:rPr>
              <a:t> </a:t>
            </a:r>
            <a:r>
              <a:rPr lang="en-GB" b="1" dirty="0" err="1">
                <a:cs typeface="Times New Roman" pitchFamily="18" charset="0"/>
              </a:rPr>
              <a:t>синдром</a:t>
            </a:r>
            <a:endParaRPr lang="en-GB" b="1" dirty="0">
              <a:cs typeface="Times New Roman" pitchFamily="18" charset="0"/>
            </a:endParaRPr>
          </a:p>
          <a:p>
            <a:pPr>
              <a:lnSpc>
                <a:spcPct val="93000"/>
              </a:lnSpc>
              <a:tabLst>
                <a:tab pos="305285" algn="l"/>
                <a:tab pos="711370" algn="l"/>
                <a:tab pos="1118897" algn="l"/>
                <a:tab pos="1526423" algn="l"/>
                <a:tab pos="1933949" algn="l"/>
                <a:tab pos="2341475" algn="l"/>
                <a:tab pos="2749001" algn="l"/>
                <a:tab pos="3156527" algn="l"/>
                <a:tab pos="3564053" algn="l"/>
                <a:tab pos="3971579" algn="l"/>
                <a:tab pos="4379105" algn="l"/>
                <a:tab pos="4786631" algn="l"/>
                <a:tab pos="5194157" algn="l"/>
                <a:tab pos="5601683" algn="l"/>
                <a:tab pos="6009209" algn="l"/>
                <a:tab pos="6416735" algn="l"/>
                <a:tab pos="6824261" algn="l"/>
                <a:tab pos="7231787" algn="l"/>
                <a:tab pos="7639313" algn="l"/>
                <a:tab pos="8046839" algn="l"/>
                <a:tab pos="8454365" algn="l"/>
              </a:tabLst>
            </a:pPr>
            <a:endParaRPr lang="en-GB" b="1" dirty="0"/>
          </a:p>
          <a:p>
            <a:pPr>
              <a:lnSpc>
                <a:spcPct val="93000"/>
              </a:lnSpc>
              <a:tabLst>
                <a:tab pos="305285" algn="l"/>
                <a:tab pos="711370" algn="l"/>
                <a:tab pos="1118897" algn="l"/>
                <a:tab pos="1526423" algn="l"/>
                <a:tab pos="1933949" algn="l"/>
                <a:tab pos="2341475" algn="l"/>
                <a:tab pos="2749001" algn="l"/>
                <a:tab pos="3156527" algn="l"/>
                <a:tab pos="3564053" algn="l"/>
                <a:tab pos="3971579" algn="l"/>
                <a:tab pos="4379105" algn="l"/>
                <a:tab pos="4786631" algn="l"/>
                <a:tab pos="5194157" algn="l"/>
                <a:tab pos="5601683" algn="l"/>
                <a:tab pos="6009209" algn="l"/>
                <a:tab pos="6416735" algn="l"/>
                <a:tab pos="6824261" algn="l"/>
                <a:tab pos="7231787" algn="l"/>
                <a:tab pos="7639313" algn="l"/>
                <a:tab pos="8046839" algn="l"/>
                <a:tab pos="8454365" algn="l"/>
              </a:tabLst>
            </a:pPr>
            <a:r>
              <a:rPr lang="en-GB" b="1" dirty="0" err="1"/>
              <a:t>Эпилепсия</a:t>
            </a:r>
            <a:r>
              <a:rPr lang="en-GB" b="1" dirty="0"/>
              <a:t>, </a:t>
            </a:r>
            <a:r>
              <a:rPr lang="en-GB" b="1" dirty="0" err="1"/>
              <a:t>экстрапирамидные</a:t>
            </a:r>
            <a:r>
              <a:rPr lang="en-GB" b="1" dirty="0"/>
              <a:t> и  </a:t>
            </a:r>
            <a:r>
              <a:rPr lang="en-GB" b="1" dirty="0" err="1"/>
              <a:t>вестибулярные</a:t>
            </a:r>
            <a:r>
              <a:rPr lang="en-GB" b="1" dirty="0"/>
              <a:t> </a:t>
            </a:r>
            <a:r>
              <a:rPr lang="en-GB" b="1" dirty="0" err="1"/>
              <a:t>расстройства</a:t>
            </a:r>
            <a:endParaRPr lang="en-GB" b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980728"/>
            <a:ext cx="82089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/>
              <a:t>ФОС (фосфорорганические соединения)  </a:t>
            </a:r>
            <a:r>
              <a:rPr lang="ru-RU" sz="2400" dirty="0" smtClean="0"/>
              <a:t>- распространенная группа соединений, используемых в качестве бытовых и сельскохозяйственных инсектицидов, а также в качестве боевых отравляющих веществ. </a:t>
            </a:r>
          </a:p>
          <a:p>
            <a:r>
              <a:rPr lang="ru-RU" sz="2400" dirty="0" smtClean="0"/>
              <a:t>Наиболее распространены: </a:t>
            </a:r>
            <a:r>
              <a:rPr lang="ru-RU" sz="2400" dirty="0" err="1" smtClean="0"/>
              <a:t>Дихлофос</a:t>
            </a:r>
            <a:r>
              <a:rPr lang="ru-RU" sz="2400" dirty="0" smtClean="0"/>
              <a:t>, хлорофос, </a:t>
            </a:r>
            <a:r>
              <a:rPr lang="ru-RU" sz="2400" dirty="0" err="1" smtClean="0"/>
              <a:t>карбофос</a:t>
            </a:r>
            <a:r>
              <a:rPr lang="ru-RU" sz="2400" dirty="0" smtClean="0"/>
              <a:t>, зарин, зоман и </a:t>
            </a:r>
            <a:r>
              <a:rPr lang="en-US" sz="2400" dirty="0" smtClean="0"/>
              <a:t>VX</a:t>
            </a:r>
            <a:r>
              <a:rPr lang="ru-RU" sz="2400" dirty="0" smtClean="0"/>
              <a:t>. Относятся к </a:t>
            </a:r>
            <a:r>
              <a:rPr lang="ru-RU" sz="2400" dirty="0" err="1" smtClean="0"/>
              <a:t>антихолинэстеразным</a:t>
            </a:r>
            <a:r>
              <a:rPr lang="ru-RU" sz="2400" dirty="0" smtClean="0"/>
              <a:t> средствам необратимого действия (образуют прочный комплекс с АХЭ.)</a:t>
            </a:r>
            <a:endParaRPr lang="ru-RU" sz="2400" dirty="0"/>
          </a:p>
        </p:txBody>
      </p:sp>
      <p:pic>
        <p:nvPicPr>
          <p:cNvPr id="3" name="Рисунок 2" descr="карбофос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542742">
            <a:off x="546998" y="4701172"/>
            <a:ext cx="2225808" cy="1572766"/>
          </a:xfrm>
          <a:prstGeom prst="rect">
            <a:avLst/>
          </a:prstGeom>
        </p:spPr>
      </p:pic>
      <p:pic>
        <p:nvPicPr>
          <p:cNvPr id="4" name="Рисунок 3" descr="зари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71800" y="4437112"/>
            <a:ext cx="3096344" cy="2420888"/>
          </a:xfrm>
          <a:prstGeom prst="rect">
            <a:avLst/>
          </a:prstGeom>
        </p:spPr>
      </p:pic>
      <p:pic>
        <p:nvPicPr>
          <p:cNvPr id="5" name="Рисунок 4" descr="дихлофос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133636">
            <a:off x="6372200" y="4221088"/>
            <a:ext cx="2232248" cy="2232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4"/>
          <p:cNvSpPr>
            <a:spLocks noChangeArrowheads="1"/>
          </p:cNvSpPr>
          <p:nvPr/>
        </p:nvSpPr>
        <p:spPr bwMode="auto">
          <a:xfrm>
            <a:off x="251520" y="764705"/>
            <a:ext cx="8892480" cy="532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5" tIns="41473" rIns="82945" bIns="41473" anchor="ctr">
            <a:spAutoFit/>
          </a:bodyPr>
          <a:lstStyle/>
          <a:p>
            <a:pPr indent="164162" algn="ctr">
              <a:tabLst>
                <a:tab pos="4164541" algn="l"/>
              </a:tabLst>
            </a:pPr>
            <a:r>
              <a:rPr lang="ru-RU" sz="2400" b="1" i="1" dirty="0">
                <a:solidFill>
                  <a:srgbClr val="002060"/>
                </a:solidFill>
              </a:rPr>
              <a:t>ОТРАВЛЕНИЕ </a:t>
            </a:r>
            <a:r>
              <a:rPr lang="ru-RU" sz="2400" b="1" i="1" dirty="0" smtClean="0">
                <a:solidFill>
                  <a:srgbClr val="002060"/>
                </a:solidFill>
              </a:rPr>
              <a:t>АХЭС</a:t>
            </a:r>
            <a:endParaRPr lang="ru-RU" sz="2400" b="1" i="1" dirty="0">
              <a:solidFill>
                <a:srgbClr val="002060"/>
              </a:solidFill>
            </a:endParaRPr>
          </a:p>
          <a:p>
            <a:pPr indent="164162">
              <a:tabLst>
                <a:tab pos="4164541" algn="l"/>
              </a:tabLst>
            </a:pPr>
            <a:r>
              <a:rPr lang="ru-RU" b="1" u="sng" dirty="0" smtClean="0">
                <a:solidFill>
                  <a:srgbClr val="0070C0"/>
                </a:solidFill>
              </a:rPr>
              <a:t>СИМПТОМЫ</a:t>
            </a:r>
            <a:r>
              <a:rPr lang="ru-RU" b="1" u="sng" dirty="0">
                <a:solidFill>
                  <a:srgbClr val="0070C0"/>
                </a:solidFill>
              </a:rPr>
              <a:t>: </a:t>
            </a:r>
          </a:p>
          <a:p>
            <a:pPr indent="164162">
              <a:tabLst>
                <a:tab pos="4164541" algn="l"/>
              </a:tabLst>
            </a:pPr>
            <a:r>
              <a:rPr lang="ru-RU" b="1" i="1" dirty="0"/>
              <a:t>1‑я фаза</a:t>
            </a:r>
            <a:r>
              <a:rPr lang="ru-RU" b="1" dirty="0"/>
              <a:t> </a:t>
            </a:r>
          </a:p>
          <a:p>
            <a:pPr indent="164162">
              <a:buFont typeface="Wingdings" pitchFamily="2" charset="2"/>
              <a:buChar char=""/>
              <a:tabLst>
                <a:tab pos="4164541" algn="l"/>
              </a:tabLst>
            </a:pPr>
            <a:r>
              <a:rPr lang="ru-RU" b="1" dirty="0"/>
              <a:t> мышечные подергивания, судороги, возбуждение ЦНС; </a:t>
            </a:r>
            <a:endParaRPr lang="ru-RU" dirty="0"/>
          </a:p>
          <a:p>
            <a:pPr indent="164162">
              <a:buFont typeface="Wingdings" pitchFamily="2" charset="2"/>
              <a:buChar char=""/>
              <a:tabLst>
                <a:tab pos="4164541" algn="l"/>
              </a:tabLst>
            </a:pPr>
            <a:r>
              <a:rPr lang="ru-RU" b="1" dirty="0"/>
              <a:t> </a:t>
            </a:r>
            <a:r>
              <a:rPr lang="ru-RU" b="1" dirty="0" err="1"/>
              <a:t>гиперсаливация</a:t>
            </a:r>
            <a:r>
              <a:rPr lang="ru-RU" b="1" dirty="0"/>
              <a:t>, </a:t>
            </a:r>
            <a:r>
              <a:rPr lang="ru-RU" b="1" dirty="0" err="1"/>
              <a:t>профузное</a:t>
            </a:r>
            <a:r>
              <a:rPr lang="ru-RU" b="1" dirty="0"/>
              <a:t> потоотделение;</a:t>
            </a:r>
          </a:p>
          <a:p>
            <a:pPr indent="164162">
              <a:buFont typeface="Wingdings" pitchFamily="2" charset="2"/>
              <a:buChar char=""/>
              <a:tabLst>
                <a:tab pos="4164541" algn="l"/>
              </a:tabLst>
            </a:pPr>
            <a:r>
              <a:rPr lang="ru-RU" b="1" dirty="0"/>
              <a:t> тошнота, рвота, боли в животе, диарея, </a:t>
            </a:r>
          </a:p>
          <a:p>
            <a:pPr indent="164162">
              <a:buFont typeface="Wingdings" pitchFamily="2" charset="2"/>
              <a:buChar char=""/>
              <a:tabLst>
                <a:tab pos="4164541" algn="l"/>
              </a:tabLst>
            </a:pPr>
            <a:r>
              <a:rPr lang="ru-RU" b="1" dirty="0"/>
              <a:t> тахикардия сменяется </a:t>
            </a:r>
            <a:r>
              <a:rPr lang="ru-RU" b="1" dirty="0" err="1"/>
              <a:t>брадикардией</a:t>
            </a:r>
            <a:r>
              <a:rPr lang="ru-RU" b="1" dirty="0"/>
              <a:t>, снижение АД, </a:t>
            </a:r>
          </a:p>
          <a:p>
            <a:pPr indent="164162">
              <a:buFont typeface="Wingdings" pitchFamily="2" charset="2"/>
              <a:buChar char=""/>
              <a:tabLst>
                <a:tab pos="4164541" algn="l"/>
              </a:tabLst>
            </a:pPr>
            <a:r>
              <a:rPr lang="ru-RU" b="1" dirty="0"/>
              <a:t> затруднение дыхания (бронхоспазм), </a:t>
            </a:r>
          </a:p>
          <a:p>
            <a:pPr indent="164162">
              <a:buFont typeface="Wingdings" pitchFamily="2" charset="2"/>
              <a:buChar char=""/>
              <a:tabLst>
                <a:tab pos="4164541" algn="l"/>
              </a:tabLst>
            </a:pPr>
            <a:r>
              <a:rPr lang="ru-RU" b="1" dirty="0"/>
              <a:t> </a:t>
            </a:r>
            <a:r>
              <a:rPr lang="ru-RU" b="1" dirty="0" err="1"/>
              <a:t>миоз</a:t>
            </a:r>
            <a:r>
              <a:rPr lang="ru-RU" b="1" dirty="0"/>
              <a:t>, </a:t>
            </a:r>
          </a:p>
          <a:p>
            <a:pPr indent="164162">
              <a:tabLst>
                <a:tab pos="4164541" algn="l"/>
              </a:tabLst>
            </a:pPr>
            <a:r>
              <a:rPr lang="ru-RU" b="1" i="1" dirty="0"/>
              <a:t>2‑я фаза</a:t>
            </a:r>
            <a:r>
              <a:rPr lang="ru-RU" b="1" dirty="0"/>
              <a:t> – токсический шок, гепатит, почечная недостаточность.</a:t>
            </a:r>
          </a:p>
          <a:p>
            <a:pPr indent="164162">
              <a:tabLst>
                <a:tab pos="4164541" algn="l"/>
              </a:tabLst>
            </a:pPr>
            <a:endParaRPr lang="ru-RU" u="sng" dirty="0">
              <a:solidFill>
                <a:srgbClr val="0070C0"/>
              </a:solidFill>
            </a:endParaRPr>
          </a:p>
          <a:p>
            <a:pPr indent="164162">
              <a:tabLst>
                <a:tab pos="4164541" algn="l"/>
              </a:tabLst>
            </a:pPr>
            <a:r>
              <a:rPr lang="ru-RU" b="1" u="sng" dirty="0">
                <a:solidFill>
                  <a:srgbClr val="0070C0"/>
                </a:solidFill>
              </a:rPr>
              <a:t>ФАРМАКОЛОГИЧЕСКИЕ АНТАГОНИСТЫ:</a:t>
            </a:r>
            <a:endParaRPr lang="ru-RU" u="sng" dirty="0">
              <a:solidFill>
                <a:srgbClr val="0070C0"/>
              </a:solidFill>
            </a:endParaRPr>
          </a:p>
          <a:p>
            <a:pPr indent="164162">
              <a:buFont typeface="Wingdings" pitchFamily="2" charset="2"/>
              <a:buChar char=""/>
              <a:tabLst>
                <a:tab pos="4164541" algn="l"/>
              </a:tabLst>
            </a:pPr>
            <a:r>
              <a:rPr lang="en-US" b="1" dirty="0"/>
              <a:t> </a:t>
            </a:r>
            <a:r>
              <a:rPr lang="ru-RU" b="1" dirty="0"/>
              <a:t>М‑ХБ (атропин); </a:t>
            </a:r>
          </a:p>
          <a:p>
            <a:pPr indent="164162">
              <a:buFont typeface="Wingdings" pitchFamily="2" charset="2"/>
              <a:buChar char=""/>
              <a:tabLst>
                <a:tab pos="4164541" algn="l"/>
              </a:tabLst>
            </a:pPr>
            <a:r>
              <a:rPr lang="en-US" b="1" dirty="0"/>
              <a:t> </a:t>
            </a:r>
            <a:r>
              <a:rPr lang="ru-RU" b="1" dirty="0" err="1"/>
              <a:t>реактиваторы</a:t>
            </a:r>
            <a:r>
              <a:rPr lang="ru-RU" b="1" dirty="0"/>
              <a:t> </a:t>
            </a:r>
            <a:r>
              <a:rPr lang="ru-RU" b="1" dirty="0" err="1"/>
              <a:t>холинэстеразы</a:t>
            </a:r>
            <a:r>
              <a:rPr lang="ru-RU" b="1" dirty="0"/>
              <a:t> (РХЭ): </a:t>
            </a:r>
            <a:r>
              <a:rPr lang="ru-RU" sz="2000" b="1" i="1" dirty="0" err="1">
                <a:solidFill>
                  <a:schemeClr val="accent1">
                    <a:lumMod val="75000"/>
                  </a:schemeClr>
                </a:solidFill>
              </a:rPr>
              <a:t>изонитрозин</a:t>
            </a:r>
            <a:r>
              <a:rPr lang="ru-RU" sz="2000" b="1" i="1" dirty="0">
                <a:solidFill>
                  <a:schemeClr val="accent1">
                    <a:lumMod val="75000"/>
                  </a:schemeClr>
                </a:solidFill>
              </a:rPr>
              <a:t>,  </a:t>
            </a:r>
            <a:r>
              <a:rPr lang="ru-RU" sz="2000" b="1" i="1" dirty="0" err="1">
                <a:solidFill>
                  <a:schemeClr val="accent1">
                    <a:lumMod val="75000"/>
                  </a:schemeClr>
                </a:solidFill>
              </a:rPr>
              <a:t>дипироксим</a:t>
            </a:r>
            <a:r>
              <a:rPr lang="ru-RU" b="1" dirty="0"/>
              <a:t>, применяются в первые часы после отравления. </a:t>
            </a:r>
          </a:p>
          <a:p>
            <a:pPr indent="164162">
              <a:tabLst>
                <a:tab pos="4164541" algn="l"/>
              </a:tabLst>
            </a:pPr>
            <a:r>
              <a:rPr lang="ru-RU" b="1" dirty="0"/>
              <a:t>РХЭ содержат </a:t>
            </a:r>
            <a:r>
              <a:rPr lang="ru-RU" b="1" dirty="0" err="1"/>
              <a:t>оксимную</a:t>
            </a:r>
            <a:r>
              <a:rPr lang="ru-RU" b="1" dirty="0"/>
              <a:t> группировку – С=</a:t>
            </a:r>
            <a:r>
              <a:rPr lang="en-US" b="1" dirty="0"/>
              <a:t>N-</a:t>
            </a:r>
            <a:r>
              <a:rPr lang="ru-RU" b="1" dirty="0"/>
              <a:t>О</a:t>
            </a:r>
            <a:r>
              <a:rPr lang="en-US" b="1" dirty="0"/>
              <a:t>-</a:t>
            </a:r>
            <a:r>
              <a:rPr lang="ru-RU" b="1" dirty="0"/>
              <a:t>, взаимодействуют с остатками ФОС и освобождают АХЭ.</a:t>
            </a:r>
          </a:p>
          <a:p>
            <a:pPr indent="164162">
              <a:tabLst>
                <a:tab pos="4164541" algn="l"/>
              </a:tabLst>
            </a:pPr>
            <a:r>
              <a:rPr lang="ru-RU" sz="2000" b="1" i="1" dirty="0"/>
              <a:t> </a:t>
            </a:r>
            <a:r>
              <a:rPr lang="ru-RU" sz="2000" b="1" i="1" dirty="0" err="1"/>
              <a:t>Изонитрозин</a:t>
            </a:r>
            <a:r>
              <a:rPr lang="ru-RU" sz="2000" b="1" i="1" dirty="0"/>
              <a:t> </a:t>
            </a:r>
            <a:r>
              <a:rPr lang="ru-RU" b="1" dirty="0"/>
              <a:t>проникает через ГЭБ,  </a:t>
            </a:r>
            <a:r>
              <a:rPr lang="ru-RU" sz="2000" b="1" i="1" dirty="0" err="1"/>
              <a:t>дипироксим</a:t>
            </a:r>
            <a:r>
              <a:rPr lang="ru-RU" b="1" dirty="0"/>
              <a:t> - не проникает.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6480" y="476672"/>
            <a:ext cx="8471520" cy="1152128"/>
          </a:xfrm>
        </p:spPr>
        <p:txBody>
          <a:bodyPr tIns="41473">
            <a:normAutofit/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sz="2400" b="1" i="1" dirty="0" smtClean="0">
                <a:solidFill>
                  <a:srgbClr val="0070C0"/>
                </a:solidFill>
              </a:rPr>
              <a:t>М‑ХОЛИНОБЛОКАТОРЫ (АТРОПИНОПОДОБНЫЕ СРЕДСТВА)</a:t>
            </a:r>
            <a:r>
              <a:rPr lang="en-GB" sz="2200" b="1" i="1" dirty="0" smtClean="0">
                <a:solidFill>
                  <a:srgbClr val="0070C0"/>
                </a:solidFill>
              </a:rPr>
              <a:t/>
            </a:r>
            <a:br>
              <a:rPr lang="en-GB" sz="2200" b="1" i="1" dirty="0" smtClean="0">
                <a:solidFill>
                  <a:srgbClr val="0070C0"/>
                </a:solidFill>
              </a:rPr>
            </a:br>
            <a:r>
              <a:rPr lang="en-GB" sz="2200" b="1" i="1" dirty="0" err="1" smtClean="0">
                <a:solidFill>
                  <a:srgbClr val="0070C0"/>
                </a:solidFill>
              </a:rPr>
              <a:t>Атропин</a:t>
            </a:r>
            <a:r>
              <a:rPr lang="en-GB" sz="2200" b="1" i="1" dirty="0" smtClean="0">
                <a:solidFill>
                  <a:srgbClr val="0070C0"/>
                </a:solidFill>
              </a:rPr>
              <a:t>, </a:t>
            </a:r>
            <a:r>
              <a:rPr lang="en-GB" sz="2200" b="1" i="1" dirty="0" err="1" smtClean="0">
                <a:solidFill>
                  <a:srgbClr val="0070C0"/>
                </a:solidFill>
              </a:rPr>
              <a:t>платифиллин</a:t>
            </a:r>
            <a:r>
              <a:rPr lang="en-GB" sz="2200" b="1" i="1" dirty="0" smtClean="0">
                <a:solidFill>
                  <a:srgbClr val="0070C0"/>
                </a:solidFill>
              </a:rPr>
              <a:t>, </a:t>
            </a:r>
            <a:r>
              <a:rPr lang="en-GB" sz="2200" b="1" i="1" dirty="0" err="1" smtClean="0">
                <a:solidFill>
                  <a:srgbClr val="0070C0"/>
                </a:solidFill>
              </a:rPr>
              <a:t>метацин</a:t>
            </a:r>
            <a:r>
              <a:rPr lang="en-GB" sz="2200" b="1" i="1" dirty="0" smtClean="0">
                <a:solidFill>
                  <a:srgbClr val="0070C0"/>
                </a:solidFill>
              </a:rPr>
              <a:t>, </a:t>
            </a:r>
            <a:r>
              <a:rPr lang="en-GB" sz="2200" b="1" i="1" dirty="0" err="1" smtClean="0">
                <a:solidFill>
                  <a:srgbClr val="0070C0"/>
                </a:solidFill>
              </a:rPr>
              <a:t>гоматропин</a:t>
            </a:r>
            <a:r>
              <a:rPr lang="ru-RU" sz="2200" b="1" i="1" dirty="0" smtClean="0">
                <a:solidFill>
                  <a:srgbClr val="0070C0"/>
                </a:solidFill>
              </a:rPr>
              <a:t>. </a:t>
            </a:r>
            <a:endParaRPr lang="en-GB" sz="2200" b="1" i="1" dirty="0" smtClean="0">
              <a:solidFill>
                <a:srgbClr val="0070C0"/>
              </a:solidFill>
            </a:endParaRPr>
          </a:p>
        </p:txBody>
      </p:sp>
      <p:sp>
        <p:nvSpPr>
          <p:cNvPr id="8196" name="Rectangle 3"/>
          <p:cNvSpPr>
            <a:spLocks noChangeArrowheads="1"/>
          </p:cNvSpPr>
          <p:nvPr/>
        </p:nvSpPr>
        <p:spPr bwMode="auto">
          <a:xfrm>
            <a:off x="326880" y="1890703"/>
            <a:ext cx="8205559" cy="4029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81639" tIns="42452" rIns="81639" bIns="42452" anchor="ctr">
            <a:spAutoFit/>
          </a:bodyPr>
          <a:lstStyle/>
          <a:p>
            <a:pPr>
              <a:lnSpc>
                <a:spcPct val="93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r>
              <a:rPr lang="en-GB" sz="2200" b="1" dirty="0" smtClean="0">
                <a:solidFill>
                  <a:srgbClr val="CCFF33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GB" sz="22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типу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конкурентного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антагонизма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 с АХ </a:t>
            </a:r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блокируют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 М‑ХР, </a:t>
            </a:r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делая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рецептор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недоступным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для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медиатора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, и </a:t>
            </a:r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устраняют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влияние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 ПСНС </a:t>
            </a:r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внутренние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органы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. В </a:t>
            </a:r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результате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преобладающим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становится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dirty="0" err="1">
                <a:latin typeface="Times New Roman" pitchFamily="18" charset="0"/>
                <a:cs typeface="Times New Roman" pitchFamily="18" charset="0"/>
              </a:rPr>
              <a:t>действие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 СНС.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endParaRPr lang="en-GB" sz="2200" i="1" dirty="0">
              <a:solidFill>
                <a:srgbClr val="CCCC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r>
              <a:rPr lang="en-GB" sz="2200" b="1" i="1" dirty="0">
                <a:latin typeface="Times New Roman" pitchFamily="18" charset="0"/>
                <a:cs typeface="Times New Roman" pitchFamily="18" charset="0"/>
              </a:rPr>
              <a:t>М-</a:t>
            </a:r>
            <a:r>
              <a:rPr lang="en-GB" sz="2200" b="1" i="1" dirty="0" err="1">
                <a:latin typeface="Times New Roman" pitchFamily="18" charset="0"/>
                <a:cs typeface="Times New Roman" pitchFamily="18" charset="0"/>
              </a:rPr>
              <a:t>ХБл</a:t>
            </a:r>
            <a:r>
              <a:rPr lang="en-GB" sz="2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b="1" i="1" dirty="0" err="1">
                <a:latin typeface="Times New Roman" pitchFamily="18" charset="0"/>
                <a:cs typeface="Times New Roman" pitchFamily="18" charset="0"/>
              </a:rPr>
              <a:t>имеют</a:t>
            </a:r>
            <a:r>
              <a:rPr lang="en-GB" sz="2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b="1" i="1" dirty="0" err="1">
                <a:latin typeface="Times New Roman" pitchFamily="18" charset="0"/>
                <a:cs typeface="Times New Roman" pitchFamily="18" charset="0"/>
              </a:rPr>
              <a:t>высокое</a:t>
            </a:r>
            <a:r>
              <a:rPr lang="en-GB" sz="2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b="1" i="1" dirty="0" err="1">
                <a:latin typeface="Times New Roman" pitchFamily="18" charset="0"/>
                <a:cs typeface="Times New Roman" pitchFamily="18" charset="0"/>
              </a:rPr>
              <a:t>сродство</a:t>
            </a:r>
            <a:r>
              <a:rPr lang="en-GB" sz="2200" b="1" i="1" dirty="0">
                <a:latin typeface="Times New Roman" pitchFamily="18" charset="0"/>
                <a:cs typeface="Times New Roman" pitchFamily="18" charset="0"/>
              </a:rPr>
              <a:t> к М‑ХР, </a:t>
            </a:r>
            <a:r>
              <a:rPr lang="en-GB" sz="2200" b="1" i="1" dirty="0" err="1">
                <a:latin typeface="Times New Roman" pitchFamily="18" charset="0"/>
                <a:cs typeface="Times New Roman" pitchFamily="18" charset="0"/>
              </a:rPr>
              <a:t>образуя</a:t>
            </a:r>
            <a:r>
              <a:rPr lang="en-GB" sz="2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более </a:t>
            </a:r>
            <a:r>
              <a:rPr lang="en-GB" sz="2200" b="1" i="1" dirty="0" err="1">
                <a:latin typeface="Times New Roman" pitchFamily="18" charset="0"/>
                <a:cs typeface="Times New Roman" pitchFamily="18" charset="0"/>
              </a:rPr>
              <a:t>прочные</a:t>
            </a:r>
            <a:r>
              <a:rPr lang="en-GB" sz="2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b="1" i="1" dirty="0" err="1">
                <a:latin typeface="Times New Roman" pitchFamily="18" charset="0"/>
                <a:cs typeface="Times New Roman" pitchFamily="18" charset="0"/>
              </a:rPr>
              <a:t>нековалентные</a:t>
            </a:r>
            <a:r>
              <a:rPr lang="en-GB" sz="2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b="1" i="1" dirty="0" err="1">
                <a:latin typeface="Times New Roman" pitchFamily="18" charset="0"/>
                <a:cs typeface="Times New Roman" pitchFamily="18" charset="0"/>
              </a:rPr>
              <a:t>связи</a:t>
            </a:r>
            <a:r>
              <a:rPr lang="en-GB" sz="2200" b="1" i="1" dirty="0"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en-GB" sz="2200" b="1" i="1" dirty="0" err="1">
                <a:latin typeface="Times New Roman" pitchFamily="18" charset="0"/>
                <a:cs typeface="Times New Roman" pitchFamily="18" charset="0"/>
              </a:rPr>
              <a:t>ними</a:t>
            </a:r>
            <a:r>
              <a:rPr lang="en-GB" sz="2200" b="1" i="1" dirty="0">
                <a:latin typeface="Times New Roman" pitchFamily="18" charset="0"/>
                <a:cs typeface="Times New Roman" pitchFamily="18" charset="0"/>
              </a:rPr>
              <a:t>. В </a:t>
            </a:r>
            <a:r>
              <a:rPr lang="en-GB" sz="2200" b="1" i="1" dirty="0" err="1">
                <a:latin typeface="Times New Roman" pitchFamily="18" charset="0"/>
                <a:cs typeface="Times New Roman" pitchFamily="18" charset="0"/>
              </a:rPr>
              <a:t>результате</a:t>
            </a:r>
            <a:r>
              <a:rPr lang="en-GB" sz="2200" b="1" i="1" dirty="0">
                <a:latin typeface="Times New Roman" pitchFamily="18" charset="0"/>
                <a:cs typeface="Times New Roman" pitchFamily="18" charset="0"/>
              </a:rPr>
              <a:t> М‑ХР </a:t>
            </a:r>
            <a:r>
              <a:rPr lang="en-GB" sz="2200" b="1" i="1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GB" sz="2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b="1" i="1" dirty="0" err="1">
                <a:latin typeface="Times New Roman" pitchFamily="18" charset="0"/>
                <a:cs typeface="Times New Roman" pitchFamily="18" charset="0"/>
              </a:rPr>
              <a:t>длительное</a:t>
            </a:r>
            <a:r>
              <a:rPr lang="en-GB" sz="2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b="1" i="1" dirty="0" err="1">
                <a:latin typeface="Times New Roman" pitchFamily="18" charset="0"/>
                <a:cs typeface="Times New Roman" pitchFamily="18" charset="0"/>
              </a:rPr>
              <a:t>время</a:t>
            </a:r>
            <a:r>
              <a:rPr lang="en-GB" sz="2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b="1" i="1" dirty="0" err="1">
                <a:latin typeface="Times New Roman" pitchFamily="18" charset="0"/>
                <a:cs typeface="Times New Roman" pitchFamily="18" charset="0"/>
              </a:rPr>
              <a:t>становится</a:t>
            </a:r>
            <a:r>
              <a:rPr lang="en-GB" sz="2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b="1" i="1" dirty="0" err="1">
                <a:latin typeface="Times New Roman" pitchFamily="18" charset="0"/>
                <a:cs typeface="Times New Roman" pitchFamily="18" charset="0"/>
              </a:rPr>
              <a:t>недоступным</a:t>
            </a:r>
            <a:r>
              <a:rPr lang="en-GB" sz="2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b="1" i="1" dirty="0" err="1">
                <a:latin typeface="Times New Roman" pitchFamily="18" charset="0"/>
                <a:cs typeface="Times New Roman" pitchFamily="18" charset="0"/>
              </a:rPr>
              <a:t>для</a:t>
            </a:r>
            <a:r>
              <a:rPr lang="en-GB" sz="2200" b="1" i="1" dirty="0">
                <a:latin typeface="Times New Roman" pitchFamily="18" charset="0"/>
                <a:cs typeface="Times New Roman" pitchFamily="18" charset="0"/>
              </a:rPr>
              <a:t> АХ и М‑ХМ. 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r>
              <a:rPr lang="en-GB" sz="2200" b="1" dirty="0" smtClean="0">
                <a:latin typeface="Times New Roman" pitchFamily="18" charset="0"/>
                <a:cs typeface="Times New Roman" pitchFamily="18" charset="0"/>
              </a:rPr>
              <a:t>М-Х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GB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b="1" dirty="0" err="1">
                <a:latin typeface="Times New Roman" pitchFamily="18" charset="0"/>
                <a:cs typeface="Times New Roman" pitchFamily="18" charset="0"/>
              </a:rPr>
              <a:t>устраняют</a:t>
            </a:r>
            <a:r>
              <a:rPr lang="en-GB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b="1" dirty="0" err="1">
                <a:latin typeface="Times New Roman" pitchFamily="18" charset="0"/>
                <a:cs typeface="Times New Roman" pitchFamily="18" charset="0"/>
              </a:rPr>
              <a:t>действие</a:t>
            </a:r>
            <a:r>
              <a:rPr lang="en-GB" sz="2200" b="1" dirty="0">
                <a:latin typeface="Times New Roman" pitchFamily="18" charset="0"/>
                <a:cs typeface="Times New Roman" pitchFamily="18" charset="0"/>
              </a:rPr>
              <a:t> М‑ХМ. </a:t>
            </a:r>
          </a:p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r>
              <a:rPr lang="en-GB" sz="2200" b="1" i="1" dirty="0">
                <a:latin typeface="Times New Roman" pitchFamily="18" charset="0"/>
                <a:cs typeface="Times New Roman" pitchFamily="18" charset="0"/>
              </a:rPr>
              <a:t>М‑ХМ </a:t>
            </a:r>
            <a:r>
              <a:rPr lang="en-GB" sz="2200" b="1" i="1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GB" sz="2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b="1" i="1" dirty="0" err="1">
                <a:latin typeface="Times New Roman" pitchFamily="18" charset="0"/>
                <a:cs typeface="Times New Roman" pitchFamily="18" charset="0"/>
              </a:rPr>
              <a:t>фоне</a:t>
            </a:r>
            <a:r>
              <a:rPr lang="en-GB" sz="2200" b="1" i="1" dirty="0">
                <a:latin typeface="Times New Roman" pitchFamily="18" charset="0"/>
                <a:cs typeface="Times New Roman" pitchFamily="18" charset="0"/>
              </a:rPr>
              <a:t> М‑ХБ </a:t>
            </a:r>
            <a:r>
              <a:rPr lang="en-GB" sz="2200" b="1" i="1" dirty="0" err="1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GB" sz="2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b="1" i="1" dirty="0" err="1">
                <a:latin typeface="Times New Roman" pitchFamily="18" charset="0"/>
                <a:cs typeface="Times New Roman" pitchFamily="18" charset="0"/>
              </a:rPr>
              <a:t>действуют</a:t>
            </a:r>
            <a:r>
              <a:rPr lang="en-GB" sz="2200" b="1" i="1" dirty="0">
                <a:latin typeface="Times New Roman" pitchFamily="18" charset="0"/>
                <a:cs typeface="Times New Roman" pitchFamily="18" charset="0"/>
              </a:rPr>
              <a:t>  (</a:t>
            </a:r>
            <a:r>
              <a:rPr lang="en-GB" sz="2200" b="1" i="1" dirty="0" err="1">
                <a:latin typeface="Times New Roman" pitchFamily="18" charset="0"/>
                <a:cs typeface="Times New Roman" pitchFamily="18" charset="0"/>
              </a:rPr>
              <a:t>односторонний</a:t>
            </a:r>
            <a:r>
              <a:rPr lang="en-GB" sz="2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b="1" i="1" dirty="0" err="1">
                <a:latin typeface="Times New Roman" pitchFamily="18" charset="0"/>
                <a:cs typeface="Times New Roman" pitchFamily="18" charset="0"/>
              </a:rPr>
              <a:t>антагонизм</a:t>
            </a:r>
            <a:r>
              <a:rPr lang="en-GB" sz="2200" b="1" i="1" dirty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>
              <a:lnSpc>
                <a:spcPct val="93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endParaRPr lang="en-GB" sz="2200" b="1" dirty="0"/>
          </a:p>
        </p:txBody>
      </p:sp>
      <p:sp>
        <p:nvSpPr>
          <p:cNvPr id="8204" name="Rectangle 13"/>
          <p:cNvSpPr>
            <a:spLocks noChangeArrowheads="1"/>
          </p:cNvSpPr>
          <p:nvPr/>
        </p:nvSpPr>
        <p:spPr bwMode="auto">
          <a:xfrm>
            <a:off x="6858721" y="4016582"/>
            <a:ext cx="652320" cy="283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45" tIns="41473" rIns="82945" bIns="41473">
            <a:spAutoFit/>
          </a:bodyPr>
          <a:lstStyle/>
          <a:p>
            <a:r>
              <a:rPr lang="en-GB" sz="1300" b="1" i="1" dirty="0">
                <a:solidFill>
                  <a:schemeClr val="bg1"/>
                </a:solidFill>
              </a:rPr>
              <a:t>М‑ХР</a:t>
            </a:r>
            <a:endParaRPr lang="ru-RU" sz="13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4427200248447372.jpeg"/>
          <p:cNvPicPr>
            <a:picLocks noChangeAspect="1"/>
          </p:cNvPicPr>
          <p:nvPr/>
        </p:nvPicPr>
        <p:blipFill>
          <a:blip r:embed="rId2" cstate="print"/>
          <a:srcRect t="20691" r="3420" b="19309"/>
          <a:stretch>
            <a:fillRect/>
          </a:stretch>
        </p:blipFill>
        <p:spPr>
          <a:xfrm>
            <a:off x="0" y="3717032"/>
            <a:ext cx="4067944" cy="23762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95736" y="620688"/>
            <a:ext cx="51128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err="1" smtClean="0">
                <a:solidFill>
                  <a:schemeClr val="accent1">
                    <a:lumMod val="75000"/>
                  </a:schemeClr>
                </a:solidFill>
              </a:rPr>
              <a:t>М-Холинолитики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Рисунок 5" descr="1364576372474.JPG"/>
          <p:cNvPicPr>
            <a:picLocks noChangeAspect="1"/>
          </p:cNvPicPr>
          <p:nvPr/>
        </p:nvPicPr>
        <p:blipFill>
          <a:blip r:embed="rId3" cstate="print"/>
          <a:srcRect l="7408" t="11839" r="5175"/>
          <a:stretch>
            <a:fillRect/>
          </a:stretch>
        </p:blipFill>
        <p:spPr>
          <a:xfrm>
            <a:off x="4644008" y="4293096"/>
            <a:ext cx="4248472" cy="2348880"/>
          </a:xfrm>
          <a:prstGeom prst="rect">
            <a:avLst/>
          </a:prstGeom>
        </p:spPr>
      </p:pic>
      <p:pic>
        <p:nvPicPr>
          <p:cNvPr id="51202" name="Picture 2" descr="https://med-advisor.ru/wp-content/uploads/2019/02/sinusovaya-bradikardiya4.jpg"/>
          <p:cNvPicPr>
            <a:picLocks noChangeAspect="1" noChangeArrowheads="1"/>
          </p:cNvPicPr>
          <p:nvPr/>
        </p:nvPicPr>
        <p:blipFill>
          <a:blip r:embed="rId4" cstate="print"/>
          <a:srcRect l="7692" t="22564" r="7692" b="11795"/>
          <a:stretch>
            <a:fillRect/>
          </a:stretch>
        </p:blipFill>
        <p:spPr bwMode="auto">
          <a:xfrm>
            <a:off x="2843808" y="1412776"/>
            <a:ext cx="3960440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"/>
          <p:cNvSpPr>
            <a:spLocks noChangeArrowheads="1"/>
          </p:cNvSpPr>
          <p:nvPr/>
        </p:nvSpPr>
        <p:spPr bwMode="auto">
          <a:xfrm>
            <a:off x="260641" y="497702"/>
            <a:ext cx="8883360" cy="6667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81639" tIns="42452" rIns="81639" bIns="42452" anchor="ctr">
            <a:spAutoFit/>
          </a:bodyPr>
          <a:lstStyle/>
          <a:p>
            <a:pPr algn="ctr"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r>
              <a:rPr lang="en-GB" sz="2400" b="1" i="1" dirty="0">
                <a:solidFill>
                  <a:schemeClr val="accent2">
                    <a:lumMod val="50000"/>
                  </a:schemeClr>
                </a:solidFill>
              </a:rPr>
              <a:t>ЭФФЕКТЫ</a:t>
            </a:r>
            <a:r>
              <a:rPr lang="en-GB" sz="2400" b="1" i="1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 М-ХЛ</a:t>
            </a:r>
            <a:endParaRPr lang="en-GB" sz="2400" b="1" i="1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r>
              <a:rPr lang="en-GB" b="1" dirty="0">
                <a:solidFill>
                  <a:srgbClr val="0070C0"/>
                </a:solidFill>
              </a:rPr>
              <a:t>СЕРДЦЕ</a:t>
            </a:r>
            <a:r>
              <a:rPr lang="en-GB" dirty="0">
                <a:solidFill>
                  <a:srgbClr val="0070C0"/>
                </a:solidFill>
              </a:rPr>
              <a:t>:  </a:t>
            </a:r>
            <a:r>
              <a:rPr lang="ru-RU" dirty="0"/>
              <a:t>увеличивает ЧСС</a:t>
            </a:r>
            <a:r>
              <a:rPr lang="en-GB" dirty="0"/>
              <a:t>, </a:t>
            </a:r>
            <a:r>
              <a:rPr lang="en-GB" dirty="0" err="1"/>
              <a:t>улучш</a:t>
            </a:r>
            <a:r>
              <a:rPr lang="ru-RU" dirty="0" err="1"/>
              <a:t>ает</a:t>
            </a:r>
            <a:r>
              <a:rPr lang="en-GB" dirty="0"/>
              <a:t> АВП, </a:t>
            </a:r>
            <a:r>
              <a:rPr lang="en-GB" dirty="0" err="1"/>
              <a:t>уменьш</a:t>
            </a:r>
            <a:r>
              <a:rPr lang="ru-RU" dirty="0" err="1"/>
              <a:t>ают</a:t>
            </a:r>
            <a:r>
              <a:rPr lang="ru-RU" dirty="0"/>
              <a:t> </a:t>
            </a:r>
            <a:r>
              <a:rPr lang="en-GB" dirty="0" err="1"/>
              <a:t>риск</a:t>
            </a:r>
            <a:r>
              <a:rPr lang="ru-RU" dirty="0"/>
              <a:t> </a:t>
            </a:r>
            <a:r>
              <a:rPr lang="en-GB" dirty="0"/>
              <a:t> </a:t>
            </a:r>
            <a:r>
              <a:rPr lang="en-GB" dirty="0" err="1"/>
              <a:t>остановки</a:t>
            </a:r>
            <a:r>
              <a:rPr lang="en-GB" dirty="0"/>
              <a:t> </a:t>
            </a:r>
            <a:r>
              <a:rPr lang="en-GB" dirty="0" err="1"/>
              <a:t>сердца</a:t>
            </a:r>
            <a:r>
              <a:rPr lang="en-GB" dirty="0"/>
              <a:t>, </a:t>
            </a:r>
            <a:r>
              <a:rPr lang="en-GB" dirty="0" err="1"/>
              <a:t>связанн</a:t>
            </a:r>
            <a:r>
              <a:rPr lang="ru-RU" dirty="0" err="1"/>
              <a:t>ый</a:t>
            </a:r>
            <a:r>
              <a:rPr lang="ru-RU" dirty="0"/>
              <a:t> </a:t>
            </a:r>
            <a:r>
              <a:rPr lang="en-GB" dirty="0"/>
              <a:t>с </a:t>
            </a:r>
            <a:r>
              <a:rPr lang="en-GB" dirty="0" err="1"/>
              <a:t>рефлекторным</a:t>
            </a:r>
            <a:r>
              <a:rPr lang="en-GB" dirty="0"/>
              <a:t> </a:t>
            </a:r>
            <a:r>
              <a:rPr lang="en-GB" dirty="0" err="1"/>
              <a:t>возбуждением</a:t>
            </a:r>
            <a:r>
              <a:rPr lang="en-GB" dirty="0"/>
              <a:t> </a:t>
            </a:r>
            <a:r>
              <a:rPr lang="en-GB" dirty="0" err="1"/>
              <a:t>вагуса</a:t>
            </a:r>
            <a:r>
              <a:rPr lang="en-GB" dirty="0"/>
              <a:t>. </a:t>
            </a:r>
            <a:r>
              <a:rPr lang="en-GB" b="1" dirty="0"/>
              <a:t>В</a:t>
            </a:r>
            <a:r>
              <a:rPr lang="en-GB" dirty="0"/>
              <a:t> </a:t>
            </a:r>
            <a:r>
              <a:rPr lang="en-GB" dirty="0" err="1"/>
              <a:t>терапевтических</a:t>
            </a:r>
            <a:r>
              <a:rPr lang="en-GB" dirty="0"/>
              <a:t> </a:t>
            </a:r>
            <a:r>
              <a:rPr lang="en-GB" dirty="0" err="1"/>
              <a:t>дозах</a:t>
            </a:r>
            <a:r>
              <a:rPr lang="en-GB" dirty="0"/>
              <a:t> </a:t>
            </a:r>
            <a:r>
              <a:rPr lang="en-GB" dirty="0" err="1"/>
              <a:t>увеличение</a:t>
            </a:r>
            <a:r>
              <a:rPr lang="en-GB" dirty="0"/>
              <a:t> МОС</a:t>
            </a:r>
            <a:r>
              <a:rPr lang="ru-RU" dirty="0"/>
              <a:t> ведет к</a:t>
            </a:r>
            <a:r>
              <a:rPr lang="en-GB" dirty="0"/>
              <a:t> </a:t>
            </a:r>
            <a:r>
              <a:rPr lang="en-GB" dirty="0" err="1"/>
              <a:t>повышени</a:t>
            </a:r>
            <a:r>
              <a:rPr lang="ru-RU" dirty="0" err="1"/>
              <a:t>ю</a:t>
            </a:r>
            <a:r>
              <a:rPr lang="en-GB" dirty="0"/>
              <a:t> АД.</a:t>
            </a:r>
          </a:p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endParaRPr lang="en-GB" dirty="0"/>
          </a:p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r>
              <a:rPr lang="en-GB" b="1" dirty="0">
                <a:solidFill>
                  <a:srgbClr val="0070C0"/>
                </a:solidFill>
              </a:rPr>
              <a:t>СОСУДЫ </a:t>
            </a:r>
            <a:r>
              <a:rPr lang="en-GB" dirty="0">
                <a:solidFill>
                  <a:srgbClr val="CCCCFF"/>
                </a:solidFill>
              </a:rPr>
              <a:t>– </a:t>
            </a:r>
            <a:r>
              <a:rPr lang="en-GB" dirty="0" err="1"/>
              <a:t>прямого</a:t>
            </a:r>
            <a:r>
              <a:rPr lang="en-GB" dirty="0"/>
              <a:t> </a:t>
            </a:r>
            <a:r>
              <a:rPr lang="en-GB" dirty="0" err="1"/>
              <a:t>влияния</a:t>
            </a:r>
            <a:r>
              <a:rPr lang="en-GB" dirty="0"/>
              <a:t> </a:t>
            </a:r>
            <a:r>
              <a:rPr lang="en-GB" dirty="0" err="1"/>
              <a:t>нет</a:t>
            </a:r>
            <a:r>
              <a:rPr lang="en-GB" dirty="0"/>
              <a:t> (</a:t>
            </a:r>
            <a:r>
              <a:rPr lang="en-GB" dirty="0" err="1"/>
              <a:t>нет</a:t>
            </a:r>
            <a:r>
              <a:rPr lang="en-GB" dirty="0"/>
              <a:t> ПСН).</a:t>
            </a:r>
          </a:p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r>
              <a:rPr lang="en-GB" dirty="0"/>
              <a:t>В </a:t>
            </a:r>
            <a:r>
              <a:rPr lang="en-GB" dirty="0" err="1"/>
              <a:t>высоких</a:t>
            </a:r>
            <a:r>
              <a:rPr lang="en-GB" dirty="0"/>
              <a:t> </a:t>
            </a:r>
            <a:r>
              <a:rPr lang="en-GB" dirty="0" err="1"/>
              <a:t>дозах</a:t>
            </a:r>
            <a:r>
              <a:rPr lang="en-GB" dirty="0"/>
              <a:t> </a:t>
            </a:r>
            <a:r>
              <a:rPr lang="en-GB" dirty="0" err="1"/>
              <a:t>расширение</a:t>
            </a:r>
            <a:r>
              <a:rPr lang="en-GB" dirty="0"/>
              <a:t> </a:t>
            </a:r>
            <a:r>
              <a:rPr lang="en-GB" dirty="0" err="1"/>
              <a:t>мелких</a:t>
            </a:r>
            <a:r>
              <a:rPr lang="en-GB" dirty="0"/>
              <a:t> </a:t>
            </a:r>
            <a:r>
              <a:rPr lang="en-GB" dirty="0" err="1"/>
              <a:t>сосудов</a:t>
            </a:r>
            <a:r>
              <a:rPr lang="en-GB" dirty="0"/>
              <a:t> </a:t>
            </a:r>
            <a:r>
              <a:rPr lang="en-GB" dirty="0" err="1"/>
              <a:t>кожи</a:t>
            </a:r>
            <a:r>
              <a:rPr lang="en-GB" dirty="0"/>
              <a:t>  (</a:t>
            </a:r>
            <a:r>
              <a:rPr lang="en-GB" dirty="0" err="1"/>
              <a:t>угнетение</a:t>
            </a:r>
            <a:r>
              <a:rPr lang="en-GB" dirty="0"/>
              <a:t> </a:t>
            </a:r>
            <a:r>
              <a:rPr lang="en-GB" dirty="0" err="1"/>
              <a:t>симпатических</a:t>
            </a:r>
            <a:r>
              <a:rPr lang="en-GB" dirty="0"/>
              <a:t> </a:t>
            </a:r>
            <a:r>
              <a:rPr lang="en-GB" dirty="0" err="1"/>
              <a:t>ганглиев</a:t>
            </a:r>
            <a:r>
              <a:rPr lang="en-GB" dirty="0"/>
              <a:t> и СДЦ), </a:t>
            </a:r>
            <a:r>
              <a:rPr lang="en-GB" dirty="0" err="1"/>
              <a:t>снижени</a:t>
            </a:r>
            <a:r>
              <a:rPr lang="ru-RU" dirty="0"/>
              <a:t>е</a:t>
            </a:r>
            <a:r>
              <a:rPr lang="en-GB" dirty="0"/>
              <a:t> ОПСС и </a:t>
            </a:r>
            <a:r>
              <a:rPr lang="en-GB" b="1" dirty="0"/>
              <a:t>АД.   </a:t>
            </a:r>
          </a:p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r>
              <a:rPr lang="en-GB" dirty="0" err="1"/>
              <a:t>При</a:t>
            </a:r>
            <a:r>
              <a:rPr lang="en-GB" dirty="0"/>
              <a:t> </a:t>
            </a:r>
            <a:r>
              <a:rPr lang="en-GB" dirty="0" err="1"/>
              <a:t>интоксикации</a:t>
            </a:r>
            <a:r>
              <a:rPr lang="en-GB" dirty="0"/>
              <a:t> – </a:t>
            </a:r>
            <a:r>
              <a:rPr lang="en-GB" dirty="0" err="1"/>
              <a:t>гипотензия</a:t>
            </a:r>
            <a:r>
              <a:rPr lang="ru-RU" dirty="0"/>
              <a:t>.</a:t>
            </a:r>
          </a:p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endParaRPr lang="en-GB" dirty="0"/>
          </a:p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r>
              <a:rPr lang="en-GB" b="1" dirty="0">
                <a:solidFill>
                  <a:srgbClr val="0070C0"/>
                </a:solidFill>
              </a:rPr>
              <a:t>ЖКТ: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/>
              <a:t>снижение</a:t>
            </a:r>
            <a:r>
              <a:rPr lang="en-GB" dirty="0"/>
              <a:t> </a:t>
            </a:r>
            <a:r>
              <a:rPr lang="en-GB" i="1" dirty="0" err="1"/>
              <a:t>повышенного</a:t>
            </a:r>
            <a:r>
              <a:rPr lang="en-GB" i="1" dirty="0"/>
              <a:t> </a:t>
            </a:r>
            <a:r>
              <a:rPr lang="en-GB" dirty="0" err="1"/>
              <a:t>тонуса</a:t>
            </a:r>
            <a:r>
              <a:rPr lang="en-GB" dirty="0"/>
              <a:t> </a:t>
            </a:r>
            <a:r>
              <a:rPr lang="en-GB" dirty="0" err="1"/>
              <a:t>гладкой</a:t>
            </a:r>
            <a:r>
              <a:rPr lang="en-GB" dirty="0"/>
              <a:t> </a:t>
            </a:r>
            <a:r>
              <a:rPr lang="en-GB" dirty="0" err="1"/>
              <a:t>мускулатуры</a:t>
            </a:r>
            <a:r>
              <a:rPr lang="en-GB" dirty="0"/>
              <a:t>, </a:t>
            </a:r>
            <a:r>
              <a:rPr lang="en-GB" dirty="0" err="1"/>
              <a:t>перистальтики</a:t>
            </a:r>
            <a:r>
              <a:rPr lang="en-GB" dirty="0"/>
              <a:t>. </a:t>
            </a:r>
            <a:r>
              <a:rPr lang="en-GB" dirty="0" err="1"/>
              <a:t>Возможна</a:t>
            </a:r>
            <a:r>
              <a:rPr lang="en-GB" dirty="0"/>
              <a:t> </a:t>
            </a:r>
            <a:r>
              <a:rPr lang="en-GB" dirty="0" err="1"/>
              <a:t>обстипация</a:t>
            </a:r>
            <a:r>
              <a:rPr lang="en-GB" dirty="0"/>
              <a:t> (</a:t>
            </a:r>
            <a:r>
              <a:rPr lang="en-GB" dirty="0" err="1"/>
              <a:t>запор</a:t>
            </a:r>
            <a:r>
              <a:rPr lang="en-GB" dirty="0"/>
              <a:t>).</a:t>
            </a:r>
          </a:p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r>
              <a:rPr lang="en-GB" dirty="0" err="1"/>
              <a:t>Снижение</a:t>
            </a:r>
            <a:r>
              <a:rPr lang="en-GB" dirty="0"/>
              <a:t> </a:t>
            </a:r>
            <a:r>
              <a:rPr lang="en-GB" dirty="0" err="1"/>
              <a:t>секреции</a:t>
            </a:r>
            <a:r>
              <a:rPr lang="en-GB" dirty="0"/>
              <a:t> </a:t>
            </a:r>
            <a:r>
              <a:rPr lang="en-GB" dirty="0" err="1"/>
              <a:t>пищеварительных</a:t>
            </a:r>
            <a:r>
              <a:rPr lang="en-GB" dirty="0"/>
              <a:t> </a:t>
            </a:r>
            <a:r>
              <a:rPr lang="en-GB" dirty="0" err="1"/>
              <a:t>желез</a:t>
            </a:r>
            <a:r>
              <a:rPr lang="en-GB" dirty="0"/>
              <a:t>: </a:t>
            </a:r>
            <a:r>
              <a:rPr lang="en-GB" dirty="0" err="1"/>
              <a:t>слюнных</a:t>
            </a:r>
            <a:r>
              <a:rPr lang="en-GB" dirty="0"/>
              <a:t> (</a:t>
            </a:r>
            <a:r>
              <a:rPr lang="en-GB" dirty="0" err="1"/>
              <a:t>сухость</a:t>
            </a:r>
            <a:r>
              <a:rPr lang="en-GB" dirty="0"/>
              <a:t> </a:t>
            </a:r>
            <a:r>
              <a:rPr lang="en-GB" dirty="0" err="1"/>
              <a:t>во</a:t>
            </a:r>
            <a:r>
              <a:rPr lang="en-GB" dirty="0"/>
              <a:t> </a:t>
            </a:r>
            <a:r>
              <a:rPr lang="en-GB" dirty="0" err="1"/>
              <a:t>рту</a:t>
            </a:r>
            <a:r>
              <a:rPr lang="en-GB" dirty="0"/>
              <a:t>), </a:t>
            </a:r>
            <a:r>
              <a:rPr lang="en-GB" dirty="0" err="1"/>
              <a:t>обкладочных</a:t>
            </a:r>
            <a:r>
              <a:rPr lang="en-GB" dirty="0"/>
              <a:t> </a:t>
            </a:r>
            <a:r>
              <a:rPr lang="en-GB" dirty="0" err="1"/>
              <a:t>желез</a:t>
            </a:r>
            <a:r>
              <a:rPr lang="en-GB" dirty="0"/>
              <a:t> </a:t>
            </a:r>
            <a:r>
              <a:rPr lang="en-GB" dirty="0" err="1"/>
              <a:t>желудка</a:t>
            </a:r>
            <a:r>
              <a:rPr lang="en-GB" dirty="0"/>
              <a:t>.</a:t>
            </a:r>
            <a:endParaRPr lang="ru-RU" dirty="0"/>
          </a:p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r>
              <a:rPr lang="en-GB" dirty="0" err="1"/>
              <a:t>Уменьшение</a:t>
            </a:r>
            <a:r>
              <a:rPr lang="en-GB" dirty="0"/>
              <a:t> </a:t>
            </a:r>
            <a:r>
              <a:rPr lang="en-GB" dirty="0" err="1"/>
              <a:t>потоотделения</a:t>
            </a:r>
            <a:r>
              <a:rPr lang="en-GB" dirty="0"/>
              <a:t> </a:t>
            </a:r>
            <a:r>
              <a:rPr lang="ru-RU" dirty="0"/>
              <a:t>и </a:t>
            </a:r>
            <a:r>
              <a:rPr lang="en-GB" dirty="0" err="1"/>
              <a:t>теплоотдачи</a:t>
            </a:r>
            <a:r>
              <a:rPr lang="en-GB" dirty="0"/>
              <a:t>, в </a:t>
            </a:r>
            <a:r>
              <a:rPr lang="en-GB" dirty="0" err="1"/>
              <a:t>высоких</a:t>
            </a:r>
            <a:r>
              <a:rPr lang="en-GB" dirty="0"/>
              <a:t> </a:t>
            </a:r>
            <a:r>
              <a:rPr lang="en-GB" dirty="0" err="1"/>
              <a:t>дозах</a:t>
            </a:r>
            <a:r>
              <a:rPr lang="en-GB" dirty="0"/>
              <a:t>  </a:t>
            </a:r>
            <a:r>
              <a:rPr lang="en-GB" dirty="0" err="1"/>
              <a:t>повышение</a:t>
            </a:r>
            <a:r>
              <a:rPr lang="en-GB" dirty="0"/>
              <a:t> </a:t>
            </a:r>
            <a:r>
              <a:rPr lang="en-GB" dirty="0" err="1"/>
              <a:t>температуры</a:t>
            </a:r>
            <a:r>
              <a:rPr lang="en-GB" dirty="0"/>
              <a:t> </a:t>
            </a:r>
            <a:r>
              <a:rPr lang="ru-RU" dirty="0"/>
              <a:t>.</a:t>
            </a:r>
          </a:p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r>
              <a:rPr lang="en-GB" b="1" dirty="0">
                <a:solidFill>
                  <a:srgbClr val="0070C0"/>
                </a:solidFill>
              </a:rPr>
              <a:t>БРОНХИ</a:t>
            </a:r>
            <a:r>
              <a:rPr lang="en-GB" dirty="0">
                <a:solidFill>
                  <a:srgbClr val="0070C0"/>
                </a:solidFill>
              </a:rPr>
              <a:t>: </a:t>
            </a:r>
            <a:r>
              <a:rPr lang="en-GB" dirty="0" err="1"/>
              <a:t>расслабление</a:t>
            </a:r>
            <a:r>
              <a:rPr lang="en-GB" dirty="0"/>
              <a:t> </a:t>
            </a:r>
            <a:r>
              <a:rPr lang="en-GB" dirty="0" err="1"/>
              <a:t>мускулатуры</a:t>
            </a:r>
            <a:r>
              <a:rPr lang="en-GB" dirty="0"/>
              <a:t> и </a:t>
            </a:r>
            <a:r>
              <a:rPr lang="en-GB" dirty="0" err="1"/>
              <a:t>уменьшение</a:t>
            </a:r>
            <a:r>
              <a:rPr lang="en-GB" dirty="0"/>
              <a:t> </a:t>
            </a:r>
            <a:r>
              <a:rPr lang="en-GB" dirty="0" err="1"/>
              <a:t>секреции</a:t>
            </a:r>
            <a:r>
              <a:rPr lang="en-GB" dirty="0"/>
              <a:t>.</a:t>
            </a:r>
            <a:r>
              <a:rPr lang="en-GB" dirty="0">
                <a:solidFill>
                  <a:srgbClr val="FFFFFF"/>
                </a:solidFill>
              </a:rPr>
              <a:t>  </a:t>
            </a:r>
          </a:p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r>
              <a:rPr lang="en-GB" b="1" dirty="0">
                <a:solidFill>
                  <a:srgbClr val="0070C0"/>
                </a:solidFill>
              </a:rPr>
              <a:t>МПС</a:t>
            </a:r>
            <a:r>
              <a:rPr lang="en-GB" b="1" dirty="0">
                <a:solidFill>
                  <a:srgbClr val="C00000"/>
                </a:solidFill>
              </a:rPr>
              <a:t>:</a:t>
            </a:r>
            <a:r>
              <a:rPr lang="en-GB" dirty="0">
                <a:solidFill>
                  <a:srgbClr val="C00000"/>
                </a:solidFill>
              </a:rPr>
              <a:t> </a:t>
            </a:r>
            <a:r>
              <a:rPr lang="en-GB" dirty="0" err="1"/>
              <a:t>снижение</a:t>
            </a:r>
            <a:r>
              <a:rPr lang="en-GB" dirty="0"/>
              <a:t> </a:t>
            </a:r>
            <a:r>
              <a:rPr lang="en-GB" dirty="0" err="1"/>
              <a:t>тонуса</a:t>
            </a:r>
            <a:r>
              <a:rPr lang="en-GB" dirty="0"/>
              <a:t> </a:t>
            </a:r>
            <a:r>
              <a:rPr lang="en-GB" dirty="0" err="1"/>
              <a:t>гладкой</a:t>
            </a:r>
            <a:r>
              <a:rPr lang="en-GB" dirty="0"/>
              <a:t> </a:t>
            </a:r>
            <a:r>
              <a:rPr lang="en-GB" dirty="0" err="1"/>
              <a:t>мускулатуры</a:t>
            </a:r>
            <a:r>
              <a:rPr lang="en-GB" dirty="0"/>
              <a:t> </a:t>
            </a:r>
            <a:r>
              <a:rPr lang="en-GB" dirty="0" err="1"/>
              <a:t>мочеточников</a:t>
            </a:r>
            <a:r>
              <a:rPr lang="en-GB" dirty="0"/>
              <a:t> и </a:t>
            </a:r>
            <a:r>
              <a:rPr lang="en-GB" dirty="0" err="1"/>
              <a:t>мочевого</a:t>
            </a:r>
            <a:r>
              <a:rPr lang="en-GB" dirty="0"/>
              <a:t> </a:t>
            </a:r>
            <a:r>
              <a:rPr lang="en-GB" dirty="0" err="1"/>
              <a:t>пузыря</a:t>
            </a:r>
            <a:r>
              <a:rPr lang="en-GB" dirty="0"/>
              <a:t>. </a:t>
            </a:r>
            <a:endParaRPr lang="ru-RU" dirty="0"/>
          </a:p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r>
              <a:rPr lang="en-GB" i="1" dirty="0" err="1">
                <a:solidFill>
                  <a:srgbClr val="FF0000"/>
                </a:solidFill>
              </a:rPr>
              <a:t>Нежелательное</a:t>
            </a:r>
            <a:r>
              <a:rPr lang="en-GB" i="1" dirty="0">
                <a:solidFill>
                  <a:srgbClr val="FF0000"/>
                </a:solidFill>
              </a:rPr>
              <a:t> </a:t>
            </a:r>
            <a:r>
              <a:rPr lang="en-GB" i="1" dirty="0" err="1">
                <a:solidFill>
                  <a:srgbClr val="FF0000"/>
                </a:solidFill>
              </a:rPr>
              <a:t>действие</a:t>
            </a:r>
            <a:r>
              <a:rPr lang="en-GB" i="1" dirty="0"/>
              <a:t>: </a:t>
            </a:r>
            <a:r>
              <a:rPr lang="en-GB" i="1" dirty="0" err="1"/>
              <a:t>задержка</a:t>
            </a:r>
            <a:r>
              <a:rPr lang="en-GB" i="1" dirty="0"/>
              <a:t> </a:t>
            </a:r>
            <a:r>
              <a:rPr lang="en-GB" i="1" dirty="0" err="1"/>
              <a:t>мочи</a:t>
            </a:r>
            <a:r>
              <a:rPr lang="en-GB" i="1" dirty="0"/>
              <a:t> </a:t>
            </a:r>
            <a:r>
              <a:rPr lang="en-GB" i="1" dirty="0" err="1"/>
              <a:t>при</a:t>
            </a:r>
            <a:r>
              <a:rPr lang="en-GB" i="1" dirty="0"/>
              <a:t> </a:t>
            </a:r>
            <a:r>
              <a:rPr lang="en-GB" i="1" dirty="0" err="1"/>
              <a:t>аденоме</a:t>
            </a:r>
            <a:r>
              <a:rPr lang="en-GB" i="1" dirty="0"/>
              <a:t> </a:t>
            </a:r>
            <a:r>
              <a:rPr lang="en-GB" i="1" dirty="0" err="1"/>
              <a:t>простаты</a:t>
            </a:r>
            <a:r>
              <a:rPr lang="en-GB" i="1" dirty="0"/>
              <a:t>.</a:t>
            </a:r>
          </a:p>
          <a:p>
            <a:pPr>
              <a:lnSpc>
                <a:spcPct val="93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r>
              <a:rPr lang="en-GB" b="1" dirty="0">
                <a:solidFill>
                  <a:srgbClr val="0070C0"/>
                </a:solidFill>
              </a:rPr>
              <a:t>ЦНС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/>
              <a:t>–</a:t>
            </a:r>
            <a:r>
              <a:rPr lang="ru-RU" dirty="0"/>
              <a:t>в </a:t>
            </a:r>
            <a:r>
              <a:rPr lang="en-GB" dirty="0" err="1"/>
              <a:t>терапевтических</a:t>
            </a:r>
            <a:r>
              <a:rPr lang="en-GB" dirty="0"/>
              <a:t> </a:t>
            </a:r>
            <a:r>
              <a:rPr lang="en-GB" dirty="0" err="1"/>
              <a:t>дозах</a:t>
            </a:r>
            <a:r>
              <a:rPr lang="en-GB" dirty="0"/>
              <a:t> </a:t>
            </a:r>
            <a:r>
              <a:rPr lang="en-GB" dirty="0" err="1"/>
              <a:t>стимулирует</a:t>
            </a:r>
            <a:r>
              <a:rPr lang="en-GB" dirty="0"/>
              <a:t> </a:t>
            </a:r>
            <a:r>
              <a:rPr lang="en-GB" dirty="0" err="1"/>
              <a:t>кору</a:t>
            </a:r>
            <a:r>
              <a:rPr lang="ru-RU" dirty="0"/>
              <a:t> и</a:t>
            </a:r>
            <a:r>
              <a:rPr lang="en-GB" dirty="0"/>
              <a:t> ДЦ, в </a:t>
            </a:r>
            <a:r>
              <a:rPr lang="en-GB" dirty="0" err="1"/>
              <a:t>высоких</a:t>
            </a:r>
            <a:r>
              <a:rPr lang="en-GB" dirty="0"/>
              <a:t> </a:t>
            </a:r>
            <a:r>
              <a:rPr lang="en-GB" dirty="0" err="1"/>
              <a:t>дозах</a:t>
            </a:r>
            <a:r>
              <a:rPr lang="en-GB" dirty="0"/>
              <a:t> - </a:t>
            </a:r>
            <a:r>
              <a:rPr lang="en-GB" dirty="0" err="1"/>
              <a:t>угнетает</a:t>
            </a:r>
            <a:r>
              <a:rPr lang="en-GB" dirty="0"/>
              <a:t> </a:t>
            </a:r>
            <a:r>
              <a:rPr lang="en-GB" dirty="0" err="1"/>
              <a:t>вплоть</a:t>
            </a:r>
            <a:r>
              <a:rPr lang="en-GB" dirty="0"/>
              <a:t> </a:t>
            </a:r>
            <a:r>
              <a:rPr lang="en-GB" dirty="0" err="1"/>
              <a:t>до</a:t>
            </a:r>
            <a:r>
              <a:rPr lang="en-GB" dirty="0"/>
              <a:t> </a:t>
            </a:r>
            <a:r>
              <a:rPr lang="en-GB" dirty="0" err="1"/>
              <a:t>остановки</a:t>
            </a:r>
            <a:r>
              <a:rPr lang="en-GB" dirty="0"/>
              <a:t> </a:t>
            </a:r>
            <a:r>
              <a:rPr lang="en-GB" dirty="0" err="1"/>
              <a:t>дыхания</a:t>
            </a:r>
            <a:r>
              <a:rPr lang="en-GB" dirty="0"/>
              <a:t>.</a:t>
            </a:r>
          </a:p>
          <a:p>
            <a:pPr>
              <a:lnSpc>
                <a:spcPct val="93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r>
              <a:rPr lang="en-GB" dirty="0" err="1"/>
              <a:t>Уменьшает</a:t>
            </a:r>
            <a:r>
              <a:rPr lang="en-GB" dirty="0"/>
              <a:t> </a:t>
            </a:r>
            <a:r>
              <a:rPr lang="en-GB" dirty="0" err="1"/>
              <a:t>дрожание</a:t>
            </a:r>
            <a:r>
              <a:rPr lang="en-GB" dirty="0"/>
              <a:t> и </a:t>
            </a:r>
            <a:r>
              <a:rPr lang="en-GB" dirty="0" err="1"/>
              <a:t>напряжение</a:t>
            </a:r>
            <a:r>
              <a:rPr lang="en-GB" dirty="0"/>
              <a:t> </a:t>
            </a:r>
            <a:r>
              <a:rPr lang="en-GB" dirty="0" err="1"/>
              <a:t>мышц</a:t>
            </a:r>
            <a:r>
              <a:rPr lang="en-GB" dirty="0"/>
              <a:t> </a:t>
            </a:r>
            <a:r>
              <a:rPr lang="en-GB" dirty="0" err="1"/>
              <a:t>при</a:t>
            </a:r>
            <a:r>
              <a:rPr lang="en-GB" dirty="0"/>
              <a:t> </a:t>
            </a:r>
            <a:r>
              <a:rPr lang="en-GB" dirty="0" err="1"/>
              <a:t>паркинсонизме</a:t>
            </a:r>
            <a:r>
              <a:rPr lang="en-GB" dirty="0"/>
              <a:t>. В </a:t>
            </a:r>
            <a:r>
              <a:rPr lang="en-GB" dirty="0" err="1"/>
              <a:t>высоких</a:t>
            </a:r>
            <a:r>
              <a:rPr lang="en-GB" dirty="0"/>
              <a:t> </a:t>
            </a:r>
            <a:r>
              <a:rPr lang="en-GB" dirty="0" err="1"/>
              <a:t>дозах</a:t>
            </a:r>
            <a:r>
              <a:rPr lang="en-GB" dirty="0"/>
              <a:t> </a:t>
            </a:r>
            <a:r>
              <a:rPr lang="en-GB" dirty="0" err="1"/>
              <a:t>двигательное</a:t>
            </a:r>
            <a:r>
              <a:rPr lang="en-GB" dirty="0"/>
              <a:t>, </a:t>
            </a:r>
            <a:r>
              <a:rPr lang="en-GB" dirty="0" err="1"/>
              <a:t>речевое</a:t>
            </a:r>
            <a:r>
              <a:rPr lang="en-GB" dirty="0"/>
              <a:t> </a:t>
            </a:r>
            <a:r>
              <a:rPr lang="en-GB" dirty="0" err="1"/>
              <a:t>возбуждение</a:t>
            </a:r>
            <a:r>
              <a:rPr lang="en-GB" dirty="0"/>
              <a:t>, </a:t>
            </a:r>
            <a:r>
              <a:rPr lang="en-GB" dirty="0" err="1"/>
              <a:t>галлюцинации</a:t>
            </a:r>
            <a:r>
              <a:rPr lang="en-GB" dirty="0"/>
              <a:t> </a:t>
            </a:r>
            <a:r>
              <a:rPr lang="en-GB" dirty="0" err="1"/>
              <a:t>бред</a:t>
            </a:r>
            <a:r>
              <a:rPr lang="en-GB" dirty="0"/>
              <a:t>.</a:t>
            </a:r>
          </a:p>
          <a:p>
            <a:pPr>
              <a:lnSpc>
                <a:spcPct val="93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827584" y="404664"/>
            <a:ext cx="7344816" cy="792088"/>
          </a:xfrm>
        </p:spPr>
        <p:txBody>
          <a:bodyPr tIns="41473">
            <a:noAutofit/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sz="2800" b="1" dirty="0" smtClean="0">
                <a:solidFill>
                  <a:srgbClr val="0070C0"/>
                </a:solidFill>
              </a:rPr>
              <a:t>ПОКАЗАНИЯ </a:t>
            </a:r>
            <a:r>
              <a:rPr lang="en-GB" sz="2800" b="1" i="1" dirty="0" smtClean="0">
                <a:solidFill>
                  <a:srgbClr val="0070C0"/>
                </a:solidFill>
              </a:rPr>
              <a:t>К ПРИМЕНЕНИЮ </a:t>
            </a:r>
            <a:r>
              <a:rPr lang="en-GB" sz="2800" b="1" dirty="0" smtClean="0">
                <a:solidFill>
                  <a:srgbClr val="0070C0"/>
                </a:solidFill>
              </a:rPr>
              <a:t>М-Х</a:t>
            </a:r>
            <a:r>
              <a:rPr lang="ru-RU" sz="2800" b="1" dirty="0" smtClean="0">
                <a:solidFill>
                  <a:srgbClr val="0070C0"/>
                </a:solidFill>
              </a:rPr>
              <a:t>Л</a:t>
            </a:r>
            <a:r>
              <a:rPr lang="en-GB" sz="2800" b="1" dirty="0" smtClean="0">
                <a:solidFill>
                  <a:srgbClr val="0070C0"/>
                </a:solidFill>
              </a:rPr>
              <a:t>:</a:t>
            </a:r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95840" y="1340768"/>
            <a:ext cx="7956000" cy="3744416"/>
          </a:xfrm>
        </p:spPr>
        <p:txBody>
          <a:bodyPr lIns="82945" tIns="41473" rIns="82945" bIns="41473">
            <a:noAutofit/>
          </a:bodyPr>
          <a:lstStyle/>
          <a:p>
            <a:pPr>
              <a:lnSpc>
                <a:spcPct val="85000"/>
              </a:lnSpc>
              <a:tabLst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</a:tabLst>
            </a:pPr>
            <a:r>
              <a:rPr lang="en-GB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Брадиаритмия</a:t>
            </a:r>
            <a:r>
              <a:rPr lang="en-GB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АВ-</a:t>
            </a:r>
            <a:r>
              <a:rPr lang="en-GB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блокада</a:t>
            </a:r>
            <a:endParaRPr lang="en-GB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85000"/>
              </a:lnSpc>
              <a:tabLst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</a:tabLst>
            </a:pPr>
            <a:r>
              <a:rPr lang="en-GB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Премедикация</a:t>
            </a:r>
            <a:r>
              <a:rPr lang="en-GB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GB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наркоза</a:t>
            </a:r>
            <a:r>
              <a:rPr lang="en-GB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(</a:t>
            </a:r>
            <a:r>
              <a:rPr lang="en-GB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для</a:t>
            </a:r>
            <a:r>
              <a:rPr lang="en-GB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GB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предупреждения</a:t>
            </a:r>
            <a:r>
              <a:rPr lang="en-GB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GB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остановки</a:t>
            </a:r>
            <a:r>
              <a:rPr lang="en-GB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GB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сердца</a:t>
            </a:r>
            <a:r>
              <a:rPr lang="en-GB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GB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гиперсаливации</a:t>
            </a:r>
            <a:r>
              <a:rPr lang="en-GB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GB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ларинго</a:t>
            </a:r>
            <a:r>
              <a:rPr lang="en-GB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и </a:t>
            </a:r>
            <a:r>
              <a:rPr lang="en-GB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бронхоспазма</a:t>
            </a:r>
            <a:r>
              <a:rPr lang="en-GB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</a:p>
          <a:p>
            <a:pPr>
              <a:lnSpc>
                <a:spcPct val="85000"/>
              </a:lnSpc>
              <a:tabLst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</a:tabLst>
            </a:pPr>
            <a:r>
              <a:rPr lang="en-GB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ЯБЖ, ДПК, </a:t>
            </a:r>
            <a:r>
              <a:rPr lang="en-GB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гастрит</a:t>
            </a:r>
            <a:r>
              <a:rPr lang="en-GB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с </a:t>
            </a:r>
            <a:r>
              <a:rPr lang="en-GB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повышенной</a:t>
            </a:r>
            <a:r>
              <a:rPr lang="en-GB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GB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секрецией</a:t>
            </a:r>
            <a:r>
              <a:rPr lang="en-GB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GB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en-GB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пирензепин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метацин</a:t>
            </a:r>
            <a:r>
              <a:rPr lang="en-GB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</a:p>
          <a:p>
            <a:pPr>
              <a:lnSpc>
                <a:spcPct val="85000"/>
              </a:lnSpc>
              <a:tabLst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</a:tabLst>
            </a:pPr>
            <a:r>
              <a:rPr lang="en-GB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Синдром</a:t>
            </a:r>
            <a:r>
              <a:rPr lang="en-GB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GB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бронхиальной</a:t>
            </a:r>
            <a:r>
              <a:rPr lang="en-GB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GB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обструкции</a:t>
            </a:r>
            <a:r>
              <a:rPr lang="en-GB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GB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en-GB" sz="20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атровент</a:t>
            </a:r>
            <a:r>
              <a:rPr lang="en-GB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</a:p>
          <a:p>
            <a:pPr>
              <a:lnSpc>
                <a:spcPct val="85000"/>
              </a:lnSpc>
              <a:tabLst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</a:tabLst>
            </a:pPr>
            <a:r>
              <a:rPr lang="en-GB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Кишечная</a:t>
            </a:r>
            <a:r>
              <a:rPr lang="en-GB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GB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печеночная</a:t>
            </a:r>
            <a:r>
              <a:rPr lang="en-GB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GB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почечная</a:t>
            </a:r>
            <a:r>
              <a:rPr lang="en-GB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GB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колика</a:t>
            </a:r>
            <a:endParaRPr lang="en-GB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85000"/>
              </a:lnSpc>
              <a:tabLst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</a:tabLst>
            </a:pPr>
            <a:r>
              <a:rPr lang="en-GB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Осмотр</a:t>
            </a:r>
            <a:r>
              <a:rPr lang="en-GB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GB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глазного</a:t>
            </a:r>
            <a:r>
              <a:rPr lang="en-GB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GB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дна</a:t>
            </a:r>
            <a:r>
              <a:rPr lang="en-GB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 </a:t>
            </a:r>
            <a:r>
              <a:rPr lang="en-GB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Иридоциклит</a:t>
            </a:r>
            <a:r>
              <a:rPr lang="en-GB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GB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Травма</a:t>
            </a:r>
            <a:r>
              <a:rPr lang="en-GB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GB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роговицы</a:t>
            </a:r>
            <a:endParaRPr lang="en-GB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85000"/>
              </a:lnSpc>
              <a:tabLst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</a:tabLst>
            </a:pPr>
            <a:r>
              <a:rPr lang="en-GB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Подбор</a:t>
            </a:r>
            <a:r>
              <a:rPr lang="en-GB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GB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очков</a:t>
            </a:r>
            <a:r>
              <a:rPr lang="en-GB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с </a:t>
            </a:r>
            <a:r>
              <a:rPr lang="en-GB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целью</a:t>
            </a:r>
            <a:r>
              <a:rPr lang="en-GB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GB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установления</a:t>
            </a:r>
            <a:r>
              <a:rPr lang="en-GB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GB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истиной</a:t>
            </a:r>
            <a:r>
              <a:rPr lang="en-GB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GB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рефракции</a:t>
            </a:r>
            <a:r>
              <a:rPr lang="en-GB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GB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глаза</a:t>
            </a:r>
            <a:endParaRPr lang="en-GB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85000"/>
              </a:lnSpc>
              <a:tabLst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</a:tabLst>
            </a:pPr>
            <a:r>
              <a:rPr lang="en-GB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Болезнь</a:t>
            </a:r>
            <a:r>
              <a:rPr lang="en-GB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GB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Паркинсона</a:t>
            </a:r>
            <a:r>
              <a:rPr lang="en-GB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GB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en-GB" sz="20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циклодол</a:t>
            </a:r>
            <a:r>
              <a:rPr lang="en-GB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GB" sz="20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амизил</a:t>
            </a:r>
            <a:r>
              <a:rPr lang="en-GB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</a:p>
          <a:p>
            <a:pPr>
              <a:lnSpc>
                <a:spcPct val="85000"/>
              </a:lnSpc>
              <a:tabLst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</a:tabLst>
            </a:pPr>
            <a:r>
              <a:rPr lang="en-GB" sz="22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Тошнота</a:t>
            </a:r>
            <a:r>
              <a:rPr lang="en-GB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GB" sz="22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рвота</a:t>
            </a:r>
            <a:r>
              <a:rPr lang="en-GB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GB" sz="22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при</a:t>
            </a:r>
            <a:r>
              <a:rPr lang="en-GB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GB" sz="22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кинетозах</a:t>
            </a:r>
            <a:r>
              <a:rPr lang="en-GB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GB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(«</a:t>
            </a:r>
            <a:r>
              <a:rPr lang="en-GB" sz="22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Аэрон</a:t>
            </a:r>
            <a:r>
              <a:rPr lang="en-GB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»-</a:t>
            </a:r>
            <a:r>
              <a:rPr lang="en-GB" sz="22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скополамин</a:t>
            </a:r>
            <a:r>
              <a:rPr lang="en-GB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</a:p>
          <a:p>
            <a:pPr>
              <a:lnSpc>
                <a:spcPct val="85000"/>
              </a:lnSpc>
              <a:tabLst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</a:tabLst>
            </a:pPr>
            <a:r>
              <a:rPr lang="en-GB" sz="22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Противоядие</a:t>
            </a:r>
            <a:r>
              <a:rPr lang="en-GB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GB" sz="22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при</a:t>
            </a:r>
            <a:r>
              <a:rPr lang="en-GB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GB" sz="22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отравлении</a:t>
            </a:r>
            <a:r>
              <a:rPr lang="en-GB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М‑ и М‑, Н‑ХМ </a:t>
            </a:r>
          </a:p>
        </p:txBody>
      </p:sp>
      <p:sp>
        <p:nvSpPr>
          <p:cNvPr id="36868" name="Rectangle 3"/>
          <p:cNvSpPr>
            <a:spLocks noChangeArrowheads="1"/>
          </p:cNvSpPr>
          <p:nvPr/>
        </p:nvSpPr>
        <p:spPr bwMode="auto">
          <a:xfrm>
            <a:off x="467544" y="5186777"/>
            <a:ext cx="6923520" cy="1230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81639" tIns="42452" rIns="81639" bIns="42452" anchor="ctr">
            <a:spAutoFit/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sz="2000" b="1" i="1" dirty="0">
                <a:solidFill>
                  <a:srgbClr val="0070C0"/>
                </a:solidFill>
              </a:rPr>
              <a:t>ПРОТИВОПОКАЗАНИЯ:</a:t>
            </a:r>
          </a:p>
          <a:p>
            <a:pPr>
              <a:lnSpc>
                <a:spcPct val="93000"/>
              </a:lnSpc>
              <a:buFont typeface="Wingdings" pitchFamily="2" charset="2"/>
              <a:buChar char="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sz="2000" dirty="0">
                <a:solidFill>
                  <a:srgbClr val="CCCCFF"/>
                </a:solidFill>
              </a:rPr>
              <a:t> </a:t>
            </a:r>
            <a:r>
              <a:rPr lang="en-GB" sz="2000" dirty="0" err="1"/>
              <a:t>Декомпенсация</a:t>
            </a:r>
            <a:r>
              <a:rPr lang="en-GB" sz="2000" dirty="0"/>
              <a:t> </a:t>
            </a:r>
            <a:r>
              <a:rPr lang="en-GB" sz="2000" dirty="0" err="1"/>
              <a:t>сердечной</a:t>
            </a:r>
            <a:r>
              <a:rPr lang="en-GB" sz="2000" dirty="0"/>
              <a:t> </a:t>
            </a:r>
            <a:r>
              <a:rPr lang="en-GB" sz="2000" dirty="0" err="1"/>
              <a:t>деятельности</a:t>
            </a:r>
            <a:endParaRPr lang="en-GB" sz="2000" dirty="0"/>
          </a:p>
          <a:p>
            <a:pPr>
              <a:lnSpc>
                <a:spcPct val="93000"/>
              </a:lnSpc>
              <a:buFont typeface="Wingdings" pitchFamily="2" charset="2"/>
              <a:buChar char="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sz="2000" dirty="0"/>
              <a:t> </a:t>
            </a:r>
            <a:r>
              <a:rPr lang="en-GB" sz="2000" dirty="0" err="1"/>
              <a:t>Аденома</a:t>
            </a:r>
            <a:r>
              <a:rPr lang="en-GB" sz="2000" dirty="0"/>
              <a:t> </a:t>
            </a:r>
            <a:r>
              <a:rPr lang="en-GB" sz="2000" dirty="0" err="1"/>
              <a:t>предстательной</a:t>
            </a:r>
            <a:r>
              <a:rPr lang="en-GB" sz="2000" dirty="0"/>
              <a:t> </a:t>
            </a:r>
            <a:r>
              <a:rPr lang="en-GB" sz="2000" dirty="0" err="1"/>
              <a:t>железы</a:t>
            </a:r>
            <a:endParaRPr lang="en-GB" sz="2000" dirty="0"/>
          </a:p>
          <a:p>
            <a:pPr>
              <a:lnSpc>
                <a:spcPct val="93000"/>
              </a:lnSpc>
              <a:buFont typeface="Wingdings" pitchFamily="2" charset="2"/>
              <a:buChar char="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sz="2000" dirty="0"/>
              <a:t> </a:t>
            </a:r>
            <a:r>
              <a:rPr lang="en-GB" sz="2000" dirty="0" err="1"/>
              <a:t>Глаукома</a:t>
            </a:r>
            <a:r>
              <a:rPr lang="en-GB" sz="2000" dirty="0"/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411760" y="620688"/>
            <a:ext cx="4187551" cy="864096"/>
          </a:xfrm>
        </p:spPr>
        <p:txBody>
          <a:bodyPr tIns="41473">
            <a:normAutofit/>
          </a:bodyPr>
          <a:lstStyle/>
          <a:p>
            <a:pPr>
              <a:lnSpc>
                <a:spcPct val="93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sz="2800" b="1" dirty="0" smtClean="0"/>
              <a:t>ОТРАВЛЕНИЕ М-ХБЛ</a:t>
            </a:r>
            <a:r>
              <a:rPr lang="en-GB" sz="2800" b="1" i="1" dirty="0" smtClean="0">
                <a:solidFill>
                  <a:srgbClr val="C00000"/>
                </a:solidFill>
              </a:rPr>
              <a:t/>
            </a:r>
            <a:br>
              <a:rPr lang="en-GB" sz="2800" b="1" i="1" dirty="0" smtClean="0">
                <a:solidFill>
                  <a:srgbClr val="C00000"/>
                </a:solidFill>
              </a:rPr>
            </a:br>
            <a:endParaRPr lang="en-GB" sz="2800" b="1" i="1" dirty="0" smtClean="0">
              <a:solidFill>
                <a:srgbClr val="C00000"/>
              </a:solidFill>
            </a:endParaRP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1412776"/>
            <a:ext cx="8712969" cy="5256584"/>
          </a:xfrm>
        </p:spPr>
        <p:txBody>
          <a:bodyPr lIns="82945" tIns="41473" rIns="82945" bIns="41473">
            <a:normAutofit fontScale="92500" lnSpcReduction="10000"/>
          </a:bodyPr>
          <a:lstStyle/>
          <a:p>
            <a:pPr>
              <a:lnSpc>
                <a:spcPct val="75000"/>
              </a:lnSpc>
              <a:buNone/>
              <a:tabLst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  <a:tab pos="8536446" algn="l"/>
              </a:tabLst>
            </a:pPr>
            <a:r>
              <a:rPr lang="en-GB" sz="2200" b="1" dirty="0" err="1" smtClean="0">
                <a:solidFill>
                  <a:srgbClr val="0070C0"/>
                </a:solidFill>
              </a:rPr>
              <a:t>Причины</a:t>
            </a:r>
            <a:r>
              <a:rPr lang="en-GB" sz="2200" b="1" dirty="0" smtClean="0">
                <a:solidFill>
                  <a:srgbClr val="0070C0"/>
                </a:solidFill>
              </a:rPr>
              <a:t>: </a:t>
            </a:r>
          </a:p>
          <a:p>
            <a:pPr>
              <a:lnSpc>
                <a:spcPct val="75000"/>
              </a:lnSpc>
              <a:tabLst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  <a:tab pos="8536446" algn="l"/>
              </a:tabLst>
            </a:pPr>
            <a:r>
              <a:rPr lang="en-GB" sz="2200" dirty="0" err="1" smtClean="0"/>
              <a:t>случайный</a:t>
            </a:r>
            <a:r>
              <a:rPr lang="en-GB" sz="2200" dirty="0" smtClean="0"/>
              <a:t> </a:t>
            </a:r>
            <a:r>
              <a:rPr lang="en-GB" sz="2200" dirty="0" err="1" smtClean="0"/>
              <a:t>прием</a:t>
            </a:r>
            <a:r>
              <a:rPr lang="en-GB" sz="2200" dirty="0" smtClean="0"/>
              <a:t> </a:t>
            </a:r>
            <a:r>
              <a:rPr lang="en-GB" sz="2200" dirty="0" err="1" smtClean="0"/>
              <a:t>атропиноподобных</a:t>
            </a:r>
            <a:r>
              <a:rPr lang="en-GB" sz="2200" dirty="0" smtClean="0"/>
              <a:t> ЛС </a:t>
            </a:r>
          </a:p>
          <a:p>
            <a:pPr>
              <a:lnSpc>
                <a:spcPct val="75000"/>
              </a:lnSpc>
              <a:tabLst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  <a:tab pos="8536446" algn="l"/>
              </a:tabLst>
            </a:pPr>
            <a:r>
              <a:rPr lang="en-GB" sz="2200" dirty="0" err="1" smtClean="0"/>
              <a:t>ядовитых</a:t>
            </a:r>
            <a:r>
              <a:rPr lang="en-GB" sz="2200" dirty="0" smtClean="0"/>
              <a:t> </a:t>
            </a:r>
            <a:r>
              <a:rPr lang="en-GB" sz="2200" dirty="0" err="1" smtClean="0"/>
              <a:t>растений</a:t>
            </a:r>
            <a:r>
              <a:rPr lang="en-GB" sz="2200" dirty="0" smtClean="0"/>
              <a:t> </a:t>
            </a:r>
            <a:endParaRPr lang="ru-RU" sz="2200" dirty="0" smtClean="0"/>
          </a:p>
          <a:p>
            <a:pPr>
              <a:lnSpc>
                <a:spcPct val="75000"/>
              </a:lnSpc>
              <a:tabLst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  <a:tab pos="8536446" algn="l"/>
              </a:tabLst>
            </a:pPr>
            <a:r>
              <a:rPr lang="en-GB" sz="2200" dirty="0" err="1" smtClean="0"/>
              <a:t>сем</a:t>
            </a:r>
            <a:r>
              <a:rPr lang="en-GB" sz="2200" dirty="0" smtClean="0"/>
              <a:t>. </a:t>
            </a:r>
            <a:r>
              <a:rPr lang="en-GB" sz="2200" dirty="0" err="1" smtClean="0"/>
              <a:t>пасленовых</a:t>
            </a:r>
            <a:r>
              <a:rPr lang="en-GB" sz="2200" dirty="0" smtClean="0"/>
              <a:t> </a:t>
            </a:r>
            <a:r>
              <a:rPr lang="en-GB" sz="2200" dirty="0" smtClean="0">
                <a:solidFill>
                  <a:srgbClr val="FF6600"/>
                </a:solidFill>
              </a:rPr>
              <a:t>(</a:t>
            </a:r>
            <a:r>
              <a:rPr lang="en-GB" sz="2200" dirty="0" err="1" smtClean="0">
                <a:solidFill>
                  <a:srgbClr val="FF6600"/>
                </a:solidFill>
              </a:rPr>
              <a:t>белены</a:t>
            </a:r>
            <a:r>
              <a:rPr lang="en-GB" sz="2200" dirty="0" smtClean="0">
                <a:solidFill>
                  <a:srgbClr val="FF6600"/>
                </a:solidFill>
              </a:rPr>
              <a:t>, </a:t>
            </a:r>
            <a:r>
              <a:rPr lang="en-GB" sz="2200" dirty="0" err="1" smtClean="0">
                <a:solidFill>
                  <a:srgbClr val="FF6600"/>
                </a:solidFill>
              </a:rPr>
              <a:t>дурмана</a:t>
            </a:r>
            <a:r>
              <a:rPr lang="en-GB" sz="2200" dirty="0" smtClean="0">
                <a:solidFill>
                  <a:srgbClr val="FF6600"/>
                </a:solidFill>
              </a:rPr>
              <a:t>, </a:t>
            </a:r>
            <a:r>
              <a:rPr lang="en-GB" sz="2200" dirty="0" err="1" smtClean="0">
                <a:solidFill>
                  <a:srgbClr val="FF6600"/>
                </a:solidFill>
              </a:rPr>
              <a:t>красавки</a:t>
            </a:r>
            <a:r>
              <a:rPr lang="en-GB" sz="2200" dirty="0" smtClean="0">
                <a:solidFill>
                  <a:srgbClr val="FF6600"/>
                </a:solidFill>
              </a:rPr>
              <a:t>). </a:t>
            </a:r>
          </a:p>
          <a:p>
            <a:pPr>
              <a:lnSpc>
                <a:spcPct val="75000"/>
              </a:lnSpc>
              <a:buNone/>
              <a:tabLst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  <a:tab pos="8536446" algn="l"/>
              </a:tabLst>
            </a:pPr>
            <a:endParaRPr lang="en-GB" sz="2200" b="1" dirty="0" smtClean="0">
              <a:solidFill>
                <a:srgbClr val="FF6600"/>
              </a:solidFill>
            </a:endParaRPr>
          </a:p>
          <a:p>
            <a:pPr>
              <a:lnSpc>
                <a:spcPct val="75000"/>
              </a:lnSpc>
              <a:buNone/>
              <a:tabLst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  <a:tab pos="8536446" algn="l"/>
              </a:tabLst>
            </a:pPr>
            <a:r>
              <a:rPr lang="en-GB" sz="2200" b="1" dirty="0" err="1" smtClean="0">
                <a:solidFill>
                  <a:srgbClr val="0070C0"/>
                </a:solidFill>
              </a:rPr>
              <a:t>Симптомы</a:t>
            </a:r>
            <a:r>
              <a:rPr lang="en-GB" sz="2200" dirty="0" smtClean="0">
                <a:solidFill>
                  <a:srgbClr val="0070C0"/>
                </a:solidFill>
              </a:rPr>
              <a:t>: </a:t>
            </a:r>
          </a:p>
          <a:p>
            <a:pPr>
              <a:lnSpc>
                <a:spcPct val="75000"/>
              </a:lnSpc>
              <a:tabLst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  <a:tab pos="8536446" algn="l"/>
              </a:tabLst>
            </a:pPr>
            <a:r>
              <a:rPr lang="en-GB" sz="2200" dirty="0" err="1" smtClean="0"/>
              <a:t>сухость</a:t>
            </a:r>
            <a:r>
              <a:rPr lang="en-GB" sz="2200" dirty="0" smtClean="0"/>
              <a:t> </a:t>
            </a:r>
            <a:r>
              <a:rPr lang="en-GB" sz="2200" dirty="0" err="1" smtClean="0"/>
              <a:t>во</a:t>
            </a:r>
            <a:r>
              <a:rPr lang="en-GB" sz="2200" dirty="0" smtClean="0"/>
              <a:t> </a:t>
            </a:r>
            <a:r>
              <a:rPr lang="en-GB" sz="2200" dirty="0" err="1" smtClean="0"/>
              <a:t>рту</a:t>
            </a:r>
            <a:r>
              <a:rPr lang="en-GB" sz="2200" dirty="0" smtClean="0"/>
              <a:t>, </a:t>
            </a:r>
            <a:r>
              <a:rPr lang="en-GB" sz="2200" dirty="0" err="1" smtClean="0"/>
              <a:t>нарушение</a:t>
            </a:r>
            <a:r>
              <a:rPr lang="en-GB" sz="2200" dirty="0" smtClean="0"/>
              <a:t> </a:t>
            </a:r>
            <a:r>
              <a:rPr lang="en-GB" sz="2200" dirty="0" err="1" smtClean="0"/>
              <a:t>глотания</a:t>
            </a:r>
            <a:r>
              <a:rPr lang="en-GB" sz="2200" dirty="0" smtClean="0"/>
              <a:t>, </a:t>
            </a:r>
            <a:r>
              <a:rPr lang="en-GB" sz="2200" dirty="0" err="1" smtClean="0"/>
              <a:t>осиплость</a:t>
            </a:r>
            <a:r>
              <a:rPr lang="en-GB" sz="2200" dirty="0" smtClean="0"/>
              <a:t> </a:t>
            </a:r>
            <a:r>
              <a:rPr lang="en-GB" sz="2200" dirty="0" err="1" smtClean="0"/>
              <a:t>голоса</a:t>
            </a:r>
            <a:endParaRPr lang="en-GB" sz="2200" dirty="0" smtClean="0"/>
          </a:p>
          <a:p>
            <a:pPr>
              <a:lnSpc>
                <a:spcPct val="75000"/>
              </a:lnSpc>
              <a:tabLst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  <a:tab pos="8536446" algn="l"/>
              </a:tabLst>
            </a:pPr>
            <a:r>
              <a:rPr lang="en-GB" sz="2200" dirty="0" err="1" smtClean="0"/>
              <a:t>температура</a:t>
            </a:r>
            <a:r>
              <a:rPr lang="en-GB" sz="2200" dirty="0" smtClean="0"/>
              <a:t> </a:t>
            </a:r>
            <a:r>
              <a:rPr lang="en-GB" sz="2200" dirty="0" err="1" smtClean="0"/>
              <a:t>тела</a:t>
            </a:r>
            <a:r>
              <a:rPr lang="en-GB" sz="2200" dirty="0" smtClean="0"/>
              <a:t> </a:t>
            </a:r>
            <a:r>
              <a:rPr lang="en-GB" sz="2200" dirty="0" err="1" smtClean="0"/>
              <a:t>повышена</a:t>
            </a:r>
            <a:r>
              <a:rPr lang="en-GB" sz="2200" dirty="0" smtClean="0"/>
              <a:t>, </a:t>
            </a:r>
            <a:r>
              <a:rPr lang="en-GB" sz="2200" dirty="0" err="1" smtClean="0"/>
              <a:t>кожа</a:t>
            </a:r>
            <a:r>
              <a:rPr lang="en-GB" sz="2200" dirty="0" smtClean="0"/>
              <a:t> </a:t>
            </a:r>
            <a:r>
              <a:rPr lang="en-GB" sz="2200" dirty="0" err="1" smtClean="0"/>
              <a:t>горячая</a:t>
            </a:r>
            <a:r>
              <a:rPr lang="en-GB" sz="2200" dirty="0" smtClean="0"/>
              <a:t>, </a:t>
            </a:r>
            <a:r>
              <a:rPr lang="en-GB" sz="2200" dirty="0" err="1" smtClean="0"/>
              <a:t>сухая</a:t>
            </a:r>
            <a:r>
              <a:rPr lang="en-GB" sz="2200" dirty="0" smtClean="0"/>
              <a:t>, </a:t>
            </a:r>
            <a:r>
              <a:rPr lang="en-GB" sz="2200" dirty="0" err="1" smtClean="0"/>
              <a:t>покраснение</a:t>
            </a:r>
            <a:r>
              <a:rPr lang="en-GB" sz="2200" dirty="0" smtClean="0"/>
              <a:t> </a:t>
            </a:r>
            <a:r>
              <a:rPr lang="en-GB" sz="2200" dirty="0" err="1" smtClean="0"/>
              <a:t>лица</a:t>
            </a:r>
            <a:r>
              <a:rPr lang="en-GB" sz="2200" dirty="0" smtClean="0"/>
              <a:t>, </a:t>
            </a:r>
            <a:r>
              <a:rPr lang="en-GB" sz="2200" dirty="0" err="1" smtClean="0"/>
              <a:t>шеи</a:t>
            </a:r>
            <a:r>
              <a:rPr lang="en-GB" sz="2200" dirty="0" smtClean="0"/>
              <a:t>, </a:t>
            </a:r>
            <a:r>
              <a:rPr lang="en-GB" sz="2200" dirty="0" err="1" smtClean="0"/>
              <a:t>груди</a:t>
            </a:r>
            <a:r>
              <a:rPr lang="en-GB" sz="2200" dirty="0" smtClean="0"/>
              <a:t>,  </a:t>
            </a:r>
            <a:r>
              <a:rPr lang="en-GB" sz="2200" dirty="0" err="1" smtClean="0"/>
              <a:t>носогубный</a:t>
            </a:r>
            <a:r>
              <a:rPr lang="en-GB" sz="2200" dirty="0" smtClean="0"/>
              <a:t> </a:t>
            </a:r>
            <a:r>
              <a:rPr lang="en-GB" sz="2200" dirty="0" err="1" smtClean="0"/>
              <a:t>треугольник</a:t>
            </a:r>
            <a:r>
              <a:rPr lang="en-GB" sz="2200" dirty="0" smtClean="0"/>
              <a:t> </a:t>
            </a:r>
            <a:r>
              <a:rPr lang="en-GB" sz="2200" dirty="0" err="1" smtClean="0"/>
              <a:t>белый</a:t>
            </a:r>
            <a:r>
              <a:rPr lang="en-GB" sz="2200" dirty="0" smtClean="0"/>
              <a:t>  </a:t>
            </a:r>
          </a:p>
          <a:p>
            <a:pPr>
              <a:lnSpc>
                <a:spcPct val="75000"/>
              </a:lnSpc>
              <a:tabLst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  <a:tab pos="8536446" algn="l"/>
              </a:tabLst>
            </a:pPr>
            <a:r>
              <a:rPr lang="en-GB" sz="2200" dirty="0" err="1" smtClean="0"/>
              <a:t>тахикардия</a:t>
            </a:r>
            <a:r>
              <a:rPr lang="en-GB" sz="2200" dirty="0" smtClean="0"/>
              <a:t>, </a:t>
            </a:r>
            <a:r>
              <a:rPr lang="en-GB" sz="2200" dirty="0" err="1" smtClean="0"/>
              <a:t>экстрасистолия</a:t>
            </a:r>
            <a:r>
              <a:rPr lang="en-GB" sz="2200" dirty="0" smtClean="0"/>
              <a:t>, АД </a:t>
            </a:r>
            <a:r>
              <a:rPr lang="en-GB" sz="2200" dirty="0" err="1" smtClean="0"/>
              <a:t>нормальное</a:t>
            </a:r>
            <a:r>
              <a:rPr lang="en-GB" sz="2200" dirty="0" smtClean="0"/>
              <a:t> </a:t>
            </a:r>
            <a:r>
              <a:rPr lang="en-GB" sz="2200" dirty="0" err="1" smtClean="0"/>
              <a:t>или</a:t>
            </a:r>
            <a:r>
              <a:rPr lang="en-GB" sz="2200" dirty="0" smtClean="0"/>
              <a:t> </a:t>
            </a:r>
            <a:r>
              <a:rPr lang="en-GB" sz="2200" dirty="0" err="1" smtClean="0"/>
              <a:t>повышено</a:t>
            </a:r>
            <a:r>
              <a:rPr lang="en-GB" sz="2200" dirty="0" smtClean="0"/>
              <a:t> </a:t>
            </a:r>
          </a:p>
          <a:p>
            <a:pPr>
              <a:lnSpc>
                <a:spcPct val="75000"/>
              </a:lnSpc>
              <a:tabLst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  <a:tab pos="8536446" algn="l"/>
              </a:tabLst>
            </a:pPr>
            <a:r>
              <a:rPr lang="en-GB" sz="2200" dirty="0" err="1" smtClean="0"/>
              <a:t>зрачки</a:t>
            </a:r>
            <a:r>
              <a:rPr lang="en-GB" sz="2200" dirty="0" smtClean="0"/>
              <a:t> </a:t>
            </a:r>
            <a:r>
              <a:rPr lang="en-GB" sz="2200" dirty="0" err="1" smtClean="0"/>
              <a:t>расширены</a:t>
            </a:r>
            <a:r>
              <a:rPr lang="en-GB" sz="2200" dirty="0" smtClean="0"/>
              <a:t>, </a:t>
            </a:r>
            <a:r>
              <a:rPr lang="en-GB" sz="2200" dirty="0" err="1" smtClean="0"/>
              <a:t>диплопия</a:t>
            </a:r>
            <a:r>
              <a:rPr lang="en-GB" sz="2200" dirty="0" smtClean="0"/>
              <a:t> (</a:t>
            </a:r>
            <a:r>
              <a:rPr lang="en-GB" sz="2200" dirty="0" err="1" smtClean="0"/>
              <a:t>паралич</a:t>
            </a:r>
            <a:r>
              <a:rPr lang="en-GB" sz="2200" dirty="0" smtClean="0"/>
              <a:t>  </a:t>
            </a:r>
            <a:r>
              <a:rPr lang="en-GB" sz="2200" dirty="0" err="1" smtClean="0"/>
              <a:t>аккомодации</a:t>
            </a:r>
            <a:r>
              <a:rPr lang="en-GB" sz="2200" dirty="0" smtClean="0"/>
              <a:t>)</a:t>
            </a:r>
          </a:p>
          <a:p>
            <a:pPr>
              <a:lnSpc>
                <a:spcPct val="75000"/>
              </a:lnSpc>
              <a:buNone/>
              <a:tabLst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  <a:tab pos="8536446" algn="l"/>
              </a:tabLst>
            </a:pPr>
            <a:r>
              <a:rPr lang="en-GB" sz="2200" dirty="0" smtClean="0"/>
              <a:t> </a:t>
            </a:r>
            <a:endParaRPr lang="en-GB" sz="2200" dirty="0" smtClean="0">
              <a:solidFill>
                <a:srgbClr val="FF0000"/>
              </a:solidFill>
            </a:endParaRPr>
          </a:p>
          <a:p>
            <a:pPr>
              <a:lnSpc>
                <a:spcPct val="75000"/>
              </a:lnSpc>
              <a:buNone/>
              <a:tabLst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  <a:tab pos="8536446" algn="l"/>
              </a:tabLst>
            </a:pPr>
            <a:r>
              <a:rPr lang="en-GB" sz="2200" b="1" dirty="0" err="1" smtClean="0">
                <a:solidFill>
                  <a:srgbClr val="0070C0"/>
                </a:solidFill>
              </a:rPr>
              <a:t>Симптомы</a:t>
            </a:r>
            <a:r>
              <a:rPr lang="en-GB" sz="2200" b="1" dirty="0" smtClean="0">
                <a:solidFill>
                  <a:srgbClr val="0070C0"/>
                </a:solidFill>
              </a:rPr>
              <a:t>, </a:t>
            </a:r>
            <a:r>
              <a:rPr lang="en-GB" sz="2200" b="1" dirty="0" err="1" smtClean="0">
                <a:solidFill>
                  <a:srgbClr val="0070C0"/>
                </a:solidFill>
              </a:rPr>
              <a:t>связанные</a:t>
            </a:r>
            <a:r>
              <a:rPr lang="en-GB" sz="2200" dirty="0" smtClean="0">
                <a:solidFill>
                  <a:srgbClr val="0070C0"/>
                </a:solidFill>
              </a:rPr>
              <a:t> с </a:t>
            </a:r>
            <a:r>
              <a:rPr lang="en-GB" sz="2200" b="1" dirty="0" err="1" smtClean="0">
                <a:solidFill>
                  <a:srgbClr val="0070C0"/>
                </a:solidFill>
              </a:rPr>
              <a:t>влиянием</a:t>
            </a:r>
            <a:r>
              <a:rPr lang="en-GB" sz="2200" b="1" dirty="0" smtClean="0">
                <a:solidFill>
                  <a:srgbClr val="0070C0"/>
                </a:solidFill>
              </a:rPr>
              <a:t> М-</a:t>
            </a:r>
            <a:r>
              <a:rPr lang="en-GB" sz="2200" b="1" dirty="0" err="1" smtClean="0">
                <a:solidFill>
                  <a:srgbClr val="0070C0"/>
                </a:solidFill>
              </a:rPr>
              <a:t>холинолитиков</a:t>
            </a:r>
            <a:r>
              <a:rPr lang="en-GB" sz="2200" b="1" dirty="0" smtClean="0">
                <a:solidFill>
                  <a:srgbClr val="0070C0"/>
                </a:solidFill>
              </a:rPr>
              <a:t> </a:t>
            </a:r>
            <a:r>
              <a:rPr lang="en-GB" sz="2200" b="1" dirty="0" err="1" smtClean="0">
                <a:solidFill>
                  <a:srgbClr val="0070C0"/>
                </a:solidFill>
              </a:rPr>
              <a:t>на</a:t>
            </a:r>
            <a:r>
              <a:rPr lang="en-GB" sz="2200" b="1" dirty="0" smtClean="0">
                <a:solidFill>
                  <a:srgbClr val="0070C0"/>
                </a:solidFill>
              </a:rPr>
              <a:t> ЦНС. </a:t>
            </a:r>
          </a:p>
          <a:p>
            <a:pPr>
              <a:lnSpc>
                <a:spcPct val="75000"/>
              </a:lnSpc>
              <a:tabLst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  <a:tab pos="8536446" algn="l"/>
              </a:tabLst>
            </a:pPr>
            <a:r>
              <a:rPr lang="en-GB" sz="2200" b="1" i="1" dirty="0" smtClean="0"/>
              <a:t>В </a:t>
            </a:r>
            <a:r>
              <a:rPr lang="en-GB" sz="2200" b="1" i="1" dirty="0" err="1" smtClean="0"/>
              <a:t>легких</a:t>
            </a:r>
            <a:r>
              <a:rPr lang="en-GB" sz="2200" b="1" i="1" dirty="0" smtClean="0"/>
              <a:t> </a:t>
            </a:r>
            <a:r>
              <a:rPr lang="en-GB" sz="2200" b="1" i="1" dirty="0" err="1" smtClean="0"/>
              <a:t>случаях</a:t>
            </a:r>
            <a:r>
              <a:rPr lang="en-GB" sz="2200" dirty="0" smtClean="0"/>
              <a:t>  - </a:t>
            </a:r>
            <a:r>
              <a:rPr lang="en-GB" sz="2200" dirty="0" err="1" smtClean="0"/>
              <a:t>спутанность</a:t>
            </a:r>
            <a:r>
              <a:rPr lang="en-GB" sz="2200" dirty="0" smtClean="0"/>
              <a:t> </a:t>
            </a:r>
            <a:r>
              <a:rPr lang="en-GB" sz="2200" dirty="0" err="1" smtClean="0"/>
              <a:t>мыслей</a:t>
            </a:r>
            <a:r>
              <a:rPr lang="en-GB" sz="2200" dirty="0" smtClean="0"/>
              <a:t>, </a:t>
            </a:r>
            <a:r>
              <a:rPr lang="en-GB" sz="2200" dirty="0" err="1" smtClean="0"/>
              <a:t>болтливость</a:t>
            </a:r>
            <a:r>
              <a:rPr lang="en-GB" sz="2200" dirty="0" smtClean="0"/>
              <a:t>. </a:t>
            </a:r>
          </a:p>
          <a:p>
            <a:pPr>
              <a:lnSpc>
                <a:spcPct val="75000"/>
              </a:lnSpc>
              <a:tabLst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  <a:tab pos="8536446" algn="l"/>
              </a:tabLst>
            </a:pPr>
            <a:r>
              <a:rPr lang="en-GB" sz="2200" b="1" i="1" dirty="0" smtClean="0"/>
              <a:t>В </a:t>
            </a:r>
            <a:r>
              <a:rPr lang="en-GB" sz="2200" b="1" i="1" dirty="0" err="1" smtClean="0"/>
              <a:t>тяжелых</a:t>
            </a:r>
            <a:r>
              <a:rPr lang="en-GB" sz="2200" b="1" i="1" dirty="0" smtClean="0"/>
              <a:t> </a:t>
            </a:r>
            <a:r>
              <a:rPr lang="en-GB" sz="2200" b="1" i="1" dirty="0" err="1" smtClean="0"/>
              <a:t>случаях</a:t>
            </a:r>
            <a:r>
              <a:rPr lang="en-GB" sz="2200" dirty="0" smtClean="0"/>
              <a:t> – </a:t>
            </a:r>
            <a:r>
              <a:rPr lang="en-GB" sz="2200" dirty="0" err="1" smtClean="0"/>
              <a:t>интоксикационный</a:t>
            </a:r>
            <a:r>
              <a:rPr lang="en-GB" sz="2200" dirty="0" smtClean="0"/>
              <a:t> </a:t>
            </a:r>
            <a:r>
              <a:rPr lang="en-GB" sz="2200" dirty="0" err="1" smtClean="0"/>
              <a:t>психоз</a:t>
            </a:r>
            <a:r>
              <a:rPr lang="en-GB" sz="2200" dirty="0" smtClean="0"/>
              <a:t> (</a:t>
            </a:r>
            <a:r>
              <a:rPr lang="en-GB" sz="2200" dirty="0" err="1" smtClean="0"/>
              <a:t>психомоторное</a:t>
            </a:r>
            <a:r>
              <a:rPr lang="en-GB" sz="2200" dirty="0" smtClean="0"/>
              <a:t> </a:t>
            </a:r>
            <a:r>
              <a:rPr lang="en-GB" sz="2200" dirty="0" err="1" smtClean="0"/>
              <a:t>возбуждение</a:t>
            </a:r>
            <a:r>
              <a:rPr lang="en-GB" sz="2200" dirty="0" smtClean="0"/>
              <a:t>, </a:t>
            </a:r>
            <a:r>
              <a:rPr lang="en-GB" sz="2200" dirty="0" err="1" smtClean="0"/>
              <a:t>нарушение</a:t>
            </a:r>
            <a:r>
              <a:rPr lang="en-GB" sz="2200" dirty="0" smtClean="0"/>
              <a:t> </a:t>
            </a:r>
            <a:r>
              <a:rPr lang="en-GB" sz="2200" dirty="0" err="1" smtClean="0"/>
              <a:t>координации</a:t>
            </a:r>
            <a:r>
              <a:rPr lang="en-GB" sz="2200" dirty="0" smtClean="0"/>
              <a:t> </a:t>
            </a:r>
            <a:r>
              <a:rPr lang="en-GB" sz="2200" dirty="0" err="1" smtClean="0"/>
              <a:t>движений</a:t>
            </a:r>
            <a:r>
              <a:rPr lang="en-GB" sz="2200" dirty="0" smtClean="0"/>
              <a:t> и </a:t>
            </a:r>
            <a:r>
              <a:rPr lang="en-GB" sz="2200" dirty="0" err="1" smtClean="0"/>
              <a:t>цикла</a:t>
            </a:r>
            <a:r>
              <a:rPr lang="en-GB" sz="2200" dirty="0" smtClean="0"/>
              <a:t> </a:t>
            </a:r>
            <a:r>
              <a:rPr lang="en-GB" sz="2200" dirty="0" err="1" smtClean="0"/>
              <a:t>сон</a:t>
            </a:r>
            <a:r>
              <a:rPr lang="en-GB" sz="2200" dirty="0" smtClean="0"/>
              <a:t> - </a:t>
            </a:r>
            <a:r>
              <a:rPr lang="en-GB" sz="2200" dirty="0" err="1" smtClean="0"/>
              <a:t>бодрствование</a:t>
            </a:r>
            <a:r>
              <a:rPr lang="en-GB" sz="2200" dirty="0" smtClean="0"/>
              <a:t>, </a:t>
            </a:r>
            <a:r>
              <a:rPr lang="en-GB" sz="2200" dirty="0" err="1" smtClean="0"/>
              <a:t>дезориентация</a:t>
            </a:r>
            <a:r>
              <a:rPr lang="en-GB" sz="2200" dirty="0" smtClean="0"/>
              <a:t>, </a:t>
            </a:r>
            <a:r>
              <a:rPr lang="en-GB" sz="2200" dirty="0" err="1" smtClean="0"/>
              <a:t>галлюцинации</a:t>
            </a:r>
            <a:r>
              <a:rPr lang="en-GB" sz="2200" dirty="0" smtClean="0"/>
              <a:t>, </a:t>
            </a:r>
            <a:r>
              <a:rPr lang="en-GB" sz="2200" dirty="0" err="1" smtClean="0"/>
              <a:t>бред</a:t>
            </a:r>
            <a:r>
              <a:rPr lang="en-GB" sz="2200" dirty="0" smtClean="0"/>
              <a:t>, </a:t>
            </a:r>
            <a:r>
              <a:rPr lang="en-GB" sz="2200" dirty="0" err="1" smtClean="0"/>
              <a:t>судороги</a:t>
            </a:r>
            <a:r>
              <a:rPr lang="en-GB" sz="2200" dirty="0" smtClean="0"/>
              <a:t>). </a:t>
            </a:r>
          </a:p>
          <a:p>
            <a:pPr>
              <a:lnSpc>
                <a:spcPct val="75000"/>
              </a:lnSpc>
              <a:tabLst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  <a:tab pos="8536446" algn="l"/>
              </a:tabLst>
            </a:pPr>
            <a:r>
              <a:rPr lang="en-GB" sz="2200" b="1" i="1" dirty="0" smtClean="0"/>
              <a:t>В </a:t>
            </a:r>
            <a:r>
              <a:rPr lang="en-GB" sz="2200" b="1" i="1" dirty="0" err="1" smtClean="0"/>
              <a:t>терминальном</a:t>
            </a:r>
            <a:r>
              <a:rPr lang="en-GB" sz="2200" b="1" i="1" dirty="0" smtClean="0"/>
              <a:t> </a:t>
            </a:r>
            <a:r>
              <a:rPr lang="en-GB" sz="2200" b="1" i="1" dirty="0" err="1" smtClean="0"/>
              <a:t>состоянии</a:t>
            </a:r>
            <a:r>
              <a:rPr lang="en-GB" sz="2200" dirty="0" smtClean="0"/>
              <a:t>: </a:t>
            </a:r>
            <a:r>
              <a:rPr lang="en-GB" sz="2200" dirty="0" err="1" smtClean="0"/>
              <a:t>бледность</a:t>
            </a:r>
            <a:r>
              <a:rPr lang="en-GB" sz="2200" dirty="0" smtClean="0"/>
              <a:t> </a:t>
            </a:r>
            <a:r>
              <a:rPr lang="en-GB" sz="2200" dirty="0" err="1" smtClean="0"/>
              <a:t>кожи</a:t>
            </a:r>
            <a:r>
              <a:rPr lang="en-GB" sz="2200" dirty="0" smtClean="0"/>
              <a:t>, </a:t>
            </a:r>
            <a:r>
              <a:rPr lang="en-GB" sz="2200" dirty="0" err="1" smtClean="0"/>
              <a:t>брадикардия</a:t>
            </a:r>
            <a:r>
              <a:rPr lang="en-GB" sz="2200" dirty="0" smtClean="0"/>
              <a:t>, </a:t>
            </a:r>
            <a:r>
              <a:rPr lang="en-GB" sz="2200" dirty="0" err="1" smtClean="0"/>
              <a:t>угнетение</a:t>
            </a:r>
            <a:r>
              <a:rPr lang="en-GB" sz="2200" dirty="0" smtClean="0"/>
              <a:t> </a:t>
            </a:r>
            <a:r>
              <a:rPr lang="en-GB" sz="2200" dirty="0" err="1" smtClean="0"/>
              <a:t>дыхания</a:t>
            </a:r>
            <a:r>
              <a:rPr lang="en-GB" sz="2200" dirty="0" smtClean="0"/>
              <a:t>, </a:t>
            </a:r>
            <a:r>
              <a:rPr lang="en-GB" sz="2200" dirty="0" err="1" smtClean="0"/>
              <a:t>атония</a:t>
            </a:r>
            <a:r>
              <a:rPr lang="en-GB" sz="2200" dirty="0" smtClean="0"/>
              <a:t> </a:t>
            </a:r>
            <a:r>
              <a:rPr lang="en-GB" sz="2200" dirty="0" err="1" smtClean="0"/>
              <a:t>кишечника</a:t>
            </a:r>
            <a:r>
              <a:rPr lang="en-GB" sz="2200" dirty="0" smtClean="0"/>
              <a:t>, </a:t>
            </a:r>
            <a:r>
              <a:rPr lang="en-GB" sz="2200" dirty="0" err="1" smtClean="0"/>
              <a:t>снижение</a:t>
            </a:r>
            <a:r>
              <a:rPr lang="en-GB" sz="2200" dirty="0" smtClean="0"/>
              <a:t> АД, </a:t>
            </a:r>
            <a:r>
              <a:rPr lang="en-GB" sz="2200" dirty="0" err="1" smtClean="0"/>
              <a:t>сердечная</a:t>
            </a:r>
            <a:r>
              <a:rPr lang="en-GB" sz="2200" dirty="0" smtClean="0"/>
              <a:t> </a:t>
            </a:r>
            <a:r>
              <a:rPr lang="en-GB" sz="2200" dirty="0" err="1" smtClean="0"/>
              <a:t>недостаточность</a:t>
            </a:r>
            <a:r>
              <a:rPr lang="en-GB" sz="2200" dirty="0" smtClean="0"/>
              <a:t>. </a:t>
            </a:r>
            <a:r>
              <a:rPr lang="en-GB" sz="2200" dirty="0" err="1" smtClean="0"/>
              <a:t>Кома</a:t>
            </a:r>
            <a:r>
              <a:rPr lang="en-GB" sz="2200" dirty="0" smtClean="0"/>
              <a:t>. </a:t>
            </a:r>
            <a:r>
              <a:rPr lang="en-GB" sz="2200" dirty="0" err="1" smtClean="0"/>
              <a:t>Смерть</a:t>
            </a:r>
            <a:r>
              <a:rPr lang="en-GB" sz="2200" dirty="0" smtClean="0"/>
              <a:t> </a:t>
            </a:r>
            <a:r>
              <a:rPr lang="en-GB" sz="2200" dirty="0" err="1" smtClean="0"/>
              <a:t>наступает</a:t>
            </a:r>
            <a:r>
              <a:rPr lang="en-GB" sz="2200" dirty="0" smtClean="0"/>
              <a:t> </a:t>
            </a:r>
            <a:r>
              <a:rPr lang="en-GB" sz="2200" dirty="0" err="1" smtClean="0"/>
              <a:t>от</a:t>
            </a:r>
            <a:r>
              <a:rPr lang="en-GB" sz="2200" dirty="0" smtClean="0"/>
              <a:t> </a:t>
            </a:r>
            <a:r>
              <a:rPr lang="en-GB" sz="2200" dirty="0" err="1" smtClean="0"/>
              <a:t>паралича</a:t>
            </a:r>
            <a:r>
              <a:rPr lang="en-GB" sz="2200" dirty="0" smtClean="0"/>
              <a:t> ДЦ.</a:t>
            </a:r>
          </a:p>
        </p:txBody>
      </p:sp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16160" y="764704"/>
            <a:ext cx="2427840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475656" y="188640"/>
            <a:ext cx="6491807" cy="1368152"/>
          </a:xfrm>
        </p:spPr>
        <p:txBody>
          <a:bodyPr tIns="41473"/>
          <a:lstStyle/>
          <a:p>
            <a:pPr>
              <a:lnSpc>
                <a:spcPct val="93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sz="2500" b="1" i="1" dirty="0" smtClean="0"/>
              <a:t>ФАРМАКОЛОГИЧЕСКИЕ АНТАГОНИСТЫ</a:t>
            </a:r>
            <a:r>
              <a:rPr lang="ru-RU" sz="2500" dirty="0" smtClean="0"/>
              <a:t>  М-ХЛ</a:t>
            </a:r>
            <a:r>
              <a:rPr lang="en-GB" sz="2500" dirty="0" smtClean="0"/>
              <a:t> </a:t>
            </a:r>
            <a:r>
              <a:rPr lang="en-GB" sz="2500" dirty="0" smtClean="0">
                <a:solidFill>
                  <a:srgbClr val="CCFF33"/>
                </a:solidFill>
              </a:rPr>
              <a:t/>
            </a:r>
            <a:br>
              <a:rPr lang="en-GB" sz="2500" dirty="0" smtClean="0">
                <a:solidFill>
                  <a:srgbClr val="CCFF33"/>
                </a:solidFill>
              </a:rPr>
            </a:br>
            <a:endParaRPr lang="en-GB" sz="2500" dirty="0" smtClean="0">
              <a:solidFill>
                <a:srgbClr val="CCFF33"/>
              </a:solidFill>
            </a:endParaRP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260641" y="1340768"/>
            <a:ext cx="8556480" cy="4968551"/>
          </a:xfrm>
        </p:spPr>
        <p:txBody>
          <a:bodyPr lIns="82945" tIns="41473" rIns="82945" bIns="41473">
            <a:normAutofit lnSpcReduction="10000"/>
          </a:bodyPr>
          <a:lstStyle/>
          <a:p>
            <a:pPr>
              <a:lnSpc>
                <a:spcPct val="75000"/>
              </a:lnSpc>
              <a:buNone/>
              <a:tabLst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  <a:tab pos="8536446" algn="l"/>
              </a:tabLst>
            </a:pPr>
            <a:r>
              <a:rPr lang="en-GB" sz="2500" dirty="0" err="1" smtClean="0"/>
              <a:t>антихолинэстеразные</a:t>
            </a:r>
            <a:r>
              <a:rPr lang="en-GB" sz="2500" dirty="0" smtClean="0"/>
              <a:t> </a:t>
            </a:r>
            <a:r>
              <a:rPr lang="en-GB" sz="2500" dirty="0" err="1" smtClean="0"/>
              <a:t>средства</a:t>
            </a:r>
            <a:r>
              <a:rPr lang="en-GB" sz="2500" dirty="0" smtClean="0"/>
              <a:t> с </a:t>
            </a:r>
            <a:r>
              <a:rPr lang="en-GB" sz="2500" dirty="0" err="1" smtClean="0"/>
              <a:t>центральным</a:t>
            </a:r>
            <a:r>
              <a:rPr lang="en-GB" sz="2500" dirty="0" smtClean="0"/>
              <a:t> </a:t>
            </a:r>
          </a:p>
          <a:p>
            <a:pPr>
              <a:lnSpc>
                <a:spcPct val="75000"/>
              </a:lnSpc>
              <a:buNone/>
              <a:tabLst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  <a:tab pos="8536446" algn="l"/>
              </a:tabLst>
            </a:pPr>
            <a:r>
              <a:rPr lang="en-GB" sz="2500" dirty="0" err="1" smtClean="0"/>
              <a:t>действием</a:t>
            </a:r>
            <a:r>
              <a:rPr lang="en-GB" sz="2500" dirty="0" smtClean="0"/>
              <a:t> </a:t>
            </a:r>
            <a:r>
              <a:rPr lang="en-GB" sz="2500" b="1" i="1" dirty="0" err="1" smtClean="0"/>
              <a:t>галантамин</a:t>
            </a:r>
            <a:r>
              <a:rPr lang="en-GB" sz="2500" dirty="0" smtClean="0"/>
              <a:t>, </a:t>
            </a:r>
            <a:r>
              <a:rPr lang="en-GB" sz="2500" b="1" i="1" dirty="0" err="1" smtClean="0"/>
              <a:t>физостигмин</a:t>
            </a:r>
            <a:r>
              <a:rPr lang="en-GB" sz="2500" b="1" i="1" dirty="0" smtClean="0"/>
              <a:t>, </a:t>
            </a:r>
            <a:r>
              <a:rPr lang="en-GB" sz="2500" b="1" i="1" dirty="0" err="1" smtClean="0"/>
              <a:t>аминостигмин</a:t>
            </a:r>
            <a:r>
              <a:rPr lang="en-GB" sz="2500" b="1" i="1" dirty="0" smtClean="0"/>
              <a:t> </a:t>
            </a:r>
          </a:p>
          <a:p>
            <a:pPr>
              <a:lnSpc>
                <a:spcPct val="75000"/>
              </a:lnSpc>
              <a:buNone/>
              <a:tabLst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  <a:tab pos="8536446" algn="l"/>
              </a:tabLst>
            </a:pPr>
            <a:r>
              <a:rPr lang="en-GB" sz="2500" dirty="0" smtClean="0"/>
              <a:t>(</a:t>
            </a:r>
            <a:r>
              <a:rPr lang="en-GB" sz="2500" dirty="0" err="1" smtClean="0"/>
              <a:t>купирует</a:t>
            </a:r>
            <a:r>
              <a:rPr lang="en-GB" sz="2500" dirty="0" smtClean="0"/>
              <a:t> </a:t>
            </a:r>
            <a:r>
              <a:rPr lang="en-GB" sz="2500" dirty="0" err="1" smtClean="0"/>
              <a:t>проявления</a:t>
            </a:r>
            <a:r>
              <a:rPr lang="en-GB" sz="2500" dirty="0" smtClean="0"/>
              <a:t> </a:t>
            </a:r>
            <a:r>
              <a:rPr lang="en-GB" sz="2500" dirty="0" err="1" smtClean="0"/>
              <a:t>интоксикации</a:t>
            </a:r>
            <a:r>
              <a:rPr lang="en-GB" sz="2500" dirty="0" smtClean="0"/>
              <a:t> </a:t>
            </a:r>
            <a:r>
              <a:rPr lang="en-GB" sz="2500" dirty="0" err="1" smtClean="0"/>
              <a:t>со</a:t>
            </a:r>
            <a:r>
              <a:rPr lang="en-GB" sz="2500" dirty="0" smtClean="0"/>
              <a:t> </a:t>
            </a:r>
            <a:r>
              <a:rPr lang="en-GB" sz="2500" dirty="0" err="1" smtClean="0"/>
              <a:t>стороны</a:t>
            </a:r>
            <a:r>
              <a:rPr lang="en-GB" sz="2500" dirty="0" smtClean="0"/>
              <a:t> </a:t>
            </a:r>
          </a:p>
          <a:p>
            <a:pPr>
              <a:lnSpc>
                <a:spcPct val="75000"/>
              </a:lnSpc>
              <a:buNone/>
              <a:tabLst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  <a:tab pos="8536446" algn="l"/>
              </a:tabLst>
            </a:pPr>
            <a:r>
              <a:rPr lang="en-GB" sz="2500" dirty="0" err="1" smtClean="0"/>
              <a:t>висцеральных</a:t>
            </a:r>
            <a:r>
              <a:rPr lang="en-GB" sz="2500" dirty="0" smtClean="0"/>
              <a:t> </a:t>
            </a:r>
            <a:r>
              <a:rPr lang="en-GB" sz="2500" dirty="0" err="1" smtClean="0"/>
              <a:t>систем</a:t>
            </a:r>
            <a:r>
              <a:rPr lang="en-GB" sz="2500" dirty="0" smtClean="0"/>
              <a:t> и </a:t>
            </a:r>
            <a:r>
              <a:rPr lang="en-GB" sz="2500" dirty="0" err="1" smtClean="0"/>
              <a:t>психотическую</a:t>
            </a:r>
            <a:r>
              <a:rPr lang="en-GB" sz="2500" dirty="0" smtClean="0"/>
              <a:t> </a:t>
            </a:r>
            <a:r>
              <a:rPr lang="en-GB" sz="2500" dirty="0" err="1" smtClean="0"/>
              <a:t>симптоматику</a:t>
            </a:r>
            <a:r>
              <a:rPr lang="en-GB" sz="2500" dirty="0" smtClean="0"/>
              <a:t>). </a:t>
            </a:r>
          </a:p>
          <a:p>
            <a:pPr>
              <a:lnSpc>
                <a:spcPct val="75000"/>
              </a:lnSpc>
              <a:buNone/>
              <a:tabLst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  <a:tab pos="8536446" algn="l"/>
              </a:tabLst>
            </a:pPr>
            <a:endParaRPr lang="en-GB" sz="2500" dirty="0" smtClean="0"/>
          </a:p>
          <a:p>
            <a:pPr>
              <a:lnSpc>
                <a:spcPct val="75000"/>
              </a:lnSpc>
              <a:buNone/>
              <a:tabLst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  <a:tab pos="8536446" algn="l"/>
              </a:tabLst>
            </a:pPr>
            <a:r>
              <a:rPr lang="en-GB" sz="2500" dirty="0" smtClean="0"/>
              <a:t> АХЭС </a:t>
            </a:r>
          </a:p>
          <a:p>
            <a:pPr>
              <a:lnSpc>
                <a:spcPct val="75000"/>
              </a:lnSpc>
              <a:tabLst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  <a:tab pos="8536446" algn="l"/>
              </a:tabLst>
            </a:pPr>
            <a:r>
              <a:rPr lang="en-GB" sz="2500" dirty="0" err="1" smtClean="0"/>
              <a:t>блокируют</a:t>
            </a:r>
            <a:r>
              <a:rPr lang="en-GB" sz="2500" dirty="0" smtClean="0"/>
              <a:t> АХЭ, в </a:t>
            </a:r>
            <a:r>
              <a:rPr lang="en-GB" sz="2500" dirty="0" err="1" smtClean="0"/>
              <a:t>результате</a:t>
            </a:r>
            <a:r>
              <a:rPr lang="en-GB" sz="2500" dirty="0" smtClean="0"/>
              <a:t> </a:t>
            </a:r>
            <a:r>
              <a:rPr lang="en-GB" sz="2500" dirty="0" err="1" smtClean="0"/>
              <a:t>чего</a:t>
            </a:r>
            <a:r>
              <a:rPr lang="en-GB" sz="2500" dirty="0" smtClean="0"/>
              <a:t> </a:t>
            </a:r>
            <a:r>
              <a:rPr lang="en-GB" sz="2500" dirty="0" err="1" smtClean="0"/>
              <a:t>накапливается</a:t>
            </a:r>
            <a:r>
              <a:rPr lang="en-GB" sz="2500" dirty="0" smtClean="0"/>
              <a:t> АХ, </a:t>
            </a:r>
          </a:p>
          <a:p>
            <a:pPr>
              <a:lnSpc>
                <a:spcPct val="75000"/>
              </a:lnSpc>
              <a:buNone/>
              <a:tabLst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  <a:tab pos="8536446" algn="l"/>
              </a:tabLst>
            </a:pPr>
            <a:r>
              <a:rPr lang="en-GB" sz="2500" dirty="0" err="1" smtClean="0"/>
              <a:t>вступающий</a:t>
            </a:r>
            <a:r>
              <a:rPr lang="en-GB" sz="2500" dirty="0" smtClean="0"/>
              <a:t> с </a:t>
            </a:r>
            <a:r>
              <a:rPr lang="en-GB" sz="2500" dirty="0" err="1" smtClean="0"/>
              <a:t>антагонистом</a:t>
            </a:r>
            <a:r>
              <a:rPr lang="en-GB" sz="2500" dirty="0" smtClean="0"/>
              <a:t> М-ХР в </a:t>
            </a:r>
            <a:r>
              <a:rPr lang="en-GB" sz="2500" dirty="0" err="1" smtClean="0"/>
              <a:t>конкурентные</a:t>
            </a:r>
            <a:r>
              <a:rPr lang="en-GB" sz="2500" dirty="0" smtClean="0"/>
              <a:t> </a:t>
            </a:r>
          </a:p>
          <a:p>
            <a:pPr>
              <a:lnSpc>
                <a:spcPct val="75000"/>
              </a:lnSpc>
              <a:buNone/>
              <a:tabLst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  <a:tab pos="8536446" algn="l"/>
              </a:tabLst>
            </a:pPr>
            <a:r>
              <a:rPr lang="en-GB" sz="2500" dirty="0" err="1" smtClean="0"/>
              <a:t>отношения</a:t>
            </a:r>
            <a:endParaRPr lang="en-GB" sz="2500" dirty="0" smtClean="0"/>
          </a:p>
          <a:p>
            <a:pPr>
              <a:lnSpc>
                <a:spcPct val="75000"/>
              </a:lnSpc>
              <a:tabLst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  <a:tab pos="8536446" algn="l"/>
              </a:tabLst>
            </a:pPr>
            <a:r>
              <a:rPr lang="en-GB" sz="2500" dirty="0" smtClean="0"/>
              <a:t> в </a:t>
            </a:r>
            <a:r>
              <a:rPr lang="en-GB" sz="2500" dirty="0" err="1" smtClean="0"/>
              <a:t>передачу</a:t>
            </a:r>
            <a:r>
              <a:rPr lang="en-GB" sz="2500" dirty="0" smtClean="0"/>
              <a:t>  </a:t>
            </a:r>
            <a:r>
              <a:rPr lang="en-GB" sz="2500" dirty="0" err="1" smtClean="0"/>
              <a:t>импульсов</a:t>
            </a:r>
            <a:r>
              <a:rPr lang="en-GB" sz="2500" dirty="0" smtClean="0"/>
              <a:t> </a:t>
            </a:r>
            <a:r>
              <a:rPr lang="en-GB" sz="2500" dirty="0" err="1" smtClean="0"/>
              <a:t>вовлекаются</a:t>
            </a:r>
            <a:r>
              <a:rPr lang="en-GB" sz="2500" dirty="0" smtClean="0"/>
              <a:t> </a:t>
            </a:r>
            <a:r>
              <a:rPr lang="en-GB" sz="2500" dirty="0" err="1" smtClean="0"/>
              <a:t>малочувствительные</a:t>
            </a:r>
            <a:r>
              <a:rPr lang="en-GB" sz="2500" dirty="0" smtClean="0"/>
              <a:t> </a:t>
            </a:r>
            <a:r>
              <a:rPr lang="en-GB" sz="2500" dirty="0" err="1" smtClean="0"/>
              <a:t>рецепторы</a:t>
            </a:r>
            <a:r>
              <a:rPr lang="en-GB" sz="2500" dirty="0" smtClean="0"/>
              <a:t> (</a:t>
            </a:r>
            <a:r>
              <a:rPr lang="en-GB" sz="2500" dirty="0" err="1" smtClean="0"/>
              <a:t>резерв</a:t>
            </a:r>
            <a:r>
              <a:rPr lang="en-GB" sz="2500" dirty="0" smtClean="0"/>
              <a:t>). </a:t>
            </a:r>
          </a:p>
          <a:p>
            <a:pPr>
              <a:lnSpc>
                <a:spcPct val="75000"/>
              </a:lnSpc>
              <a:buNone/>
              <a:tabLst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  <a:tab pos="8536446" algn="l"/>
              </a:tabLst>
            </a:pPr>
            <a:endParaRPr lang="en-GB" sz="2500" dirty="0" smtClean="0"/>
          </a:p>
          <a:p>
            <a:pPr>
              <a:lnSpc>
                <a:spcPct val="75000"/>
              </a:lnSpc>
              <a:buNone/>
              <a:tabLst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  <a:tab pos="8536446" algn="l"/>
              </a:tabLst>
            </a:pPr>
            <a:r>
              <a:rPr lang="en-GB" sz="2500" dirty="0" err="1" smtClean="0"/>
              <a:t>При</a:t>
            </a:r>
            <a:r>
              <a:rPr lang="en-GB" sz="2500" dirty="0" smtClean="0"/>
              <a:t>  </a:t>
            </a:r>
            <a:r>
              <a:rPr lang="en-GB" sz="2500" dirty="0" err="1" smtClean="0"/>
              <a:t>психозе</a:t>
            </a:r>
            <a:r>
              <a:rPr lang="en-GB" sz="2500" dirty="0" smtClean="0"/>
              <a:t> </a:t>
            </a:r>
            <a:r>
              <a:rPr lang="en-GB" sz="2500" dirty="0" err="1" smtClean="0"/>
              <a:t>применяются</a:t>
            </a:r>
            <a:r>
              <a:rPr lang="en-GB" sz="2500" dirty="0" smtClean="0"/>
              <a:t> </a:t>
            </a:r>
            <a:r>
              <a:rPr lang="en-GB" sz="2500" dirty="0" err="1" smtClean="0"/>
              <a:t>нейролептики</a:t>
            </a:r>
            <a:r>
              <a:rPr lang="en-GB" sz="2500" dirty="0" smtClean="0"/>
              <a:t> – </a:t>
            </a:r>
            <a:r>
              <a:rPr lang="en-GB" sz="2500" dirty="0" err="1" smtClean="0"/>
              <a:t>обычно</a:t>
            </a:r>
            <a:r>
              <a:rPr lang="en-GB" sz="2500" dirty="0" smtClean="0"/>
              <a:t> </a:t>
            </a:r>
          </a:p>
          <a:p>
            <a:pPr>
              <a:lnSpc>
                <a:spcPct val="75000"/>
              </a:lnSpc>
              <a:buNone/>
              <a:tabLst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  <a:tab pos="8536446" algn="l"/>
              </a:tabLst>
            </a:pPr>
            <a:r>
              <a:rPr lang="en-GB" sz="2500" b="1" i="1" dirty="0" err="1" smtClean="0"/>
              <a:t>аминазин</a:t>
            </a:r>
            <a:r>
              <a:rPr lang="en-GB" sz="2500" dirty="0" smtClean="0"/>
              <a:t>, </a:t>
            </a:r>
            <a:r>
              <a:rPr lang="en-GB" sz="2500" dirty="0" err="1" smtClean="0"/>
              <a:t>иногда</a:t>
            </a:r>
            <a:r>
              <a:rPr lang="en-GB" sz="2500" dirty="0" smtClean="0"/>
              <a:t> </a:t>
            </a:r>
            <a:r>
              <a:rPr lang="en-GB" sz="2500" dirty="0" err="1" smtClean="0"/>
              <a:t>эффективны</a:t>
            </a:r>
            <a:r>
              <a:rPr lang="en-GB" sz="2500" dirty="0" smtClean="0"/>
              <a:t> и </a:t>
            </a:r>
            <a:r>
              <a:rPr lang="en-GB" sz="2500" dirty="0" err="1" smtClean="0"/>
              <a:t>бензодиазепиновые</a:t>
            </a:r>
            <a:r>
              <a:rPr lang="en-GB" sz="2500" dirty="0" smtClean="0"/>
              <a:t> </a:t>
            </a:r>
          </a:p>
          <a:p>
            <a:pPr>
              <a:lnSpc>
                <a:spcPct val="75000"/>
              </a:lnSpc>
              <a:buNone/>
              <a:tabLst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  <a:tab pos="8536446" algn="l"/>
              </a:tabLst>
            </a:pPr>
            <a:r>
              <a:rPr lang="en-GB" sz="2500" dirty="0" err="1" smtClean="0"/>
              <a:t>транквилизаторы</a:t>
            </a:r>
            <a:r>
              <a:rPr lang="en-GB" sz="2500" dirty="0" smtClean="0"/>
              <a:t> – </a:t>
            </a:r>
            <a:r>
              <a:rPr lang="en-GB" sz="2500" b="1" i="1" dirty="0" err="1" smtClean="0"/>
              <a:t>диазепам</a:t>
            </a:r>
            <a:r>
              <a:rPr lang="en-GB" sz="2500" b="1" i="1" dirty="0" smtClean="0"/>
              <a:t>.</a:t>
            </a:r>
            <a:r>
              <a:rPr lang="en-GB" sz="2500" dirty="0" smtClean="0"/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/>
          <a:lstStyle/>
          <a:p>
            <a:pPr algn="ctr"/>
            <a:r>
              <a:rPr lang="ru-RU" sz="3600" b="1" dirty="0" err="1"/>
              <a:t>Н-холинолитики</a:t>
            </a:r>
            <a:endParaRPr lang="ru-RU" b="1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1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</a:rPr>
              <a:t>Ганглиоблокаторы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/>
              <a:t>- средства, блокирующие </a:t>
            </a:r>
            <a:r>
              <a:rPr lang="ru-RU" dirty="0" err="1"/>
              <a:t>н-холинорецепторы</a:t>
            </a:r>
            <a:r>
              <a:rPr lang="ru-RU" dirty="0"/>
              <a:t> симпатических и парасимпатических ганглиев</a:t>
            </a:r>
            <a:r>
              <a:rPr lang="ru-RU" dirty="0" smtClean="0"/>
              <a:t>;</a:t>
            </a:r>
          </a:p>
          <a:p>
            <a:endParaRPr lang="ru-RU" dirty="0"/>
          </a:p>
          <a:p>
            <a:r>
              <a:rPr lang="ru-RU" dirty="0"/>
              <a:t>2.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Курареподобные средства или миорелаксанты </a:t>
            </a:r>
            <a:r>
              <a:rPr lang="ru-RU" dirty="0"/>
              <a:t>периферического действия, блокирующие </a:t>
            </a:r>
            <a:r>
              <a:rPr lang="ru-RU" dirty="0" err="1"/>
              <a:t>н-холинорецепторы</a:t>
            </a:r>
            <a:r>
              <a:rPr lang="ru-RU" dirty="0"/>
              <a:t>  </a:t>
            </a:r>
            <a:r>
              <a:rPr lang="ru-RU" dirty="0" err="1"/>
              <a:t>нервномышечных</a:t>
            </a:r>
            <a:r>
              <a:rPr lang="ru-RU" dirty="0"/>
              <a:t> синапсов.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1075437"/>
            <a:ext cx="8424936" cy="3200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Эфферентная иннервация </a:t>
            </a:r>
            <a:endParaRPr kumimoji="0" lang="ru-RU" sz="4000" b="0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вегетативные нервы (иннервируют внутренние органы, кровеносные сосуды, железы)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 двигательные нервы скелетных мышц.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1640" y="4581128"/>
            <a:ext cx="75608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7030A0"/>
                </a:solidFill>
              </a:rPr>
              <a:t>По эфферентным волокнам информация идет от ЦНС к исполнительным органам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92696"/>
            <a:ext cx="9144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</a:t>
            </a:r>
            <a:endParaRPr lang="ru-RU" sz="2400" b="1" i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996952"/>
            <a:ext cx="4176464" cy="3861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u="sng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Ганглиоблокирующие средства</a:t>
            </a:r>
            <a:endParaRPr lang="ru-RU" sz="2400" b="1" u="sng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Бензогексоний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Пентамин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Гигроний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Пирилен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4048" y="2996952"/>
            <a:ext cx="3672408" cy="3861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Курареподобные средства (миорелаксанты периферического действия)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Тубокурарина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хлорид,     </a:t>
            </a: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Панкурония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бромид,    </a:t>
            </a: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Пипекурония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бромид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836712"/>
            <a:ext cx="8136904" cy="11521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Блокаторы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н-холинорецепторов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или связанных с ними ионных каналов</a:t>
            </a:r>
            <a:endParaRPr lang="ru-RU" sz="2400" dirty="0">
              <a:solidFill>
                <a:schemeClr val="tx1"/>
              </a:solidFill>
            </a:endParaRPr>
          </a:p>
        </p:txBody>
      </p:sp>
      <p:cxnSp>
        <p:nvCxnSpPr>
          <p:cNvPr id="9" name="Прямая со стрелкой 8"/>
          <p:cNvCxnSpPr>
            <a:endCxn id="3" idx="0"/>
          </p:cNvCxnSpPr>
          <p:nvPr/>
        </p:nvCxnSpPr>
        <p:spPr>
          <a:xfrm flipH="1">
            <a:off x="2339752" y="1988840"/>
            <a:ext cx="1008112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endCxn id="4" idx="0"/>
          </p:cNvCxnSpPr>
          <p:nvPr/>
        </p:nvCxnSpPr>
        <p:spPr>
          <a:xfrm>
            <a:off x="5868144" y="1988840"/>
            <a:ext cx="972108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20688"/>
            <a:ext cx="7772400" cy="648072"/>
          </a:xfrm>
        </p:spPr>
        <p:txBody>
          <a:bodyPr/>
          <a:lstStyle/>
          <a:p>
            <a:pPr algn="ctr"/>
            <a:r>
              <a:rPr lang="ru-RU" sz="3600" b="1" dirty="0">
                <a:solidFill>
                  <a:schemeClr val="accent1">
                    <a:lumMod val="75000"/>
                  </a:schemeClr>
                </a:solidFill>
              </a:rPr>
              <a:t>Фармакодинамика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47800"/>
            <a:ext cx="9144000" cy="4648200"/>
          </a:xfrm>
        </p:spPr>
        <p:txBody>
          <a:bodyPr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Блокада 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н-холинорецепторов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ганглиев и мозгового слоя надпочечников приводит к:</a:t>
            </a:r>
          </a:p>
          <a:p>
            <a:pPr lvl="4">
              <a:lnSpc>
                <a:spcPct val="90000"/>
              </a:lnSpc>
            </a:pPr>
            <a:r>
              <a:rPr lang="ru-RU" sz="2800" dirty="0"/>
              <a:t>расширению </a:t>
            </a:r>
            <a:r>
              <a:rPr lang="ru-RU" sz="2800" dirty="0" err="1"/>
              <a:t>артериол</a:t>
            </a:r>
            <a:r>
              <a:rPr lang="ru-RU" sz="2800" dirty="0"/>
              <a:t> и снижению АД</a:t>
            </a:r>
          </a:p>
          <a:p>
            <a:pPr lvl="4">
              <a:lnSpc>
                <a:spcPct val="90000"/>
              </a:lnSpc>
            </a:pPr>
            <a:r>
              <a:rPr lang="ru-RU" sz="2800" dirty="0"/>
              <a:t>улучшению </a:t>
            </a:r>
            <a:r>
              <a:rPr lang="ru-RU" sz="2800" dirty="0" err="1"/>
              <a:t>микроциркуляции</a:t>
            </a:r>
            <a:r>
              <a:rPr lang="ru-RU" sz="2800" dirty="0"/>
              <a:t> в конечностях</a:t>
            </a:r>
          </a:p>
          <a:p>
            <a:pPr lvl="4">
              <a:lnSpc>
                <a:spcPct val="90000"/>
              </a:lnSpc>
            </a:pPr>
            <a:r>
              <a:rPr lang="ru-RU" sz="2800" dirty="0"/>
              <a:t>спазмолитическое действие на ЖКТ, мочевой пузырь, бронхи</a:t>
            </a:r>
          </a:p>
          <a:p>
            <a:pPr lvl="4">
              <a:lnSpc>
                <a:spcPct val="90000"/>
              </a:lnSpc>
            </a:pPr>
            <a:r>
              <a:rPr lang="ru-RU" sz="2800" dirty="0"/>
              <a:t>снижается секреция желез слюнных, ЖКТ, потовых</a:t>
            </a:r>
          </a:p>
          <a:p>
            <a:pPr lvl="4">
              <a:lnSpc>
                <a:spcPct val="90000"/>
              </a:lnSpc>
            </a:pPr>
            <a:r>
              <a:rPr lang="ru-RU" sz="2800" dirty="0"/>
              <a:t>паралич аккомодации</a:t>
            </a:r>
          </a:p>
          <a:p>
            <a:pPr lvl="4">
              <a:lnSpc>
                <a:spcPct val="90000"/>
              </a:lnSpc>
            </a:pPr>
            <a:r>
              <a:rPr lang="ru-RU" sz="2800" dirty="0"/>
              <a:t>тахикардия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57200"/>
            <a:ext cx="7772400" cy="6096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</a:rPr>
              <a:t>Показания к применению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752"/>
            <a:ext cx="8229600" cy="512784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1. Гипертонические кризы</a:t>
            </a:r>
          </a:p>
          <a:p>
            <a:pPr lvl="2"/>
            <a:r>
              <a:rPr lang="ru-RU" i="1" dirty="0" err="1"/>
              <a:t>пентамин</a:t>
            </a:r>
            <a:endParaRPr lang="ru-RU" i="1" dirty="0"/>
          </a:p>
          <a:p>
            <a:pPr lvl="2"/>
            <a:r>
              <a:rPr lang="ru-RU" i="1" dirty="0" err="1"/>
              <a:t>бензогексоний</a:t>
            </a:r>
            <a:endParaRPr lang="ru-RU" i="1" dirty="0"/>
          </a:p>
          <a:p>
            <a:pPr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2. Управляемая гипотония</a:t>
            </a:r>
          </a:p>
          <a:p>
            <a:pPr lvl="2"/>
            <a:r>
              <a:rPr lang="ru-RU" i="1" dirty="0" err="1"/>
              <a:t>гигроний</a:t>
            </a:r>
            <a:endParaRPr lang="ru-RU" i="1" dirty="0"/>
          </a:p>
          <a:p>
            <a:pPr lvl="2">
              <a:buFont typeface="Monotype Sorts" pitchFamily="2" charset="2"/>
              <a:buNone/>
            </a:pPr>
            <a:r>
              <a:rPr lang="ru-RU" dirty="0"/>
              <a:t>капельное введение </a:t>
            </a:r>
            <a:r>
              <a:rPr lang="ru-RU" dirty="0" err="1"/>
              <a:t>гигрония</a:t>
            </a:r>
            <a:r>
              <a:rPr lang="ru-RU" dirty="0"/>
              <a:t> используется при операциях для «сухости» операционного поля и предотвращения отека </a:t>
            </a:r>
            <a:r>
              <a:rPr lang="ru-RU" dirty="0" smtClean="0"/>
              <a:t>мозга.</a:t>
            </a:r>
          </a:p>
          <a:p>
            <a:pPr marL="246063" lvl="2" indent="-246063">
              <a:buFont typeface="Monotype Sorts" pitchFamily="2" charset="2"/>
              <a:buNone/>
            </a:pP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</a:rPr>
              <a:t>3. Отек легких на фоне повышенного артериального давления </a:t>
            </a:r>
            <a:r>
              <a:rPr lang="ru-RU" dirty="0" smtClean="0"/>
              <a:t>(Ганглиоблокаторы расширяют периферические сосуды, кровь депонируется на периферии и снижается ее приток к правому сердцу, разгружается малый круг кровообращения и уменьшается гидростатическое давление в сосудах легких и мозга. </a:t>
            </a:r>
            <a:r>
              <a:rPr lang="ru-RU" dirty="0" smtClean="0">
                <a:solidFill>
                  <a:srgbClr val="FF3300"/>
                </a:solidFill>
              </a:rPr>
              <a:t>(«</a:t>
            </a:r>
            <a:r>
              <a:rPr lang="ru-RU" dirty="0" err="1" smtClean="0">
                <a:solidFill>
                  <a:srgbClr val="FF3300"/>
                </a:solidFill>
              </a:rPr>
              <a:t>некровавое</a:t>
            </a:r>
            <a:r>
              <a:rPr lang="ru-RU" dirty="0" smtClean="0">
                <a:solidFill>
                  <a:srgbClr val="FF3300"/>
                </a:solidFill>
              </a:rPr>
              <a:t> кровопускание»)</a:t>
            </a:r>
            <a:endParaRPr lang="ru-RU" dirty="0" smtClean="0"/>
          </a:p>
          <a:p>
            <a:pPr lvl="2">
              <a:buFont typeface="Monotype Sorts" pitchFamily="2" charset="2"/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764704"/>
            <a:ext cx="7317432" cy="79208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</a:rPr>
              <a:t>Показания  к </a:t>
            </a:r>
            <a:r>
              <a:rPr lang="ru-RU" sz="2800" b="1" dirty="0" smtClean="0">
                <a:solidFill>
                  <a:srgbClr val="0070C0"/>
                </a:solidFill>
              </a:rPr>
              <a:t>применению (продолжение)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4. Лечение спазмов периферических сосудов</a:t>
            </a:r>
          </a:p>
          <a:p>
            <a:pPr lvl="2"/>
            <a:r>
              <a:rPr lang="ru-RU" dirty="0"/>
              <a:t>эндартерииты</a:t>
            </a:r>
          </a:p>
          <a:p>
            <a:pPr lvl="2"/>
            <a:r>
              <a:rPr lang="ru-RU" dirty="0"/>
              <a:t>болезнь </a:t>
            </a:r>
            <a:r>
              <a:rPr lang="ru-RU" dirty="0" err="1" smtClean="0"/>
              <a:t>Рейно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5. Язвенная болезнь желудка и двенадцатиперстной кишки</a:t>
            </a:r>
          </a:p>
          <a:p>
            <a:pPr lvl="2"/>
            <a:r>
              <a:rPr lang="ru-RU" dirty="0" smtClean="0"/>
              <a:t>снижают секрецию пепсина и соляной кислоты</a:t>
            </a:r>
          </a:p>
          <a:p>
            <a:pPr lvl="2"/>
            <a:r>
              <a:rPr lang="ru-RU" dirty="0" smtClean="0"/>
              <a:t>расслабляют гладкую мускулатуру ЖКТ (создают покой изъязвленной слизистой)</a:t>
            </a:r>
          </a:p>
          <a:p>
            <a:pPr lvl="2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e46f4b4bd1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424838">
            <a:off x="5652120" y="3933056"/>
            <a:ext cx="2880320" cy="27378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08720"/>
            <a:ext cx="8447856" cy="936104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</a:rPr>
              <a:t>Осложнения при применении </a:t>
            </a:r>
            <a:r>
              <a:rPr lang="ru-RU" sz="2800" b="1" dirty="0" err="1">
                <a:solidFill>
                  <a:srgbClr val="0070C0"/>
                </a:solidFill>
              </a:rPr>
              <a:t>ганглиоблокаторов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981200"/>
            <a:ext cx="8352928" cy="4114800"/>
          </a:xfrm>
        </p:spPr>
        <p:txBody>
          <a:bodyPr/>
          <a:lstStyle/>
          <a:p>
            <a:r>
              <a:rPr lang="ru-RU" dirty="0"/>
              <a:t>Ортостатическое </a:t>
            </a:r>
            <a:r>
              <a:rPr lang="ru-RU" dirty="0" err="1"/>
              <a:t>коллаптоидное</a:t>
            </a:r>
            <a:r>
              <a:rPr lang="ru-RU" dirty="0"/>
              <a:t> состояние</a:t>
            </a:r>
          </a:p>
          <a:p>
            <a:pPr lvl="2"/>
            <a:r>
              <a:rPr lang="ru-RU" dirty="0"/>
              <a:t>резкое падение АД при переходе  из горизонтального в вертикальное положение. </a:t>
            </a:r>
            <a:r>
              <a:rPr lang="ru-RU" dirty="0" smtClean="0"/>
              <a:t>Рекомендуется </a:t>
            </a:r>
            <a:r>
              <a:rPr lang="ru-RU" dirty="0"/>
              <a:t>лежать 1.5-2 часа после приема </a:t>
            </a:r>
            <a:r>
              <a:rPr lang="ru-RU" dirty="0" err="1"/>
              <a:t>ганглиоблокаторов</a:t>
            </a:r>
            <a:endParaRPr lang="ru-RU" dirty="0"/>
          </a:p>
          <a:p>
            <a:r>
              <a:rPr lang="ru-RU" dirty="0"/>
              <a:t>атония кишечника и мочевого пузыря</a:t>
            </a:r>
          </a:p>
          <a:p>
            <a:r>
              <a:rPr lang="ru-RU" dirty="0"/>
              <a:t>запоры</a:t>
            </a:r>
          </a:p>
          <a:p>
            <a:r>
              <a:rPr lang="ru-RU" dirty="0"/>
              <a:t>светобоязнь</a:t>
            </a:r>
          </a:p>
          <a:p>
            <a:r>
              <a:rPr lang="ru-RU" dirty="0"/>
              <a:t>паралич аккомодации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6664958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703685">
            <a:off x="4867518" y="2880012"/>
            <a:ext cx="3967885" cy="3279219"/>
          </a:xfrm>
          <a:prstGeom prst="rect">
            <a:avLst/>
          </a:prstGeom>
        </p:spPr>
      </p:pic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/>
          <a:lstStyle/>
          <a:p>
            <a:pPr algn="ctr"/>
            <a:r>
              <a:rPr lang="ru-RU" sz="3200" b="1" dirty="0">
                <a:solidFill>
                  <a:srgbClr val="0070C0"/>
                </a:solidFill>
              </a:rPr>
              <a:t>Курареподобные средства (миорелаксанты периферического действия)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81200"/>
            <a:ext cx="9144000" cy="4114800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1.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Средства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</a:rPr>
              <a:t>антидеполяризующего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(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</a:rPr>
              <a:t>недеполяризующего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действия) </a:t>
            </a:r>
            <a:r>
              <a:rPr lang="ru-RU" sz="2000" dirty="0"/>
              <a:t>(</a:t>
            </a:r>
            <a:r>
              <a:rPr lang="ru-RU" sz="2000" dirty="0" err="1"/>
              <a:t>бисчетвертичные</a:t>
            </a:r>
            <a:r>
              <a:rPr lang="ru-RU" sz="2000" dirty="0"/>
              <a:t> </a:t>
            </a:r>
            <a:r>
              <a:rPr lang="ru-RU" sz="2000" dirty="0" err="1"/>
              <a:t>амонийные</a:t>
            </a:r>
            <a:r>
              <a:rPr lang="ru-RU" sz="2000" dirty="0"/>
              <a:t> соединения)</a:t>
            </a:r>
            <a:endParaRPr lang="ru-RU" dirty="0"/>
          </a:p>
          <a:p>
            <a:pPr lvl="2"/>
            <a:r>
              <a:rPr lang="ru-RU" sz="2400" dirty="0" err="1"/>
              <a:t>тубокурарина</a:t>
            </a:r>
            <a:r>
              <a:rPr lang="ru-RU" sz="2400" dirty="0"/>
              <a:t> хлорид</a:t>
            </a:r>
          </a:p>
          <a:p>
            <a:pPr lvl="2"/>
            <a:r>
              <a:rPr lang="ru-RU" sz="2400" dirty="0" err="1"/>
              <a:t>пипекурония</a:t>
            </a:r>
            <a:r>
              <a:rPr lang="ru-RU" sz="2400" dirty="0"/>
              <a:t>  бромид</a:t>
            </a:r>
          </a:p>
          <a:p>
            <a:pPr lvl="2"/>
            <a:r>
              <a:rPr lang="ru-RU" sz="2400" dirty="0" err="1"/>
              <a:t>панкурония</a:t>
            </a:r>
            <a:r>
              <a:rPr lang="ru-RU" sz="2400" dirty="0"/>
              <a:t> бромид</a:t>
            </a:r>
          </a:p>
          <a:p>
            <a:pPr lvl="2"/>
            <a:r>
              <a:rPr lang="ru-RU" sz="2400" dirty="0" err="1"/>
              <a:t>мелликтин</a:t>
            </a:r>
            <a:r>
              <a:rPr lang="ru-RU" sz="2400" dirty="0"/>
              <a:t> * (третичный амин)</a:t>
            </a:r>
          </a:p>
          <a:p>
            <a:r>
              <a:rPr lang="ru-RU" sz="2400" dirty="0" smtClean="0">
                <a:solidFill>
                  <a:srgbClr val="FF3300"/>
                </a:solidFill>
              </a:rPr>
              <a:t>Показания к применению: </a:t>
            </a:r>
          </a:p>
          <a:p>
            <a:r>
              <a:rPr lang="ru-RU" sz="2200" b="1" i="1" dirty="0" smtClean="0"/>
              <a:t>Большие хирургические вмешательства</a:t>
            </a:r>
          </a:p>
          <a:p>
            <a:r>
              <a:rPr lang="ru-RU" sz="2200" b="1" i="1" dirty="0" smtClean="0"/>
              <a:t>Столбняк</a:t>
            </a:r>
          </a:p>
          <a:p>
            <a:pPr>
              <a:buNone/>
            </a:pPr>
            <a:endParaRPr lang="ru-RU" sz="2400" dirty="0"/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2.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Средства деполяризующего действия</a:t>
            </a:r>
          </a:p>
          <a:p>
            <a:pPr lvl="2"/>
            <a:r>
              <a:rPr lang="ru-RU" sz="2400" dirty="0" err="1"/>
              <a:t>дитилин</a:t>
            </a:r>
            <a:r>
              <a:rPr lang="ru-RU" sz="2400" dirty="0"/>
              <a:t> (</a:t>
            </a:r>
            <a:r>
              <a:rPr lang="ru-RU" sz="2400" dirty="0" err="1"/>
              <a:t>суксаметония</a:t>
            </a:r>
            <a:r>
              <a:rPr lang="ru-RU" sz="2400" dirty="0"/>
              <a:t> хлорид)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4704"/>
            <a:ext cx="77724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75000"/>
                  </a:schemeClr>
                </a:solidFill>
              </a:rPr>
              <a:t>Фармакодинамика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144000" cy="4683224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ru-RU" sz="2400" b="1" dirty="0" err="1"/>
              <a:t>Антидеполяризующие</a:t>
            </a:r>
            <a:r>
              <a:rPr lang="ru-RU" sz="2400" b="1" dirty="0"/>
              <a:t> </a:t>
            </a:r>
            <a:r>
              <a:rPr lang="ru-RU" sz="2400" b="1" dirty="0" err="1"/>
              <a:t>миорелаксанты</a:t>
            </a:r>
            <a:r>
              <a:rPr lang="ru-RU" sz="2400" b="1" dirty="0"/>
              <a:t>    </a:t>
            </a:r>
            <a:r>
              <a:rPr lang="ru-RU" sz="2400" dirty="0"/>
              <a:t>экранируют </a:t>
            </a:r>
            <a:r>
              <a:rPr lang="ru-RU" sz="2400" dirty="0" err="1"/>
              <a:t>н-холинорецептор</a:t>
            </a:r>
            <a:r>
              <a:rPr lang="ru-RU" sz="2400" dirty="0"/>
              <a:t> и не дают  ацетилхолину связаться с рецептором (при увеличении ацетилхолина  (</a:t>
            </a:r>
            <a:r>
              <a:rPr lang="ru-RU" sz="2400" dirty="0" err="1"/>
              <a:t>прозерин</a:t>
            </a:r>
            <a:r>
              <a:rPr lang="ru-RU" sz="2400" dirty="0"/>
              <a:t>) проводимость </a:t>
            </a:r>
            <a:r>
              <a:rPr lang="ru-RU" sz="2400" dirty="0" smtClean="0"/>
              <a:t>восстанавливается).</a:t>
            </a:r>
            <a:endParaRPr lang="ru-RU" sz="2400" dirty="0"/>
          </a:p>
          <a:p>
            <a:pPr>
              <a:lnSpc>
                <a:spcPct val="80000"/>
              </a:lnSpc>
            </a:pPr>
            <a:r>
              <a:rPr lang="ru-RU" sz="2400" dirty="0"/>
              <a:t>При внутривенном введении расслабление 30-60 мин</a:t>
            </a:r>
          </a:p>
          <a:p>
            <a:pPr>
              <a:lnSpc>
                <a:spcPct val="80000"/>
              </a:lnSpc>
            </a:pPr>
            <a:r>
              <a:rPr lang="ru-RU" sz="2400" dirty="0"/>
              <a:t>Последовательность расслабления:</a:t>
            </a:r>
          </a:p>
          <a:p>
            <a:pPr lvl="2">
              <a:lnSpc>
                <a:spcPct val="70000"/>
              </a:lnSpc>
            </a:pPr>
            <a:r>
              <a:rPr lang="ru-RU" sz="2400" dirty="0"/>
              <a:t>мимические мышцы</a:t>
            </a:r>
          </a:p>
          <a:p>
            <a:pPr lvl="2">
              <a:lnSpc>
                <a:spcPct val="70000"/>
              </a:lnSpc>
            </a:pPr>
            <a:r>
              <a:rPr lang="ru-RU" sz="2400" dirty="0"/>
              <a:t>голова, шея</a:t>
            </a:r>
          </a:p>
          <a:p>
            <a:pPr lvl="2">
              <a:lnSpc>
                <a:spcPct val="70000"/>
              </a:lnSpc>
            </a:pPr>
            <a:r>
              <a:rPr lang="ru-RU" sz="2400" dirty="0"/>
              <a:t>конечности</a:t>
            </a:r>
          </a:p>
          <a:p>
            <a:pPr lvl="2">
              <a:lnSpc>
                <a:spcPct val="70000"/>
              </a:lnSpc>
            </a:pPr>
            <a:r>
              <a:rPr lang="ru-RU" sz="2400" dirty="0"/>
              <a:t>голосовые связки</a:t>
            </a:r>
          </a:p>
          <a:p>
            <a:pPr lvl="2">
              <a:lnSpc>
                <a:spcPct val="70000"/>
              </a:lnSpc>
            </a:pPr>
            <a:r>
              <a:rPr lang="ru-RU" sz="2400" dirty="0"/>
              <a:t> дыхательные мышцы</a:t>
            </a:r>
          </a:p>
          <a:p>
            <a:pPr>
              <a:lnSpc>
                <a:spcPct val="80000"/>
              </a:lnSpc>
            </a:pPr>
            <a:r>
              <a:rPr lang="ru-RU" sz="2400" dirty="0"/>
              <a:t>На ЦНС не действуют кроме </a:t>
            </a:r>
            <a:r>
              <a:rPr lang="ru-RU" sz="2400" dirty="0" err="1"/>
              <a:t>мелликтина</a:t>
            </a:r>
            <a:endParaRPr lang="ru-RU" sz="2400" dirty="0"/>
          </a:p>
          <a:p>
            <a:pPr>
              <a:lnSpc>
                <a:spcPct val="80000"/>
              </a:lnSpc>
            </a:pPr>
            <a:r>
              <a:rPr lang="ru-RU" sz="2400" dirty="0"/>
              <a:t>Может снижаться АД</a:t>
            </a:r>
          </a:p>
          <a:p>
            <a:pPr>
              <a:lnSpc>
                <a:spcPct val="80000"/>
              </a:lnSpc>
            </a:pPr>
            <a:r>
              <a:rPr lang="ru-RU" sz="2400" dirty="0"/>
              <a:t>Эффект потенцируется средствами для наркоза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1"/>
          <p:cNvSpPr>
            <a:spLocks noChangeArrowheads="1"/>
          </p:cNvSpPr>
          <p:nvPr/>
        </p:nvSpPr>
        <p:spPr bwMode="auto">
          <a:xfrm>
            <a:off x="323528" y="945602"/>
            <a:ext cx="882047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Тубокурарина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г/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хл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 анестезиологии как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миорелаксант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(средство, расслабляющее мышцы), в травматологии при репозиции (сопоставлении) отломков и вправлении сложных вывихов, в психиатрии для предупреждения травм при судорожной терапии у заболевших шизофренией и др.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Противопоказания: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 Миастения (мышечная слабость), выраженное нарушение функции печени и почек, преклонный возраст.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Побочные действия: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 Введение продукта требует осторожности, так как он может вызвать остановку дыхания. </a:t>
            </a:r>
            <a:r>
              <a:rPr lang="ru-RU" sz="24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Д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ля ослабления действия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тубокурарина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 можно ввести 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прозерин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764704"/>
            <a:ext cx="835292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 smtClean="0"/>
              <a:t>Деполяризующие –</a:t>
            </a:r>
            <a:endParaRPr lang="ru-RU" sz="2400" dirty="0" smtClean="0"/>
          </a:p>
          <a:p>
            <a:r>
              <a:rPr lang="ru-RU" sz="2400" dirty="0" smtClean="0"/>
              <a:t> структура деполяризующих </a:t>
            </a:r>
            <a:r>
              <a:rPr lang="ru-RU" sz="2400" dirty="0" err="1" smtClean="0"/>
              <a:t>миорелаксантов</a:t>
            </a:r>
            <a:r>
              <a:rPr lang="ru-RU" sz="2400" dirty="0" smtClean="0"/>
              <a:t> сходна с молекулой ацетилхолина. При взаимодействии с Н-ХР препараты вызывают потенциал действия мышечной клетки. Т.о, подобно АХ, деполяризующие миорелаксанты вызывают деполяризацию и стимуляцию мышечного волокна. Однако </a:t>
            </a:r>
            <a:r>
              <a:rPr lang="ru-RU" sz="2400" dirty="0" err="1" smtClean="0"/>
              <a:t>ацетилхолинэстераза</a:t>
            </a:r>
            <a:r>
              <a:rPr lang="ru-RU" sz="2400" dirty="0" smtClean="0"/>
              <a:t> на эти препараты не действует, вследствие чего их концентрация в </a:t>
            </a:r>
            <a:r>
              <a:rPr lang="ru-RU" sz="2400" dirty="0" err="1" smtClean="0"/>
              <a:t>синаптической</a:t>
            </a:r>
            <a:r>
              <a:rPr lang="ru-RU" sz="2400" dirty="0" smtClean="0"/>
              <a:t> щели возрастает. Это приводит к длительной деполяризации концевой пластины и к </a:t>
            </a:r>
            <a:r>
              <a:rPr lang="ru-RU" sz="2400" dirty="0" err="1" smtClean="0"/>
              <a:t>миорелаксации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08720"/>
            <a:ext cx="8735888" cy="864096"/>
          </a:xfrm>
        </p:spPr>
        <p:txBody>
          <a:bodyPr>
            <a:normAutofit/>
          </a:bodyPr>
          <a:lstStyle/>
          <a:p>
            <a:pPr algn="ctr"/>
            <a:r>
              <a:rPr lang="ru-RU" sz="2800" b="1" u="sng" dirty="0">
                <a:solidFill>
                  <a:srgbClr val="0070C0"/>
                </a:solidFill>
              </a:rPr>
              <a:t>Деполяризующий </a:t>
            </a:r>
            <a:r>
              <a:rPr lang="ru-RU" sz="2800" b="1" u="sng" dirty="0" err="1" smtClean="0">
                <a:solidFill>
                  <a:srgbClr val="0070C0"/>
                </a:solidFill>
              </a:rPr>
              <a:t>миорелаксант</a:t>
            </a:r>
            <a:r>
              <a:rPr lang="ru-RU" sz="2800" b="1" u="sng" dirty="0" smtClean="0">
                <a:solidFill>
                  <a:srgbClr val="0070C0"/>
                </a:solidFill>
              </a:rPr>
              <a:t> - ДИТИЛИН</a:t>
            </a:r>
            <a:endParaRPr lang="ru-RU" sz="2800" b="1" u="sng" dirty="0">
              <a:solidFill>
                <a:srgbClr val="0070C0"/>
              </a:solidFill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 dirty="0"/>
              <a:t>Похож по строению на ацетилхолин</a:t>
            </a:r>
          </a:p>
          <a:p>
            <a:r>
              <a:rPr lang="ru-RU" sz="2400" dirty="0"/>
              <a:t>Связывается с рецептором и  вызывает деполяризацию</a:t>
            </a:r>
          </a:p>
          <a:p>
            <a:r>
              <a:rPr lang="ru-RU" sz="2400" dirty="0"/>
              <a:t>Действие 5-10 мин</a:t>
            </a:r>
          </a:p>
          <a:p>
            <a:r>
              <a:rPr lang="ru-RU" sz="2400" dirty="0" err="1"/>
              <a:t>Расшепляется</a:t>
            </a:r>
            <a:r>
              <a:rPr lang="ru-RU" sz="2400" dirty="0"/>
              <a:t> </a:t>
            </a:r>
            <a:r>
              <a:rPr lang="ru-RU" sz="2400" dirty="0" err="1"/>
              <a:t>псевдохолинэстеразой</a:t>
            </a:r>
            <a:endParaRPr lang="ru-RU" sz="2400" dirty="0"/>
          </a:p>
          <a:p>
            <a:r>
              <a:rPr lang="ru-RU" sz="2400" dirty="0" err="1" smtClean="0"/>
              <a:t>Антихолинэстеразные</a:t>
            </a:r>
            <a:r>
              <a:rPr lang="ru-RU" sz="2400" dirty="0" smtClean="0"/>
              <a:t> </a:t>
            </a:r>
            <a:r>
              <a:rPr lang="ru-RU" sz="2400" dirty="0"/>
              <a:t>вещества - удлиняют его действие.</a:t>
            </a:r>
          </a:p>
          <a:p>
            <a:endParaRPr lang="ru-RU" dirty="0"/>
          </a:p>
        </p:txBody>
      </p:sp>
      <p:pic>
        <p:nvPicPr>
          <p:cNvPr id="35842" name="Picture 2" descr="http://103.kg/wp-content/uploads/2011/03/ditilinBIG.jpg"/>
          <p:cNvPicPr>
            <a:picLocks noChangeAspect="1" noChangeArrowheads="1"/>
          </p:cNvPicPr>
          <p:nvPr/>
        </p:nvPicPr>
        <p:blipFill>
          <a:blip r:embed="rId2" cstate="print"/>
          <a:srcRect t="10357" r="4392"/>
          <a:stretch>
            <a:fillRect/>
          </a:stretch>
        </p:blipFill>
        <p:spPr bwMode="auto">
          <a:xfrm>
            <a:off x="539552" y="4365104"/>
            <a:ext cx="3960440" cy="2492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5844" name="AutoShape 4" descr="https://provitaminki.com/wp-content/uploads/2018/10/82ce96810c8ea6a27834a81ef600f3d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46" name="AutoShape 6" descr="https://cachizer3.2gis.com/market/954e6328-3686-4c7e-baf3-e9f464dc67c6.jpg?w=108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954e6328-3686-4c7e-baf3-e9f464dc67c6.jpg"/>
          <p:cNvPicPr>
            <a:picLocks noChangeAspect="1"/>
          </p:cNvPicPr>
          <p:nvPr/>
        </p:nvPicPr>
        <p:blipFill>
          <a:blip r:embed="rId3" cstate="print"/>
          <a:srcRect t="1831" r="17248"/>
          <a:stretch>
            <a:fillRect/>
          </a:stretch>
        </p:blipFill>
        <p:spPr>
          <a:xfrm>
            <a:off x="5220072" y="4315948"/>
            <a:ext cx="3384376" cy="25420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704850"/>
            <a:ext cx="8568952" cy="438033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Передача возбуждения с нервного окончания на исполнительный орган осуществляется в </a:t>
            </a:r>
            <a:r>
              <a:rPr lang="ru-RU" b="1" i="1" u="sng" dirty="0" smtClean="0">
                <a:solidFill>
                  <a:srgbClr val="002060"/>
                </a:solidFill>
              </a:rPr>
              <a:t>синапсе</a:t>
            </a:r>
            <a:r>
              <a:rPr lang="ru-RU" dirty="0" smtClean="0">
                <a:solidFill>
                  <a:srgbClr val="002060"/>
                </a:solidFill>
              </a:rPr>
              <a:t> с помощью химических веществ – </a:t>
            </a:r>
            <a:r>
              <a:rPr lang="ru-RU" b="1" i="1" u="sng" dirty="0" smtClean="0">
                <a:solidFill>
                  <a:srgbClr val="002060"/>
                </a:solidFill>
              </a:rPr>
              <a:t>медиаторов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vpravlenie-vyviha-plecha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2564904"/>
            <a:ext cx="3024336" cy="4293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08720"/>
            <a:ext cx="7772400" cy="864096"/>
          </a:xfrm>
        </p:spPr>
        <p:txBody>
          <a:bodyPr/>
          <a:lstStyle/>
          <a:p>
            <a:pPr algn="ctr"/>
            <a:r>
              <a:rPr lang="ru-RU" sz="3600" b="1" dirty="0">
                <a:solidFill>
                  <a:srgbClr val="0070C0"/>
                </a:solidFill>
              </a:rPr>
              <a:t>Показания к применению </a:t>
            </a:r>
            <a:r>
              <a:rPr lang="ru-RU" sz="3600" b="1" dirty="0" err="1">
                <a:solidFill>
                  <a:srgbClr val="0070C0"/>
                </a:solidFill>
              </a:rPr>
              <a:t>дитилина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u="sng" dirty="0">
                <a:solidFill>
                  <a:srgbClr val="002060"/>
                </a:solidFill>
              </a:rPr>
              <a:t>Кратковременная </a:t>
            </a:r>
            <a:r>
              <a:rPr lang="ru-RU" u="sng" dirty="0" err="1">
                <a:solidFill>
                  <a:srgbClr val="002060"/>
                </a:solidFill>
              </a:rPr>
              <a:t>миорелаксация</a:t>
            </a:r>
            <a:endParaRPr lang="ru-RU" u="sng" dirty="0">
              <a:solidFill>
                <a:srgbClr val="002060"/>
              </a:solidFill>
            </a:endParaRPr>
          </a:p>
          <a:p>
            <a:pPr lvl="2"/>
            <a:r>
              <a:rPr lang="ru-RU" sz="2400" dirty="0"/>
              <a:t>при интубации трахеи</a:t>
            </a:r>
          </a:p>
          <a:p>
            <a:pPr lvl="2"/>
            <a:r>
              <a:rPr lang="ru-RU" sz="2400" dirty="0"/>
              <a:t>вправлении </a:t>
            </a:r>
            <a:r>
              <a:rPr lang="ru-RU" sz="2400" dirty="0" smtClean="0"/>
              <a:t>вывихов</a:t>
            </a:r>
            <a:endParaRPr lang="ru-RU" sz="2400" dirty="0"/>
          </a:p>
          <a:p>
            <a:pPr lvl="2"/>
            <a:r>
              <a:rPr lang="ru-RU" sz="2400" dirty="0"/>
              <a:t>проведение </a:t>
            </a:r>
            <a:r>
              <a:rPr lang="ru-RU" sz="2400" dirty="0" smtClean="0"/>
              <a:t>бронхоскопии</a:t>
            </a:r>
          </a:p>
          <a:p>
            <a:pPr lvl="2"/>
            <a:r>
              <a:rPr lang="ru-RU" sz="2400" dirty="0" smtClean="0"/>
              <a:t>репозиции костей при переломах</a:t>
            </a:r>
            <a:endParaRPr lang="ru-RU" sz="2400" dirty="0"/>
          </a:p>
        </p:txBody>
      </p:sp>
      <p:pic>
        <p:nvPicPr>
          <p:cNvPr id="4" name="Рисунок 3" descr="proper-laryngoscopic-endotracheal-intubat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4437112"/>
            <a:ext cx="3240360" cy="216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980728"/>
            <a:ext cx="8435280" cy="866360"/>
          </a:xfrm>
        </p:spPr>
        <p:txBody>
          <a:bodyPr/>
          <a:lstStyle/>
          <a:p>
            <a:pPr algn="ctr"/>
            <a:r>
              <a:rPr lang="ru-RU" sz="3600" b="1" dirty="0">
                <a:solidFill>
                  <a:srgbClr val="002060"/>
                </a:solidFill>
              </a:rPr>
              <a:t>Осложнения при применении </a:t>
            </a:r>
            <a:r>
              <a:rPr lang="ru-RU" sz="3600" b="1" dirty="0" err="1">
                <a:solidFill>
                  <a:srgbClr val="002060"/>
                </a:solidFill>
              </a:rPr>
              <a:t>дитилина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1. Мышечные послеоперационные боли</a:t>
            </a:r>
          </a:p>
          <a:p>
            <a:r>
              <a:rPr lang="ru-RU" sz="2400" dirty="0"/>
              <a:t>2. Повышение внутриглазного давления</a:t>
            </a:r>
          </a:p>
          <a:p>
            <a:r>
              <a:rPr lang="ru-RU" sz="2400" dirty="0"/>
              <a:t>3. Нарушение сердечного </a:t>
            </a:r>
            <a:r>
              <a:rPr lang="ru-RU" sz="2400" dirty="0" smtClean="0"/>
              <a:t>ритма</a:t>
            </a:r>
            <a:endParaRPr lang="ru-RU" sz="2400" dirty="0"/>
          </a:p>
        </p:txBody>
      </p:sp>
      <p:sp>
        <p:nvSpPr>
          <p:cNvPr id="33794" name="AutoShape 2" descr="https://magictantra.ru/wp-content/uploads/2020/08/O-psihologicheskoj-bol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O-psihologicheskoj-bol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3356992"/>
            <a:ext cx="6335688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>
            <a:spLocks noChangeArrowheads="1"/>
          </p:cNvSpPr>
          <p:nvPr/>
        </p:nvSpPr>
        <p:spPr bwMode="auto">
          <a:xfrm>
            <a:off x="323528" y="367728"/>
            <a:ext cx="8352928" cy="5929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04704" rIns="91440" bIns="50784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М- и Н-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Холинолитики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Циклодол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: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Оказывает сильное центральное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н-холиноблокирующее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действие, а также периферическое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м-холиноблокирующее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действие. Центральное действие способствует уменьшению или устранению двигательных расстройств, связанных с экстрапирамидными нарушениями.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При паркинсонизме уменьшает тремор, в меньшей степени влияет на ригидность 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брадикинезию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Оказывает спазмолитическое действие, которое связано с антихолинергической активностью и прямым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миотропным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действием.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 Применение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: Болезнь Паркинсона и паркинсонизм различной этиологии; Заболевания экстрапирамидной системы, сопровождающиеся повышением мышечного тонуса и гиперкинезами.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Шизофрения.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Побочные явления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 Тахикардия, сухость во рту;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Противопоказания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 Глаукома, фибрилляция предсердий. Необходима осторожность при заболеваниях печени и почек, гипертонической болезни, выр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аженном атеросклерозе.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a61b89bcf29a8ba104c2de94cde8ad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9912" y="2636912"/>
            <a:ext cx="3888432" cy="38610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1052736"/>
            <a:ext cx="7402016" cy="115212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5400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F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Конец первой части</a:t>
            </a:r>
            <a:r>
              <a:rPr lang="ru-RU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F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!</a:t>
            </a:r>
            <a:endParaRPr lang="ru-RU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Рисунок 4" descr="baba-jag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3573016"/>
            <a:ext cx="2592288" cy="28651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475656" y="1340768"/>
            <a:ext cx="5400600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Вегетативная нервная система</a:t>
            </a:r>
            <a:endParaRPr lang="ru-RU" sz="36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7544" y="4077072"/>
            <a:ext cx="3744416" cy="2016224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Симпатический отдел.</a:t>
            </a:r>
          </a:p>
          <a:p>
            <a:pPr algn="ctr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Готовит организм к стрессу, нагрузке, борьбе, способствует адаптации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508104" y="4221088"/>
            <a:ext cx="3240360" cy="1872208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Парасимпатический отдел</a:t>
            </a:r>
          </a:p>
          <a:p>
            <a:pPr algn="ctr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Регулирует тканевые восстановительные процессы.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1619672" y="2492896"/>
            <a:ext cx="936104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endCxn id="5" idx="0"/>
          </p:cNvCxnSpPr>
          <p:nvPr/>
        </p:nvCxnSpPr>
        <p:spPr>
          <a:xfrm>
            <a:off x="5436096" y="2492896"/>
            <a:ext cx="1692188" cy="17281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91680" y="1052736"/>
            <a:ext cx="6048672" cy="13681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chemeClr val="accent2">
                    <a:lumMod val="50000"/>
                  </a:schemeClr>
                </a:solidFill>
              </a:rPr>
              <a:t>Медиаторы в ВНС</a:t>
            </a:r>
            <a:endParaRPr lang="ru-RU" sz="54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429000"/>
            <a:ext cx="3384376" cy="14401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 smtClean="0"/>
          </a:p>
          <a:p>
            <a:pPr algn="ctr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Ацетилхолин (АХ)</a:t>
            </a:r>
          </a:p>
          <a:p>
            <a:pPr algn="ctr"/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88024" y="3573016"/>
            <a:ext cx="3600400" cy="12961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Норадреналин (НА)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" name="Рисунок 6" descr="НА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4941168"/>
            <a:ext cx="3505572" cy="1695450"/>
          </a:xfrm>
          <a:prstGeom prst="rect">
            <a:avLst/>
          </a:prstGeom>
        </p:spPr>
      </p:pic>
      <p:pic>
        <p:nvPicPr>
          <p:cNvPr id="8" name="Рисунок 7" descr="ах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4941168"/>
            <a:ext cx="3456384" cy="1516757"/>
          </a:xfrm>
          <a:prstGeom prst="rect">
            <a:avLst/>
          </a:prstGeom>
        </p:spPr>
      </p:pic>
      <p:cxnSp>
        <p:nvCxnSpPr>
          <p:cNvPr id="10" name="Прямая со стрелкой 9"/>
          <p:cNvCxnSpPr/>
          <p:nvPr/>
        </p:nvCxnSpPr>
        <p:spPr>
          <a:xfrm flipH="1">
            <a:off x="1331640" y="2348880"/>
            <a:ext cx="576064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6948264" y="2420888"/>
            <a:ext cx="864096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1196752"/>
            <a:ext cx="648072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Рецепторы ВНС</a:t>
            </a:r>
            <a:endParaRPr lang="ru-RU" sz="3600" dirty="0"/>
          </a:p>
        </p:txBody>
      </p:sp>
      <p:sp>
        <p:nvSpPr>
          <p:cNvPr id="3" name="Прямоугольник с двумя вырезанными противолежащими углами 2"/>
          <p:cNvSpPr/>
          <p:nvPr/>
        </p:nvSpPr>
        <p:spPr>
          <a:xfrm>
            <a:off x="611560" y="3717032"/>
            <a:ext cx="3168352" cy="1224136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Холинорецепторы </a:t>
            </a:r>
          </a:p>
          <a:p>
            <a:pPr algn="ctr"/>
            <a:r>
              <a:rPr lang="ru-RU" sz="2400" dirty="0" smtClean="0"/>
              <a:t>М-  и  Н-</a:t>
            </a:r>
            <a:endParaRPr lang="ru-RU" sz="2400" dirty="0"/>
          </a:p>
        </p:txBody>
      </p:sp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4932040" y="3717032"/>
            <a:ext cx="3312368" cy="1224136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Адренорецепторы</a:t>
            </a:r>
          </a:p>
          <a:p>
            <a:pPr algn="ctr"/>
            <a:r>
              <a:rPr lang="el-GR" sz="2400" dirty="0" smtClean="0"/>
              <a:t>α</a:t>
            </a:r>
            <a:r>
              <a:rPr lang="ru-RU" sz="2400" dirty="0" smtClean="0"/>
              <a:t>- и </a:t>
            </a:r>
            <a:r>
              <a:rPr lang="el-GR" sz="2400" dirty="0" smtClean="0"/>
              <a:t>β</a:t>
            </a:r>
            <a:r>
              <a:rPr lang="ru-RU" sz="2400" dirty="0" smtClean="0"/>
              <a:t>-</a:t>
            </a:r>
            <a:endParaRPr lang="ru-RU" sz="2400" dirty="0"/>
          </a:p>
        </p:txBody>
      </p:sp>
      <p:cxnSp>
        <p:nvCxnSpPr>
          <p:cNvPr id="6" name="Прямая со стрелкой 5"/>
          <p:cNvCxnSpPr>
            <a:endCxn id="3" idx="3"/>
          </p:cNvCxnSpPr>
          <p:nvPr/>
        </p:nvCxnSpPr>
        <p:spPr>
          <a:xfrm flipH="1">
            <a:off x="2195736" y="2132856"/>
            <a:ext cx="576064" cy="15841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6444208" y="2132856"/>
            <a:ext cx="576064" cy="15841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еще синапс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7" y="2492896"/>
            <a:ext cx="8280919" cy="403244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11560" y="908720"/>
            <a:ext cx="79208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СИНАПС</a:t>
            </a:r>
            <a:r>
              <a:rPr lang="ru-RU" sz="2800" dirty="0" smtClean="0"/>
              <a:t>  - Соединение между окончаниями аксона и нервной клеткой, мышечной клеткой или клеткой железы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1143000"/>
            <a:ext cx="7772400" cy="1143000"/>
          </a:xfrm>
        </p:spPr>
        <p:txBody>
          <a:bodyPr/>
          <a:lstStyle/>
          <a:p>
            <a:pPr algn="r"/>
            <a:r>
              <a:rPr lang="ru-RU" sz="3800" i="1"/>
              <a:t> 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620688"/>
            <a:ext cx="7996237" cy="93610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800" i="1" dirty="0" smtClean="0"/>
              <a:t> </a:t>
            </a:r>
            <a:r>
              <a:rPr lang="ru-RU" sz="2800" b="1" i="1" dirty="0"/>
              <a:t>Схема строения симпатической и парасимпатической нервных систем.</a:t>
            </a:r>
          </a:p>
        </p:txBody>
      </p:sp>
      <p:pic>
        <p:nvPicPr>
          <p:cNvPr id="57349" name="Picture 5" descr="5_1_1"/>
          <p:cNvPicPr>
            <a:picLocks noChangeAspect="1" noChangeArrowheads="1"/>
          </p:cNvPicPr>
          <p:nvPr/>
        </p:nvPicPr>
        <p:blipFill>
          <a:blip r:embed="rId2" cstate="print">
            <a:lum bright="-54000" contrast="66000"/>
          </a:blip>
          <a:srcRect/>
          <a:stretch>
            <a:fillRect/>
          </a:stretch>
        </p:blipFill>
        <p:spPr bwMode="auto">
          <a:xfrm>
            <a:off x="539552" y="1772816"/>
            <a:ext cx="8258373" cy="48899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Моя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564</TotalTime>
  <Words>2125</Words>
  <Application>Microsoft Office PowerPoint</Application>
  <PresentationFormat>Экран (4:3)</PresentationFormat>
  <Paragraphs>311</Paragraphs>
  <Slides>43</Slides>
  <Notes>9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43</vt:i4>
      </vt:variant>
    </vt:vector>
  </HeadingPairs>
  <TitlesOfParts>
    <vt:vector size="47" baseType="lpstr">
      <vt:lpstr>Поток</vt:lpstr>
      <vt:lpstr>Документ</vt:lpstr>
      <vt:lpstr>Документ Microsoft Office Word 97 - 2003</vt:lpstr>
      <vt:lpstr>Document</vt:lpstr>
      <vt:lpstr>Тема 3.6 ЛЕКАРСТВЕННЫЕ СРЕДСТВА, ВЛИЯЮЩИЕ НА ЭФФЕРЕНТНУЮ ИННЕРВАЦИЮ (Холинергические) </vt:lpstr>
      <vt:lpstr>Значение вегетативной нервной системы.</vt:lpstr>
      <vt:lpstr>Слайд 3</vt:lpstr>
      <vt:lpstr>Передача возбуждения с нервного окончания на исполнительный орган осуществляется в синапсе с помощью химических веществ – медиаторов.</vt:lpstr>
      <vt:lpstr>Слайд 5</vt:lpstr>
      <vt:lpstr>Слайд 6</vt:lpstr>
      <vt:lpstr>Слайд 7</vt:lpstr>
      <vt:lpstr>Слайд 8</vt:lpstr>
      <vt:lpstr> </vt:lpstr>
      <vt:lpstr>Слайд 10</vt:lpstr>
      <vt:lpstr>Слайд 11</vt:lpstr>
      <vt:lpstr>Холинорецепторы</vt:lpstr>
      <vt:lpstr>Слайд 13</vt:lpstr>
      <vt:lpstr>Слайд 14</vt:lpstr>
      <vt:lpstr>Слайд 15</vt:lpstr>
      <vt:lpstr>Слайд 16</vt:lpstr>
      <vt:lpstr>Слайд 17</vt:lpstr>
      <vt:lpstr>Слайд 18</vt:lpstr>
      <vt:lpstr>Антихолинестеразные средства (классификация)</vt:lpstr>
      <vt:lpstr>Слайд 20</vt:lpstr>
      <vt:lpstr>Слайд 21</vt:lpstr>
      <vt:lpstr>Слайд 22</vt:lpstr>
      <vt:lpstr>М‑ХОЛИНОБЛОКАТОРЫ (АТРОПИНОПОДОБНЫЕ СРЕДСТВА) Атропин, платифиллин, метацин, гоматропин. </vt:lpstr>
      <vt:lpstr>Слайд 24</vt:lpstr>
      <vt:lpstr>Слайд 25</vt:lpstr>
      <vt:lpstr>ПОКАЗАНИЯ К ПРИМЕНЕНИЮ М-ХЛ:</vt:lpstr>
      <vt:lpstr>ОТРАВЛЕНИЕ М-ХБЛ </vt:lpstr>
      <vt:lpstr>ФАРМАКОЛОГИЧЕСКИЕ АНТАГОНИСТЫ  М-ХЛ  </vt:lpstr>
      <vt:lpstr>Н-холинолитики</vt:lpstr>
      <vt:lpstr>Слайд 30</vt:lpstr>
      <vt:lpstr>Фармакодинамика</vt:lpstr>
      <vt:lpstr>Показания к применению</vt:lpstr>
      <vt:lpstr>Показания  к применению (продолжение)</vt:lpstr>
      <vt:lpstr>Осложнения при применении ганглиоблокаторов</vt:lpstr>
      <vt:lpstr>Курареподобные средства (миорелаксанты периферического действия)</vt:lpstr>
      <vt:lpstr>Фармакодинамика</vt:lpstr>
      <vt:lpstr>Слайд 37</vt:lpstr>
      <vt:lpstr>Слайд 38</vt:lpstr>
      <vt:lpstr>Деполяризующий миорелаксант - ДИТИЛИН</vt:lpstr>
      <vt:lpstr>Показания к применению дитилина</vt:lpstr>
      <vt:lpstr>Осложнения при применении дитилина</vt:lpstr>
      <vt:lpstr>Слайд 42</vt:lpstr>
      <vt:lpstr> Конец первой части!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ЛЕКАРСТВЕННЫЕ СРЕДСТВА, ВЛИЯЮЩИЕ НА ЭФФЕРЕНТНУЮ ИННЕРВАЦИЮ </dc:title>
  <dc:creator>Санта</dc:creator>
  <cp:lastModifiedBy>11</cp:lastModifiedBy>
  <cp:revision>64</cp:revision>
  <dcterms:created xsi:type="dcterms:W3CDTF">2014-01-12T17:08:33Z</dcterms:created>
  <dcterms:modified xsi:type="dcterms:W3CDTF">2022-08-07T20:15:14Z</dcterms:modified>
</cp:coreProperties>
</file>