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notesMasterIdLst>
    <p:notesMasterId r:id="rId24"/>
  </p:notesMasterIdLst>
  <p:sldIdLst>
    <p:sldId id="285" r:id="rId2"/>
    <p:sldId id="256" r:id="rId3"/>
    <p:sldId id="287" r:id="rId4"/>
    <p:sldId id="271" r:id="rId5"/>
    <p:sldId id="286" r:id="rId6"/>
    <p:sldId id="262" r:id="rId7"/>
    <p:sldId id="261" r:id="rId8"/>
    <p:sldId id="267" r:id="rId9"/>
    <p:sldId id="290" r:id="rId10"/>
    <p:sldId id="269" r:id="rId11"/>
    <p:sldId id="291" r:id="rId12"/>
    <p:sldId id="292" r:id="rId13"/>
    <p:sldId id="263" r:id="rId14"/>
    <p:sldId id="281" r:id="rId15"/>
    <p:sldId id="282" r:id="rId16"/>
    <p:sldId id="258" r:id="rId17"/>
    <p:sldId id="259" r:id="rId18"/>
    <p:sldId id="276" r:id="rId19"/>
    <p:sldId id="279" r:id="rId20"/>
    <p:sldId id="289" r:id="rId21"/>
    <p:sldId id="272" r:id="rId22"/>
    <p:sldId id="288" r:id="rId23"/>
  </p:sldIdLst>
  <p:sldSz cx="9144000" cy="5715000" type="screen16x1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73B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1" autoAdjust="0"/>
    <p:restoredTop sz="94660"/>
  </p:normalViewPr>
  <p:slideViewPr>
    <p:cSldViewPr>
      <p:cViewPr varScale="1">
        <p:scale>
          <a:sx n="105" d="100"/>
          <a:sy n="105" d="100"/>
        </p:scale>
        <p:origin x="-84" y="-42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664D876-1F3E-41B3-81DF-338140143653}" type="datetimeFigureOut">
              <a:rPr lang="ru-RU"/>
              <a:pPr>
                <a:defRPr/>
              </a:pPr>
              <a:t>20.11.2022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9758D9A-3477-4044-982D-2499DC6A3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E134D2F-6312-4313-B83C-076FABE248A0}" type="slidenum">
              <a:rPr lang="ru-RU" smtClean="0"/>
              <a:pPr>
                <a:defRPr/>
              </a:pPr>
              <a:t>21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F72749-CFEE-4517-A82D-6277DAAB60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2E4131-5C61-4321-9FF5-66A97E3754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397A14-6AD6-41A6-9B5D-0473667801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A201CE-B6EF-4ABC-B6A6-C68A1C594A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EAC0F8-300C-49EA-A06D-EC1E533DD5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31C765-4DB2-481D-892B-A1B9045BC5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C0B6FD-80D3-4807-9ED7-829DC98702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6774F4-78E4-452B-ADCE-E3B0378504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2A82D1-9516-48B5-84DC-8F56CC8129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EC2E8-CF42-4E9E-8400-55196A4CA3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D9FE47-095A-44D5-9970-338A7B217A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4B99E67-0810-4307-8E6B-5FFF739EE0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ransition spd="med">
    <p:rand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0"/>
            <a:ext cx="7848600" cy="381000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8800" dirty="0" smtClean="0">
                <a:latin typeface="Candara" pitchFamily="34" charset="0"/>
              </a:rPr>
              <a:t>Ветка </a:t>
            </a:r>
            <a:br>
              <a:rPr lang="ru-RU" sz="8800" dirty="0" smtClean="0">
                <a:latin typeface="Candara" pitchFamily="34" charset="0"/>
              </a:rPr>
            </a:br>
            <a:r>
              <a:rPr lang="ru-RU" sz="8800" dirty="0" smtClean="0">
                <a:latin typeface="Candara" pitchFamily="34" charset="0"/>
              </a:rPr>
              <a:t>     цветущей</a:t>
            </a:r>
            <a:br>
              <a:rPr lang="ru-RU" sz="8800" dirty="0" smtClean="0">
                <a:latin typeface="Candara" pitchFamily="34" charset="0"/>
              </a:rPr>
            </a:br>
            <a:r>
              <a:rPr lang="ru-RU" sz="8800" dirty="0" smtClean="0">
                <a:latin typeface="Candara" pitchFamily="34" charset="0"/>
              </a:rPr>
              <a:t>                сакуры</a:t>
            </a:r>
            <a:endParaRPr lang="ru-RU" sz="8800" dirty="0">
              <a:latin typeface="Candara" pitchFamily="34" charset="0"/>
            </a:endParaRPr>
          </a:p>
        </p:txBody>
      </p:sp>
      <p:pic>
        <p:nvPicPr>
          <p:cNvPr id="3075" name="Рисунок 3" descr="japan 119.eps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2000" y="2921000"/>
            <a:ext cx="2743200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Хиросигэ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14400" y="0"/>
            <a:ext cx="3073400" cy="5715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8" name="Picture 6" descr="Хиросигэ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05400" y="0"/>
            <a:ext cx="3221038" cy="5715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48200" y="190501"/>
            <a:ext cx="4267200" cy="491860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000" dirty="0" smtClean="0">
                <a:latin typeface="Arial Narrow" pitchFamily="34" charset="0"/>
              </a:rPr>
              <a:t>В Японии существуют множество  разных традиций, в том числе связанных с праздниками, иногда весьма необычных.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000" dirty="0" smtClean="0">
                <a:latin typeface="Arial Narrow" pitchFamily="34" charset="0"/>
              </a:rPr>
              <a:t>Весной отмечают дни зацветания слив и вишен, летом – ирисов, осенью – хризантем.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000" dirty="0" smtClean="0">
                <a:latin typeface="Arial Narrow" pitchFamily="34" charset="0"/>
              </a:rPr>
              <a:t>Самый любимый – праздник цветения вишни сакуры. 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5" name="Picture 4" descr="Судзуки Харунобу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7663" y="190500"/>
            <a:ext cx="3975100" cy="5207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508001"/>
            <a:ext cx="3810000" cy="4601104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ru-RU" sz="2400" dirty="0" smtClean="0">
                <a:latin typeface="Arial Narrow" pitchFamily="34" charset="0"/>
              </a:rPr>
              <a:t>Соцветия вишен – от бледно-розовых до почти красных – превращают деревья в сказочно красивые благоухающие облака.  Лепестки сакуры не знают увядания. Кружась в струях ветра, они опадают, не теряя свою красоту.</a:t>
            </a:r>
          </a:p>
          <a:p>
            <a:pPr>
              <a:defRPr/>
            </a:pPr>
            <a:r>
              <a:rPr lang="ru-RU" sz="2400" dirty="0" smtClean="0">
                <a:latin typeface="Arial Narrow" pitchFamily="34" charset="0"/>
              </a:rPr>
              <a:t>Это праздник весны и молодости. В эти дни японцы идут любоваться красотой, которой одарила их природа. </a:t>
            </a:r>
            <a:endParaRPr lang="ru-RU" sz="2400" dirty="0">
              <a:latin typeface="Arial Narrow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18436" name="Рисунок 4" descr="6512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67200" y="0"/>
            <a:ext cx="4114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Судзуки Харунобу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342900"/>
            <a:ext cx="3763963" cy="4785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2294" name="Picture 6" descr="Китогава Утамаро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76800" y="342900"/>
            <a:ext cx="3797300" cy="4793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7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190500"/>
            <a:ext cx="4206580" cy="34924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" name="Рисунок 1" descr="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342900"/>
            <a:ext cx="4419600" cy="3457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7" descr="1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36246" y="190500"/>
            <a:ext cx="5079154" cy="533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28600" y="1195918"/>
            <a:ext cx="3505200" cy="3909219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400" b="1" dirty="0" smtClean="0">
                <a:latin typeface="Arial Narrow" pitchFamily="34" charset="0"/>
              </a:rPr>
              <a:t>Цветы сакуры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400" b="1" dirty="0" smtClean="0">
                <a:latin typeface="Arial Narrow" pitchFamily="34" charset="0"/>
              </a:rPr>
              <a:t>Благоухают в Нара,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400" b="1" dirty="0" smtClean="0">
                <a:latin typeface="Arial Narrow" pitchFamily="34" charset="0"/>
              </a:rPr>
              <a:t>Столице древней.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400" b="1" dirty="0" smtClean="0">
                <a:latin typeface="Arial Narrow" pitchFamily="34" charset="0"/>
              </a:rPr>
              <a:t>И двор дворца заполнил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400" b="1" dirty="0" smtClean="0">
                <a:latin typeface="Arial Narrow" pitchFamily="34" charset="0"/>
              </a:rPr>
              <a:t>Чистый аромат неба</a:t>
            </a:r>
            <a:r>
              <a:rPr lang="ru-RU" sz="2000" b="1" dirty="0" smtClean="0">
                <a:latin typeface="Arial Narrow" pitchFamily="34" charset="0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000" b="1" i="1" dirty="0" smtClean="0">
                <a:latin typeface="Arial Narrow" pitchFamily="34" charset="0"/>
              </a:rPr>
              <a:t>     Госпожа ИСЭ-НО ОСУКЭ</a:t>
            </a:r>
            <a:endParaRPr lang="ru-RU" sz="2000" b="1" i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981943-001"/>
          <p:cNvPicPr>
            <a:picLocks noChangeAspect="1" noChangeArrowheads="1"/>
          </p:cNvPicPr>
          <p:nvPr/>
        </p:nvPicPr>
        <p:blipFill>
          <a:blip r:embed="rId2" cstate="screen"/>
          <a:srcRect t="6670" b="7143"/>
          <a:stretch>
            <a:fillRect/>
          </a:stretch>
        </p:blipFill>
        <p:spPr bwMode="auto">
          <a:xfrm>
            <a:off x="533400" y="190500"/>
            <a:ext cx="8000999" cy="4987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WK019248"/>
          <p:cNvPicPr>
            <a:picLocks noChangeAspect="1" noChangeArrowheads="1"/>
          </p:cNvPicPr>
          <p:nvPr/>
        </p:nvPicPr>
        <p:blipFill>
          <a:blip r:embed="rId2" cstate="screen"/>
          <a:srcRect t="4169"/>
          <a:stretch>
            <a:fillRect/>
          </a:stretch>
        </p:blipFill>
        <p:spPr bwMode="auto">
          <a:xfrm>
            <a:off x="533399" y="131858"/>
            <a:ext cx="8153401" cy="5069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sakura1_640_48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8200" y="333376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" descr="sakura4_640_48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8200" y="3175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3"/>
          <p:cNvSpPr>
            <a:spLocks noChangeArrowheads="1"/>
          </p:cNvSpPr>
          <p:nvPr/>
        </p:nvSpPr>
        <p:spPr bwMode="auto">
          <a:xfrm>
            <a:off x="5638800" y="952500"/>
            <a:ext cx="3352800" cy="2248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>
                <a:latin typeface="Arial Narrow" pitchFamily="34" charset="0"/>
              </a:rPr>
              <a:t>Цветы сакуры!</a:t>
            </a:r>
          </a:p>
          <a:p>
            <a:pPr algn="just">
              <a:lnSpc>
                <a:spcPct val="150000"/>
              </a:lnSpc>
            </a:pPr>
            <a:r>
              <a:rPr lang="ru-RU" sz="2400" b="1" dirty="0">
                <a:latin typeface="Arial Narrow" pitchFamily="34" charset="0"/>
              </a:rPr>
              <a:t>Куда так торопитесь?</a:t>
            </a:r>
          </a:p>
          <a:p>
            <a:pPr algn="just">
              <a:lnSpc>
                <a:spcPct val="150000"/>
              </a:lnSpc>
            </a:pPr>
            <a:r>
              <a:rPr lang="ru-RU" sz="2400" b="1" dirty="0">
                <a:latin typeface="Arial Narrow" pitchFamily="34" charset="0"/>
              </a:rPr>
              <a:t>Зачем распустились?</a:t>
            </a:r>
          </a:p>
          <a:p>
            <a:pPr algn="just">
              <a:lnSpc>
                <a:spcPct val="150000"/>
              </a:lnSpc>
            </a:pPr>
            <a:r>
              <a:rPr lang="ru-RU" sz="2400" b="1" i="1" dirty="0">
                <a:latin typeface="Arial Narrow" pitchFamily="34" charset="0"/>
              </a:rPr>
              <a:t>                                Кито</a:t>
            </a:r>
            <a:endParaRPr lang="ru-RU" sz="2400" dirty="0">
              <a:latin typeface="Arial Narrow" pitchFamily="34" charset="0"/>
            </a:endParaRPr>
          </a:p>
        </p:txBody>
      </p:sp>
      <p:pic>
        <p:nvPicPr>
          <p:cNvPr id="25603" name="Рисунок 4" descr="japan 20.eps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6248400" y="5715000"/>
            <a:ext cx="2319338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" descr="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9341" y="190500"/>
            <a:ext cx="4339860" cy="5301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3378200"/>
            <a:ext cx="8839200" cy="1841500"/>
          </a:xfrm>
        </p:spPr>
        <p:txBody>
          <a:bodyPr>
            <a:noAutofit/>
          </a:bodyPr>
          <a:lstStyle/>
          <a:p>
            <a:pPr marL="0" indent="450000">
              <a:buFont typeface="Wingdings" pitchFamily="2" charset="2"/>
              <a:buNone/>
              <a:defRPr/>
            </a:pPr>
            <a:r>
              <a:rPr lang="ru-RU" sz="1800" dirty="0" smtClean="0">
                <a:latin typeface="Arial Narrow" pitchFamily="34" charset="0"/>
              </a:rPr>
              <a:t>     </a:t>
            </a:r>
            <a:r>
              <a:rPr lang="ru-RU" sz="2000" dirty="0" smtClean="0">
                <a:latin typeface="Arial Narrow" pitchFamily="34" charset="0"/>
              </a:rPr>
              <a:t>Теперь этому учат всех японских детей. В школе есть даже такой особый предмет </a:t>
            </a:r>
            <a:r>
              <a:rPr lang="ru-RU" sz="2000" b="1" i="1" dirty="0" smtClean="0">
                <a:latin typeface="Arial Narrow" pitchFamily="34" charset="0"/>
              </a:rPr>
              <a:t>– искусство любования</a:t>
            </a:r>
            <a:r>
              <a:rPr lang="ru-RU" sz="2000" dirty="0" smtClean="0">
                <a:latin typeface="Arial Narrow" pitchFamily="34" charset="0"/>
              </a:rPr>
              <a:t>. Там учат</a:t>
            </a:r>
            <a:r>
              <a:rPr lang="ru-RU" sz="2000" dirty="0">
                <a:latin typeface="Arial Narrow" pitchFamily="34" charset="0"/>
              </a:rPr>
              <a:t>:</a:t>
            </a:r>
            <a:r>
              <a:rPr lang="ru-RU" sz="2000" dirty="0" smtClean="0">
                <a:latin typeface="Arial Narrow" pitchFamily="34" charset="0"/>
              </a:rPr>
              <a:t> </a:t>
            </a:r>
          </a:p>
          <a:p>
            <a:pPr marL="0" indent="450000">
              <a:buFont typeface="Wingdings" pitchFamily="2" charset="2"/>
              <a:buNone/>
              <a:defRPr/>
            </a:pPr>
            <a:r>
              <a:rPr lang="ru-RU" sz="2000" dirty="0">
                <a:latin typeface="Arial Narrow" pitchFamily="34" charset="0"/>
              </a:rPr>
              <a:t> </a:t>
            </a:r>
            <a:r>
              <a:rPr lang="ru-RU" sz="2000" dirty="0" smtClean="0">
                <a:latin typeface="Arial Narrow" pitchFamily="34" charset="0"/>
              </a:rPr>
              <a:t>                                                  всматриваться в привычное – и видеть неожиданное;</a:t>
            </a:r>
          </a:p>
          <a:p>
            <a:pPr marL="0" indent="4500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 Narrow" pitchFamily="34" charset="0"/>
              </a:rPr>
              <a:t>                                                   всмотреться в простое – и увидеть сложное;</a:t>
            </a:r>
          </a:p>
          <a:p>
            <a:pPr marL="0" indent="4500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 Narrow" pitchFamily="34" charset="0"/>
              </a:rPr>
              <a:t>                                                   всмотреться в некрасивое – и увидеть красивое;</a:t>
            </a:r>
          </a:p>
          <a:p>
            <a:pPr marL="0" indent="4500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 Narrow" pitchFamily="34" charset="0"/>
              </a:rPr>
              <a:t>                                                   всматриваться в малое – и видеть великое!</a:t>
            </a:r>
            <a:endParaRPr lang="ru-RU" sz="2000" dirty="0">
              <a:latin typeface="Arial Narrow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52400" y="876300"/>
            <a:ext cx="3810000" cy="2895600"/>
          </a:xfrm>
        </p:spPr>
        <p:txBody>
          <a:bodyPr>
            <a:normAutofit/>
          </a:bodyPr>
          <a:lstStyle/>
          <a:p>
            <a:pPr indent="450000" algn="just">
              <a:lnSpc>
                <a:spcPct val="110000"/>
              </a:lnSpc>
              <a:spcBef>
                <a:spcPts val="0"/>
              </a:spcBef>
              <a:defRPr/>
            </a:pPr>
            <a:r>
              <a:rPr lang="ru-RU" sz="2000" dirty="0" smtClean="0">
                <a:latin typeface="Arial Narrow" pitchFamily="34" charset="0"/>
              </a:rPr>
              <a:t>Ещё в далёкой древности у японцев возникло умение видеть бесценную красоту каждого маленького кусочка жизни, </a:t>
            </a:r>
            <a:r>
              <a:rPr lang="ru-RU" sz="2000" spc="-150" dirty="0" smtClean="0">
                <a:latin typeface="Arial Narrow" pitchFamily="34" charset="0"/>
              </a:rPr>
              <a:t>его</a:t>
            </a:r>
            <a:r>
              <a:rPr lang="ru-RU" sz="2000" dirty="0" smtClean="0">
                <a:latin typeface="Arial Narrow" pitchFamily="34" charset="0"/>
              </a:rPr>
              <a:t> драгоценность и неповторимость.</a:t>
            </a:r>
          </a:p>
          <a:p>
            <a:pPr indent="450000" algn="just">
              <a:lnSpc>
                <a:spcPct val="110000"/>
              </a:lnSpc>
              <a:spcBef>
                <a:spcPts val="0"/>
              </a:spcBef>
              <a:defRPr/>
            </a:pPr>
            <a:r>
              <a:rPr lang="ru-RU" sz="2000" dirty="0" smtClean="0">
                <a:latin typeface="Arial Narrow" pitchFamily="34" charset="0"/>
              </a:rPr>
              <a:t>Сложилось искусство рассматривать и любоваться.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15" name="Рисунок 14" descr="65029.JPG"/>
          <p:cNvPicPr>
            <a:picLocks noChangeAspect="1"/>
          </p:cNvPicPr>
          <p:nvPr/>
        </p:nvPicPr>
        <p:blipFill>
          <a:blip r:embed="rId2" cstate="screen">
            <a:lum bright="10000" contrast="20000"/>
          </a:blip>
          <a:srcRect/>
          <a:stretch>
            <a:fillRect/>
          </a:stretch>
        </p:blipFill>
        <p:spPr>
          <a:xfrm>
            <a:off x="4038600" y="342900"/>
            <a:ext cx="4876803" cy="2896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90500"/>
            <a:ext cx="8991600" cy="9906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ru-RU" sz="2400" u="sng" dirty="0" smtClean="0">
                <a:solidFill>
                  <a:srgbClr val="BB73B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egoe Script" pitchFamily="66" charset="0"/>
              </a:rPr>
              <a:t>ЗАДАНИЕ:</a:t>
            </a:r>
            <a:r>
              <a:rPr lang="ru-RU" sz="2400" dirty="0" smtClean="0">
                <a:solidFill>
                  <a:srgbClr val="BB73B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Narrow" pitchFamily="34" charset="0"/>
              </a:rPr>
              <a:t>    </a:t>
            </a:r>
            <a:r>
              <a:rPr lang="ru-RU" sz="2200" dirty="0" smtClean="0">
                <a:latin typeface="Segoe Print" pitchFamily="2" charset="0"/>
              </a:rPr>
              <a:t>попробуй  создать свиток с изображением ветки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ru-RU" sz="2200" dirty="0">
                <a:latin typeface="Segoe Print" pitchFamily="2" charset="0"/>
              </a:rPr>
              <a:t> </a:t>
            </a:r>
            <a:r>
              <a:rPr lang="ru-RU" sz="2200" dirty="0" smtClean="0">
                <a:latin typeface="Segoe Print" pitchFamily="2" charset="0"/>
              </a:rPr>
              <a:t>                  цветущей сакуры!</a:t>
            </a:r>
            <a:endParaRPr lang="ru-RU" sz="1900" dirty="0" smtClean="0">
              <a:latin typeface="Segoe Print" pitchFamily="2" charset="0"/>
            </a:endParaRPr>
          </a:p>
        </p:txBody>
      </p:sp>
      <p:pic>
        <p:nvPicPr>
          <p:cNvPr id="5" name="Рисунок 4" descr="P1130519.JPG"/>
          <p:cNvPicPr>
            <a:picLocks noChangeAspect="1"/>
          </p:cNvPicPr>
          <p:nvPr/>
        </p:nvPicPr>
        <p:blipFill>
          <a:blip r:embed="rId2" cstate="screen">
            <a:lum bright="10000" contrast="10000"/>
          </a:blip>
          <a:stretch>
            <a:fillRect/>
          </a:stretch>
        </p:blipFill>
        <p:spPr>
          <a:xfrm>
            <a:off x="2819400" y="1240748"/>
            <a:ext cx="2438400" cy="428319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P1130536.JPG"/>
          <p:cNvPicPr>
            <a:picLocks noChangeAspect="1"/>
          </p:cNvPicPr>
          <p:nvPr/>
        </p:nvPicPr>
        <p:blipFill>
          <a:blip r:embed="rId3" cstate="screen">
            <a:lum bright="10000" contrast="10000"/>
          </a:blip>
          <a:stretch>
            <a:fillRect/>
          </a:stretch>
        </p:blipFill>
        <p:spPr>
          <a:xfrm>
            <a:off x="5463439" y="1261076"/>
            <a:ext cx="2613761" cy="42672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3" name="Рисунок 7" descr="japan 143.eps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0" y="5829300"/>
            <a:ext cx="1981200" cy="329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6200" y="2171700"/>
            <a:ext cx="2438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Segoe Print" pitchFamily="2" charset="0"/>
              </a:rPr>
              <a:t>Такая работа может стать прекрасным подарком для твоих близких и друзей.</a:t>
            </a:r>
            <a:endParaRPr lang="ru-RU" dirty="0">
              <a:latin typeface="Segoe Print" pitchFamily="2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брамов Андрей12.JPG"/>
          <p:cNvPicPr>
            <a:picLocks noChangeAspect="1"/>
          </p:cNvPicPr>
          <p:nvPr/>
        </p:nvPicPr>
        <p:blipFill>
          <a:blip r:embed="rId3" cstate="screen">
            <a:lum contrast="10000"/>
          </a:blip>
          <a:stretch>
            <a:fillRect/>
          </a:stretch>
        </p:blipFill>
        <p:spPr>
          <a:xfrm>
            <a:off x="990600" y="266700"/>
            <a:ext cx="2969912" cy="4787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914400" y="5207001"/>
            <a:ext cx="4038600" cy="47360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000" dirty="0" smtClean="0"/>
              <a:t>Абрамов Андрей</a:t>
            </a:r>
            <a:endParaRPr lang="ru-RU" sz="2000" dirty="0"/>
          </a:p>
        </p:txBody>
      </p:sp>
      <p:pic>
        <p:nvPicPr>
          <p:cNvPr id="8" name="Содержимое 7" descr="Котова Света.JPG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lum bright="10000" contrast="20000"/>
          </a:blip>
          <a:stretch>
            <a:fillRect/>
          </a:stretch>
        </p:blipFill>
        <p:spPr>
          <a:xfrm>
            <a:off x="5277354" y="254000"/>
            <a:ext cx="2952249" cy="495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Содержимое 5"/>
          <p:cNvSpPr txBox="1">
            <a:spLocks/>
          </p:cNvSpPr>
          <p:nvPr/>
        </p:nvSpPr>
        <p:spPr bwMode="auto">
          <a:xfrm>
            <a:off x="5410200" y="5207001"/>
            <a:ext cx="3352800" cy="47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Arial" pitchFamily="34" charset="0"/>
              <a:buChar char="•"/>
              <a:defRPr/>
            </a:pPr>
            <a:r>
              <a:rPr lang="ru-RU" sz="2000" kern="0" dirty="0">
                <a:latin typeface="+mn-lt"/>
                <a:cs typeface="+mn-cs"/>
              </a:rPr>
              <a:t>Котова Света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5143500"/>
            <a:ext cx="3733800" cy="5715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000" dirty="0" smtClean="0"/>
              <a:t>Сергеева Саша</a:t>
            </a:r>
            <a:endParaRPr lang="ru-RU" sz="2000" dirty="0"/>
          </a:p>
        </p:txBody>
      </p:sp>
      <p:pic>
        <p:nvPicPr>
          <p:cNvPr id="11" name="Содержимое 10" descr="Сергеева Саша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lum bright="10000" contrast="10000"/>
          </a:blip>
          <a:stretch>
            <a:fillRect/>
          </a:stretch>
        </p:blipFill>
        <p:spPr>
          <a:xfrm>
            <a:off x="990600" y="254001"/>
            <a:ext cx="2819400" cy="4764264"/>
          </a:xfr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Содержимое 2"/>
          <p:cNvSpPr>
            <a:spLocks noGrp="1"/>
          </p:cNvSpPr>
          <p:nvPr>
            <p:ph sz="half" idx="4294967295"/>
          </p:nvPr>
        </p:nvSpPr>
        <p:spPr>
          <a:xfrm>
            <a:off x="5029200" y="5143500"/>
            <a:ext cx="3352800" cy="5715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000" dirty="0" smtClean="0"/>
              <a:t>Тимошенко Аня</a:t>
            </a:r>
            <a:endParaRPr lang="ru-RU" sz="2000" dirty="0"/>
          </a:p>
        </p:txBody>
      </p:sp>
      <p:pic>
        <p:nvPicPr>
          <p:cNvPr id="12" name="Рисунок 11" descr="Тимошенко Анна.JPG"/>
          <p:cNvPicPr>
            <a:picLocks noChangeAspect="1"/>
          </p:cNvPicPr>
          <p:nvPr/>
        </p:nvPicPr>
        <p:blipFill>
          <a:blip r:embed="rId3" cstate="screen">
            <a:lum bright="10000" contrast="10000"/>
          </a:blip>
          <a:stretch>
            <a:fillRect/>
          </a:stretch>
        </p:blipFill>
        <p:spPr>
          <a:xfrm>
            <a:off x="5257803" y="244361"/>
            <a:ext cx="3015857" cy="48356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NN4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3612" y="127000"/>
            <a:ext cx="8229600" cy="5143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219"/>
          <p:cNvPicPr>
            <a:picLocks noChangeAspect="1" noChangeArrowheads="1"/>
          </p:cNvPicPr>
          <p:nvPr/>
        </p:nvPicPr>
        <p:blipFill>
          <a:blip r:embed="rId2" cstate="screen">
            <a:lum bright="-6000" contrast="12000"/>
          </a:blip>
          <a:srcRect/>
          <a:stretch>
            <a:fillRect/>
          </a:stretch>
        </p:blipFill>
        <p:spPr bwMode="auto">
          <a:xfrm>
            <a:off x="484914" y="127000"/>
            <a:ext cx="8201889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52400" y="4762500"/>
            <a:ext cx="8763000" cy="76200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400" dirty="0" smtClean="0">
                <a:latin typeface="Arial Narrow" pitchFamily="34" charset="0"/>
              </a:rPr>
              <a:t>                    </a:t>
            </a:r>
            <a:r>
              <a:rPr lang="ru-RU" sz="8000" dirty="0" smtClean="0">
                <a:latin typeface="Arial Narrow" pitchFamily="34" charset="0"/>
              </a:rPr>
              <a:t>Поклонение природе в Японии возникло в давние времена, к созерцанию её относились как к молитве. </a:t>
            </a:r>
            <a:endParaRPr lang="ru-RU" sz="80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826000"/>
            <a:ext cx="8305800" cy="6350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dirty="0" smtClean="0">
                <a:latin typeface="Arial Narrow" pitchFamily="34" charset="0"/>
              </a:rPr>
              <a:t>Недостаточно было изображать только внешнюю форму вещей. Художник  должен  обладать зоркостью </a:t>
            </a:r>
            <a:r>
              <a:rPr lang="ru-RU" sz="2000" b="1" i="1" dirty="0" smtClean="0">
                <a:latin typeface="Arial Narrow" pitchFamily="34" charset="0"/>
              </a:rPr>
              <a:t>видеть невидимое</a:t>
            </a:r>
            <a:r>
              <a:rPr lang="ru-RU" sz="2000" dirty="0" smtClean="0">
                <a:latin typeface="Arial Narrow" pitchFamily="34" charset="0"/>
              </a:rPr>
              <a:t>.</a:t>
            </a:r>
            <a:endParaRPr lang="ru-RU" sz="2000" dirty="0"/>
          </a:p>
        </p:txBody>
      </p:sp>
      <p:pic>
        <p:nvPicPr>
          <p:cNvPr id="5" name="Picture 5" descr="great-wav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190500"/>
            <a:ext cx="8153400" cy="4554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1" name="Picture 7" descr="Хиросигэ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50684" y="102577"/>
            <a:ext cx="2164716" cy="5334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272" name="Picture 8" descr="Хиросигэ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127000"/>
            <a:ext cx="2907983" cy="5461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00400" y="114300"/>
            <a:ext cx="3505200" cy="5372100"/>
          </a:xfrm>
        </p:spPr>
        <p:txBody>
          <a:bodyPr>
            <a:normAutofit fontScale="92500"/>
          </a:bodyPr>
          <a:lstStyle/>
          <a:p>
            <a:pPr marL="0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400" dirty="0" smtClean="0">
                <a:latin typeface="Arial Narrow" pitchFamily="34" charset="0"/>
              </a:rPr>
              <a:t>   </a:t>
            </a:r>
            <a:r>
              <a:rPr lang="ru-RU" sz="2200" dirty="0" smtClean="0">
                <a:latin typeface="Arial Narrow" pitchFamily="34" charset="0"/>
              </a:rPr>
              <a:t>Японская пейзажная живопись очень поэтична и похожа на японскую традиционную поэзию.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2200" dirty="0" smtClean="0">
              <a:latin typeface="Arial Narrow" pitchFamily="34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200" dirty="0" smtClean="0">
                <a:latin typeface="Arial Narrow" pitchFamily="34" charset="0"/>
              </a:rPr>
              <a:t>          На горных кручах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200" dirty="0" smtClean="0">
                <a:latin typeface="Arial Narrow" pitchFamily="34" charset="0"/>
              </a:rPr>
              <a:t>          Горам дивлюсь,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200" dirty="0" smtClean="0">
                <a:latin typeface="Arial Narrow" pitchFamily="34" charset="0"/>
              </a:rPr>
              <a:t>          В дождливый день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200" dirty="0" smtClean="0">
                <a:latin typeface="Arial Narrow" pitchFamily="34" charset="0"/>
              </a:rPr>
              <a:t>          Дождём любуюсь.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200" dirty="0" smtClean="0">
                <a:latin typeface="Arial Narrow" pitchFamily="34" charset="0"/>
              </a:rPr>
              <a:t>          Лето, осень, весна, зима.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200" dirty="0" smtClean="0">
                <a:latin typeface="Arial Narrow" pitchFamily="34" charset="0"/>
              </a:rPr>
              <a:t>          И утро хорошо,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200" dirty="0" smtClean="0">
                <a:latin typeface="Arial Narrow" pitchFamily="34" charset="0"/>
              </a:rPr>
              <a:t>          И вечер хорош.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700" dirty="0" smtClean="0">
                <a:latin typeface="Arial Narrow" pitchFamily="34" charset="0"/>
              </a:rPr>
              <a:t>                            </a:t>
            </a:r>
            <a:r>
              <a:rPr lang="ru-RU" sz="1700" i="1" dirty="0" err="1" smtClean="0">
                <a:latin typeface="Arial Narrow" pitchFamily="34" charset="0"/>
              </a:rPr>
              <a:t>Танэда</a:t>
            </a:r>
            <a:r>
              <a:rPr lang="ru-RU" sz="1700" i="1" dirty="0" smtClean="0">
                <a:latin typeface="Arial Narrow" pitchFamily="34" charset="0"/>
              </a:rPr>
              <a:t> </a:t>
            </a:r>
            <a:r>
              <a:rPr lang="ru-RU" sz="1700" i="1" dirty="0" err="1" smtClean="0">
                <a:latin typeface="Arial Narrow" pitchFamily="34" charset="0"/>
              </a:rPr>
              <a:t>Сантока</a:t>
            </a:r>
            <a:r>
              <a:rPr lang="ru-RU" sz="1700" i="1" dirty="0" smtClean="0">
                <a:latin typeface="Arial Narrow" pitchFamily="34" charset="0"/>
              </a:rPr>
              <a:t> </a:t>
            </a:r>
            <a:endParaRPr lang="ru-RU" sz="1700" i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Хиросигэ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9591" y="0"/>
            <a:ext cx="2295525" cy="5715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7" name="Picture 7" descr="Хиросигэ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95403" y="0"/>
            <a:ext cx="3013075" cy="5715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Untitled-Scanned-0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62000" y="127000"/>
            <a:ext cx="4495800" cy="5461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410200" y="825500"/>
            <a:ext cx="3200400" cy="4279636"/>
          </a:xfrm>
        </p:spPr>
        <p:txBody>
          <a:bodyPr>
            <a:normAutofit fontScale="85000" lnSpcReduction="10000"/>
          </a:bodyPr>
          <a:lstStyle/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ru-RU" sz="2400" dirty="0" smtClean="0">
                <a:latin typeface="Arial Narrow" pitchFamily="34" charset="0"/>
              </a:rPr>
              <a:t>Вместе с поэзией и живописью рождалось удивительное искусство – </a:t>
            </a:r>
            <a:r>
              <a:rPr lang="ru-RU" sz="2400" b="1" i="1" dirty="0" smtClean="0"/>
              <a:t>каллиграфия.</a:t>
            </a:r>
          </a:p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ru-RU" sz="2400" dirty="0" smtClean="0"/>
              <a:t> </a:t>
            </a:r>
            <a:r>
              <a:rPr lang="ru-RU" sz="2400" dirty="0" smtClean="0">
                <a:latin typeface="Arial Narrow" pitchFamily="34" charset="0"/>
              </a:rPr>
              <a:t>Это искусство красивого и выразительного письма, так чтобы сам почерк выражал настроение текста.</a:t>
            </a:r>
            <a:endParaRPr lang="ru-RU" sz="24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" y="3238500"/>
            <a:ext cx="6781800" cy="2057400"/>
          </a:xfrm>
        </p:spPr>
        <p:txBody>
          <a:bodyPr>
            <a:noAutofit/>
          </a:bodyPr>
          <a:lstStyle/>
          <a:p>
            <a:pPr marL="0" indent="450000" algn="just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 Narrow" pitchFamily="34" charset="0"/>
              </a:rPr>
              <a:t>            Каллиграфические надписи делали кистью чёрной тушью на длинных свитках. И живопись тоже делали на свитках. Очень часто на одном свитке объединялись  рисунок и каллиграфически написанное стихотворение. Такие свитки есть почти в каждом японском доме.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>
          <a:xfrm>
            <a:off x="1143000" y="165100"/>
            <a:ext cx="4648200" cy="285132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40" name="Рисунок 5" descr="Shotei_Takahashi-Scroll-Bamboo_Grove-06-17-2007-8629-x2000.jpg"/>
          <p:cNvPicPr>
            <a:picLocks noChangeAspect="1"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>
            <a:off x="7086600" y="127000"/>
            <a:ext cx="1752600" cy="5334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791</TotalTime>
  <Words>399</Words>
  <Application>Microsoft Office PowerPoint</Application>
  <PresentationFormat>Экран (16:10)</PresentationFormat>
  <Paragraphs>46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Ветка       цветущей                 сакуры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Галина</dc:creator>
  <cp:lastModifiedBy>HP</cp:lastModifiedBy>
  <cp:revision>37</cp:revision>
  <cp:lastPrinted>1601-01-01T00:00:00Z</cp:lastPrinted>
  <dcterms:created xsi:type="dcterms:W3CDTF">1601-01-01T00:00:00Z</dcterms:created>
  <dcterms:modified xsi:type="dcterms:W3CDTF">2022-11-20T17:52:15Z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