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9"/>
  </p:notesMasterIdLst>
  <p:sldIdLst>
    <p:sldId id="256" r:id="rId2"/>
    <p:sldId id="258" r:id="rId3"/>
    <p:sldId id="282" r:id="rId4"/>
    <p:sldId id="280" r:id="rId5"/>
    <p:sldId id="257" r:id="rId6"/>
    <p:sldId id="274" r:id="rId7"/>
    <p:sldId id="267" r:id="rId8"/>
    <p:sldId id="278" r:id="rId9"/>
    <p:sldId id="277" r:id="rId10"/>
    <p:sldId id="279" r:id="rId11"/>
    <p:sldId id="281" r:id="rId12"/>
    <p:sldId id="283" r:id="rId13"/>
    <p:sldId id="284" r:id="rId14"/>
    <p:sldId id="285" r:id="rId15"/>
    <p:sldId id="265" r:id="rId16"/>
    <p:sldId id="261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CCCCFF"/>
    <a:srgbClr val="FFFF99"/>
    <a:srgbClr val="FFFFCC"/>
    <a:srgbClr val="009900"/>
    <a:srgbClr val="3F6D1D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450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78A51-DD6A-42FB-876C-0405F54DDDDF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36446-41B8-404B-86D3-D9CE8938A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777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36446-41B8-404B-86D3-D9CE8938AE3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642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A6C0B2-85B6-4986-A74F-00A83CC5914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C053D20-A5E6-4AE0-9023-FE466CE0D8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716016" y="3068960"/>
            <a:ext cx="4443357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Подготовил:</a:t>
            </a:r>
            <a:endParaRPr lang="ru-RU" sz="24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ct val="20000"/>
              </a:spcBef>
            </a:pP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логопед</a:t>
            </a:r>
          </a:p>
          <a:p>
            <a:pPr lvl="0">
              <a:spcBef>
                <a:spcPct val="20000"/>
              </a:spcBef>
            </a:pPr>
            <a:r>
              <a:rPr lang="ru-RU" sz="2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Митрясова</a:t>
            </a: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Мария Владимировна</a:t>
            </a: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 descr="https://ds02.infourok.ru/uploads/ex/1076/0006176d-9db4b16f/3/hello_html_77d45eee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2470500"/>
            <a:ext cx="3600399" cy="2542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s://ds03.infourok.ru/uploads/ex/0939/000427e8-7f28fac2/hello_html_538ea7af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3183" y="110963"/>
            <a:ext cx="4700329" cy="233443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980728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дисграфии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у детей дошкольного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возраста.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2405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из букв слова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ель: </a:t>
            </a:r>
            <a:r>
              <a:rPr lang="ru-RU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интерес к чтению ,закреплять знание букв, умение складывать слова из слогов, читать </a:t>
            </a: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b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Описание: </a:t>
            </a:r>
            <a: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Собери буквы в правильном порядке, составь слово.</a:t>
            </a:r>
            <a:br>
              <a:rPr lang="ru-RU" sz="16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Объект 17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828867"/>
            <a:ext cx="3168352" cy="4120413"/>
          </a:xfrm>
        </p:spPr>
      </p:pic>
      <p:pic>
        <p:nvPicPr>
          <p:cNvPr id="20" name="Объект 19"/>
          <p:cNvPicPr>
            <a:picLocks noGrp="1" noChangeAspect="1"/>
          </p:cNvPicPr>
          <p:nvPr>
            <p:ph sz="quarter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1844824"/>
            <a:ext cx="2880320" cy="4176464"/>
          </a:xfrm>
        </p:spPr>
      </p:pic>
    </p:spTree>
    <p:extLst>
      <p:ext uri="{BB962C8B-B14F-4D97-AF65-F5344CB8AC3E}">
        <p14:creationId xmlns:p14="http://schemas.microsoft.com/office/powerpoint/2010/main" val="661683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«Веселый паровозик»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436097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закрепить знание о звуках, упражнять в правильном нахождении звука в начале, середине и конце слова.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правила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ставить карточку с изображением в тот вагончик, в котором находятся звук в начале, середине или конце слова.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действия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определить местонахождение заданного звука в слове и поставить в соответствующий вагончик.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08" y="1444294"/>
            <a:ext cx="3601244" cy="4504655"/>
          </a:xfrm>
        </p:spPr>
      </p:pic>
    </p:spTree>
    <p:extLst>
      <p:ext uri="{BB962C8B-B14F-4D97-AF65-F5344CB8AC3E}">
        <p14:creationId xmlns:p14="http://schemas.microsoft.com/office/powerpoint/2010/main" val="3164974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«Звуковые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матрёшки»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4576994"/>
          </a:xfrm>
        </p:spPr>
        <p:txBody>
          <a:bodyPr>
            <a:normAutofit fontScale="25000" lnSpcReduction="20000"/>
          </a:bodyPr>
          <a:lstStyle/>
          <a:p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навыка </a:t>
            </a:r>
            <a:r>
              <a:rPr lang="ru-RU" sz="4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элементарного звукового анализа. Дети учатся различать твёрдые и мягкие согласные, определять позицию звука в слове. </a:t>
            </a:r>
            <a:endParaRPr lang="ru-RU" sz="49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Helvetica Neue"/>
            </a:endParaRP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мы пойдем в гости к матрёшкам. Они живут очень дружно. Посмотрите на них, как они похожи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а чем они отличаются? 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Отличаются цветом фартучков.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 имена у них похожи. Одну зовут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Катя,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другую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Кира.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Посмотрите на них. Кто из них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Катя?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кто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Кира?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вы догадались?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Назовите первый звук в слове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Катя?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[К]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Назовите первый звук в слове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Кира?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Кь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Расскажите о звуках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[К], [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Кь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дают характеристику звуков)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[К]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согласный, звонкий, твёрдый. Обозначаем синим цветом.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Кь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– согласный, звонкий, мягкий. Обозначаем зелёным цветом.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Лола и Лиля очень любят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играть.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Лола играет   с картинками, в названиях которых есть твёрдый звук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[К],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Лиля – в названиях которых есть мягкий звук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Кь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].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 очереди берут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картинки,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проговаривают слово, определяют звук и вставляют в кармашек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Катя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Кира.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/>
              <a:t>  </a:t>
            </a:r>
          </a:p>
        </p:txBody>
      </p:sp>
      <p:pic>
        <p:nvPicPr>
          <p:cNvPr id="19" name="Объект 18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44625"/>
            <a:ext cx="3498255" cy="4576663"/>
          </a:xfrm>
        </p:spPr>
      </p:pic>
    </p:spTree>
    <p:extLst>
      <p:ext uri="{BB962C8B-B14F-4D97-AF65-F5344CB8AC3E}">
        <p14:creationId xmlns:p14="http://schemas.microsoft.com/office/powerpoint/2010/main" val="2498264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«Звуковая гусеница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/>
              <a:t>-</a:t>
            </a:r>
            <a:r>
              <a:rPr lang="ru-RU" sz="1600" b="0" i="1" dirty="0" smtClean="0"/>
              <a:t>назвать количество звуков в слове;</a:t>
            </a:r>
            <a:br>
              <a:rPr lang="ru-RU" sz="1600" b="0" i="1" dirty="0" smtClean="0"/>
            </a:br>
            <a:r>
              <a:rPr lang="ru-RU" sz="1600" b="0" i="1" dirty="0" smtClean="0"/>
              <a:t>-назвать утрированно все звуки по порядку;</a:t>
            </a:r>
            <a:br>
              <a:rPr lang="ru-RU" sz="1600" b="0" i="1" dirty="0" smtClean="0"/>
            </a:br>
            <a:r>
              <a:rPr lang="ru-RU" sz="1600" b="0" i="1" dirty="0" smtClean="0"/>
              <a:t>-сколько в слове гласных;</a:t>
            </a:r>
            <a:br>
              <a:rPr lang="ru-RU" sz="1600" b="0" i="1" dirty="0" smtClean="0"/>
            </a:br>
            <a:r>
              <a:rPr lang="ru-RU" sz="1600" b="0" i="1" dirty="0" smtClean="0"/>
              <a:t>-назовите их по порядку</a:t>
            </a:r>
            <a:br>
              <a:rPr lang="ru-RU" sz="1600" b="0" i="1" dirty="0" smtClean="0"/>
            </a:br>
            <a:r>
              <a:rPr lang="ru-RU" sz="1600" b="0" i="1" dirty="0" smtClean="0"/>
              <a:t>-сколько согласных звуков</a:t>
            </a:r>
            <a:br>
              <a:rPr lang="ru-RU" sz="1600" b="0" i="1" dirty="0" smtClean="0"/>
            </a:br>
            <a:r>
              <a:rPr lang="ru-RU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-назвать первый звук, последний, третий.</a:t>
            </a:r>
            <a:br>
              <a:rPr lang="ru-RU" sz="16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276872"/>
            <a:ext cx="3476142" cy="39417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276872"/>
            <a:ext cx="3456384" cy="3941763"/>
          </a:xfrm>
        </p:spPr>
      </p:pic>
    </p:spTree>
    <p:extLst>
      <p:ext uri="{BB962C8B-B14F-4D97-AF65-F5344CB8AC3E}">
        <p14:creationId xmlns:p14="http://schemas.microsoft.com/office/powerpoint/2010/main" val="2760920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«Слоговые домики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1416050"/>
            <a:ext cx="3168351" cy="4533230"/>
          </a:xfr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упражнять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в делении слов на слоги, определении количества слогов в слове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Описание:</a:t>
            </a:r>
          </a:p>
          <a:p>
            <a:pPr marL="109728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Нужно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разместить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картинки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по своим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домика. Количество окошек соответствует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количеству слогов в названии картинки. Если в слове три слога, то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картинка отправляется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домик где три окошка.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663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102950" y="1412775"/>
            <a:ext cx="3469050" cy="495340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fontAlgn="base"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Положи круг в правом верхнем углу, слева от него крестик, в нижнем левом углу квадрат и т. д.</a:t>
            </a:r>
          </a:p>
          <a:p>
            <a:pPr lvl="0" fontAlgn="base"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«Графические диктанты» – Нарисуй в центре листа треугольник , справа от него нарисуй круг, слева от треугольника – ромб и т.д. (сверху, снизу)</a:t>
            </a:r>
          </a:p>
          <a:p>
            <a:pPr lvl="0" fontAlgn="base"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Ориентировка на листе в клеточку: «Нарисуй такую же фигуру», «Графические диктанты в клеточку», «Зеркало» (дорисуй другую половинку).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3717032"/>
            <a:ext cx="2299247" cy="26491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60"/>
          <a:stretch/>
        </p:blipFill>
        <p:spPr>
          <a:xfrm rot="16200000">
            <a:off x="5721623" y="352901"/>
            <a:ext cx="2160240" cy="43003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43608" y="425050"/>
            <a:ext cx="64087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Ориентировка на листе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12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476672"/>
            <a:ext cx="7704856" cy="53571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09728" indent="0">
              <a:buNone/>
            </a:pPr>
            <a:r>
              <a:rPr lang="ru-RU" b="1" dirty="0" smtClean="0"/>
              <a:t>Благодаря этим упражнениям ребята:</a:t>
            </a:r>
          </a:p>
          <a:p>
            <a:r>
              <a:rPr lang="ru-RU" dirty="0" smtClean="0"/>
              <a:t>Учатся ориентироваться на листе бумаги</a:t>
            </a:r>
          </a:p>
          <a:p>
            <a:r>
              <a:rPr lang="ru-RU" dirty="0" smtClean="0"/>
              <a:t>У них развивается зрительный контроль</a:t>
            </a:r>
          </a:p>
          <a:p>
            <a:r>
              <a:rPr lang="ru-RU" dirty="0" smtClean="0"/>
              <a:t>Закрепляются знания о геометрических формах</a:t>
            </a:r>
          </a:p>
          <a:p>
            <a:r>
              <a:rPr lang="ru-RU" dirty="0" smtClean="0"/>
              <a:t>Они учатся писать элементы букв и дифференцировать их друг от друга</a:t>
            </a:r>
          </a:p>
          <a:p>
            <a:r>
              <a:rPr lang="ru-RU" dirty="0" smtClean="0"/>
              <a:t>Все это чрезвычайно важно для предупреждения </a:t>
            </a:r>
            <a:r>
              <a:rPr lang="ru-RU" dirty="0" err="1" smtClean="0"/>
              <a:t>дисграфии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C:\Users\Рита\Downloads\hello_html_699bfc2a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643320"/>
            <a:ext cx="2376264" cy="221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85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5976664" cy="1359024"/>
          </a:xfrm>
          <a:effectLst>
            <a:outerShdw blurRad="50800" dist="38100" dir="5400000" rotWithShape="0">
              <a:srgbClr val="000000">
                <a:alpha val="35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 descr="http://siliconvalleyventurefunds.com/photo/56b1eee34032c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564904"/>
            <a:ext cx="7272808" cy="3849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64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48680"/>
            <a:ext cx="8208912" cy="2880319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b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Дисграфия</a:t>
            </a: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ru-RU" dirty="0" smtClean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специфическое расстройство письменной речи.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Дисграфическое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нарушение имеет стойкий характер, однако не зависит от умственного развития школьника или дошкольника, и не связано с его плохой обучаемостью и недостатком знаний. Причина ошибок при написании слов – нарушение формирования высших психических функций, задействованных в устной и письменной речи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 descr="C:\Users\Рита\Downloads\114761_html_m72f73cf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869160"/>
            <a:ext cx="4118222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544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Акустическая - </a:t>
            </a:r>
            <a:r>
              <a:rPr lang="ru-RU" dirty="0"/>
              <a:t>трудности слуховой дифференциации звуков речи</a:t>
            </a:r>
          </a:p>
          <a:p>
            <a:pPr marL="68580" indent="0">
              <a:buNone/>
            </a:pPr>
            <a:endParaRPr lang="ru-RU" dirty="0"/>
          </a:p>
          <a:p>
            <a:r>
              <a:rPr lang="ru-RU" b="1" dirty="0"/>
              <a:t>Артикуляционная - </a:t>
            </a:r>
            <a:r>
              <a:rPr lang="ru-RU" dirty="0"/>
              <a:t>отражение  нарушенного произношения на письме (как слышу , так и пишу)</a:t>
            </a:r>
          </a:p>
          <a:p>
            <a:pPr marL="68580" indent="0">
              <a:buNone/>
            </a:pPr>
            <a:endParaRPr lang="ru-RU" dirty="0"/>
          </a:p>
          <a:p>
            <a:r>
              <a:rPr lang="ru-RU" b="1" dirty="0"/>
              <a:t>Оптическая  -  </a:t>
            </a:r>
            <a:r>
              <a:rPr lang="ru-RU" dirty="0"/>
              <a:t>трудности усвоения зрительного образа  букв, которые кажутся одинаковыми</a:t>
            </a:r>
          </a:p>
          <a:p>
            <a:pPr marL="68580" indent="0">
              <a:buNone/>
            </a:pPr>
            <a:endParaRPr lang="ru-RU" dirty="0"/>
          </a:p>
          <a:p>
            <a:r>
              <a:rPr lang="ru-RU" b="1" dirty="0"/>
              <a:t>На фоне нарушения языкового анализа и синтеза - </a:t>
            </a:r>
            <a:r>
              <a:rPr lang="ru-RU" dirty="0"/>
              <a:t>затруднения при делении предложений на слова</a:t>
            </a:r>
          </a:p>
          <a:p>
            <a:pPr marL="68580" indent="0">
              <a:buNone/>
            </a:pPr>
            <a:endParaRPr lang="ru-RU" dirty="0"/>
          </a:p>
          <a:p>
            <a:r>
              <a:rPr lang="ru-RU" b="1" dirty="0" err="1"/>
              <a:t>Аграмматическая</a:t>
            </a:r>
            <a:r>
              <a:rPr lang="ru-RU" b="1" dirty="0"/>
              <a:t> </a:t>
            </a:r>
            <a:r>
              <a:rPr lang="ru-RU" b="1" dirty="0" err="1"/>
              <a:t>дисграфия</a:t>
            </a:r>
            <a:r>
              <a:rPr lang="ru-RU" b="1" dirty="0"/>
              <a:t> - </a:t>
            </a:r>
            <a:r>
              <a:rPr lang="ru-RU" dirty="0" err="1"/>
              <a:t>несформированность</a:t>
            </a:r>
            <a:r>
              <a:rPr lang="ru-RU" dirty="0"/>
              <a:t> грамматических систем словоизменения и словообразования</a:t>
            </a:r>
          </a:p>
          <a:p>
            <a:pPr marL="68580" indent="0">
              <a:buNone/>
            </a:pPr>
            <a:endParaRPr lang="ru-RU" dirty="0"/>
          </a:p>
          <a:p>
            <a:r>
              <a:rPr lang="ru-RU" b="1" dirty="0"/>
              <a:t>Смешанная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885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963896"/>
          </a:xfrm>
        </p:spPr>
        <p:txBody>
          <a:bodyPr/>
          <a:lstStyle/>
          <a:p>
            <a:pPr>
              <a:buFont typeface="Courier New" pitchFamily="49" charset="0"/>
              <a:buChar char="o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слуховой дифференциации звуков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Неправильное звукопроизношение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Задержка в развитии лексико-грамматической стороны речи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зрительного анализа и синтеза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готовности к школе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Двуязычие в семье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18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24936" cy="6192688"/>
          </a:xfrm>
        </p:spPr>
        <p:txBody>
          <a:bodyPr>
            <a:normAutofit fontScale="90000"/>
          </a:bodyPr>
          <a:lstStyle/>
          <a:p>
            <a:r>
              <a:rPr lang="ru-RU" sz="1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детей, поступающих в первый класс, функционально готовы к выполнению школьных требований и без труда справляются с новым видом деятельности. </a:t>
            </a:r>
            <a:br>
              <a:rPr lang="ru-RU" sz="1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 Однако среди первоклассников есть и такие дети, для которых учебная деятельность представляет значительные трудности, хотя умственно они развиты совершенно нормально. Это явление далеко не случайное. Его причины уходят своими корнями в дошкольный и даже в ранний возраст.</a:t>
            </a:r>
            <a:br>
              <a:rPr lang="ru-RU" sz="1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Задолго до изучения грамматических правил ребёнок должен овладеть основами грамоты, то есть хорошо «разобраться» в звуках и буквах, из которых состоят слова, и научиться точно «фотографировать» устную речь в условиях полного совпадения написания с произношением, когда «пишется так, как слышится». Это удаётся далеко не всем детям, и у многих из них, уже в первые дни пребывания в школе, возникают специфические трудности письма (пропуски и перестановки букв в словах, замена одних букв другими, «зеркальное» написании букв и т.п.), которые свидетельствуют о наличии у ребёнка </a:t>
            </a:r>
            <a:r>
              <a:rPr lang="ru-RU" sz="16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1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im2-tub-ru.yandex.net/i?id=2b608850e64facb35442c81e194680f2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3623392" cy="281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54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7044" y="980728"/>
            <a:ext cx="7848872" cy="13234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для профилактики </a:t>
            </a:r>
            <a:r>
              <a:rPr lang="ru-RU" sz="40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endParaRPr lang="ru-RU" sz="4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Рита\Downloads\8XRig9Hw2rc-_-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047231"/>
            <a:ext cx="2952328" cy="30608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242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2664296" cy="3744416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797" y="2132856"/>
            <a:ext cx="2448272" cy="40324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116632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Расставить буквы по порядку </a:t>
            </a:r>
            <a:b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</a:t>
            </a:r>
            <a:r>
              <a:rPr lang="ru-RU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Способствовать лучшему запоминанию букв русского </a:t>
            </a:r>
            <a:r>
              <a:rPr lang="ru-RU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алфавита,</a:t>
            </a:r>
          </a:p>
          <a:p>
            <a:r>
              <a:rPr lang="ru-RU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учить </a:t>
            </a:r>
            <a:r>
              <a:rPr lang="ru-RU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читать слова ,где буквы кодированы </a:t>
            </a:r>
            <a:r>
              <a:rPr lang="ru-RU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цифрами </a:t>
            </a:r>
            <a:r>
              <a:rPr lang="ru-RU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или картинками</a:t>
            </a:r>
            <a:br>
              <a:rPr lang="ru-RU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Описание</a:t>
            </a:r>
            <a:r>
              <a:rPr lang="ru-RU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Расставить цифры по порядку</a:t>
            </a:r>
            <a:r>
              <a:rPr lang="ru-RU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выписать </a:t>
            </a:r>
            <a:r>
              <a:rPr lang="ru-RU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соответствующие им буквы ,прочитать </a:t>
            </a:r>
            <a:r>
              <a:rPr lang="ru-RU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слово или выдели первый звук из каждой картинки</a:t>
            </a:r>
            <a:endParaRPr lang="ru-RU" dirty="0"/>
          </a:p>
        </p:txBody>
      </p:sp>
      <p:pic>
        <p:nvPicPr>
          <p:cNvPr id="8" name="Picture 2" descr="http://www.drazvivalki.ru/images/4ff5bfd9767ed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8469" y="4437112"/>
            <a:ext cx="2455094" cy="21131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7864" y="1904722"/>
            <a:ext cx="2736304" cy="231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9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6531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правильную букву.</a:t>
            </a:r>
            <a:b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зрительного образа букв</a:t>
            </a:r>
            <a:endParaRPr lang="ru-RU" sz="20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50064">
            <a:off x="326125" y="1542721"/>
            <a:ext cx="4106863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5659">
            <a:off x="4835222" y="1478342"/>
            <a:ext cx="3813629" cy="29683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3861048"/>
            <a:ext cx="3672409" cy="289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648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739835"/>
            <a:ext cx="2492317" cy="2523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53558"/>
          </a:xfrm>
        </p:spPr>
        <p:txBody>
          <a:bodyPr>
            <a:normAutofit fontScale="90000"/>
          </a:bodyPr>
          <a:lstStyle/>
          <a:p>
            <a:pPr marL="68580" lvl="0">
              <a:spcBef>
                <a:spcPts val="0"/>
              </a:spcBef>
            </a:pPr>
            <a: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нужную букву</a:t>
            </a:r>
            <a:b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Допиши букву</a:t>
            </a:r>
            <a:b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Сложи букву из палочек.</a:t>
            </a:r>
            <a:b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зрительного образа букв ,</a:t>
            </a:r>
            <a:r>
              <a:rPr lang="ru-RU" sz="1700" b="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развитие </a:t>
            </a:r>
            <a:r>
              <a:rPr lang="ru-RU" sz="17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пространственных отношений, зрительной </a:t>
            </a:r>
            <a:r>
              <a:rPr lang="ru-RU" sz="1700" b="0" dirty="0" err="1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памяти,внимания</a:t>
            </a:r>
            <a:r>
              <a:rPr lang="ru-RU" sz="1700" b="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воображения, </a:t>
            </a:r>
            <a:r>
              <a:rPr lang="ru-RU" sz="17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совершенствование мелкой </a:t>
            </a:r>
            <a:r>
              <a:rPr lang="ru-RU" sz="1700" b="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моторики</a:t>
            </a:r>
            <a:r>
              <a:rPr lang="ru-RU" sz="17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br>
              <a:rPr lang="ru-RU" sz="17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359" y="3717032"/>
            <a:ext cx="2956322" cy="3024336"/>
          </a:xfrm>
          <a:prstGeom prst="rect">
            <a:avLst/>
          </a:prstGeom>
        </p:spPr>
      </p:pic>
      <p:pic>
        <p:nvPicPr>
          <p:cNvPr id="8" name="Объект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01316" y="1697035"/>
            <a:ext cx="1747578" cy="2043156"/>
          </a:xfrm>
          <a:prstGeom prst="rect">
            <a:avLst/>
          </a:prstGeo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1563" y="4355924"/>
            <a:ext cx="3322712" cy="219822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184" y="1561638"/>
            <a:ext cx="2736304" cy="28803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184" y="4585236"/>
            <a:ext cx="2824151" cy="215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9891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1143</TotalTime>
  <Words>452</Words>
  <Application>Microsoft Office PowerPoint</Application>
  <PresentationFormat>Экран (4:3)</PresentationFormat>
  <Paragraphs>56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Calibri</vt:lpstr>
      <vt:lpstr>Courier New</vt:lpstr>
      <vt:lpstr>Helvetica Neue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Виды дисграфии</vt:lpstr>
      <vt:lpstr>Причины:</vt:lpstr>
      <vt:lpstr>Большинство детей, поступающих в первый класс, функционально готовы к выполнению школьных требований и без труда справляются с новым видом деятельности.  -  Однако среди первоклассников есть и такие дети, для которых учебная деятельность представляет значительные трудности, хотя умственно они развиты совершенно нормально. Это явление далеко не случайное. Его причины уходят своими корнями в дошкольный и даже в ранний возраст.  - Задолго до изучения грамматических правил ребёнок должен овладеть основами грамоты, то есть хорошо «разобраться» в звуках и буквах, из которых состоят слова, и научиться точно «фотографировать» устную речь в условиях полного совпадения написания с произношением, когда «пишется так, как слышится». Это удаётся далеко не всем детям, и у многих из них, уже в первые дни пребывания в школе, возникают специфические трудности письма (пропуски и перестановки букв в словах, замена одних букв другими, «зеркальное» написании букв и т.п.), которые свидетельствуют о наличии у ребёнка дисграфии               </vt:lpstr>
      <vt:lpstr>Презентация PowerPoint</vt:lpstr>
      <vt:lpstr>Презентация PowerPoint</vt:lpstr>
      <vt:lpstr>Найди правильную букву. Цель: закрепление зрительного образа букв</vt:lpstr>
      <vt:lpstr>Найди нужную букву Допиши букву Сложи букву из палочек. Цель: Закрепление зрительного образа букв ,развитие пространственных отношений, зрительной памяти,внимания, воображения, совершенствование мелкой моторики. </vt:lpstr>
      <vt:lpstr>Составь из букв слова Цель: формировать у детей интерес к чтению ,закреплять знание букв, умение складывать слова из слогов, читать слова Описание: Собери буквы в правильном порядке, составь слово. </vt:lpstr>
      <vt:lpstr>«Веселый паровозик»</vt:lpstr>
      <vt:lpstr>«Звуковые матрёшки»</vt:lpstr>
      <vt:lpstr> «Звуковая гусеница » -назвать количество звуков в слове; -назвать утрированно все звуки по порядку; -сколько в слове гласных; -назовите их по порядку -сколько согласных звуков -назвать первый звук, последний, третий. </vt:lpstr>
      <vt:lpstr>«Слоговые домики»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«Профилактика дисграфии»</dc:title>
  <dc:creator>Рита</dc:creator>
  <cp:lastModifiedBy>User</cp:lastModifiedBy>
  <cp:revision>81</cp:revision>
  <dcterms:created xsi:type="dcterms:W3CDTF">2017-02-12T07:28:50Z</dcterms:created>
  <dcterms:modified xsi:type="dcterms:W3CDTF">2022-11-20T11:04:43Z</dcterms:modified>
</cp:coreProperties>
</file>