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sldIdLst>
    <p:sldId id="262" r:id="rId7"/>
    <p:sldId id="261" r:id="rId8"/>
    <p:sldId id="260" r:id="rId9"/>
    <p:sldId id="259" r:id="rId10"/>
    <p:sldId id="258" r:id="rId11"/>
    <p:sldId id="25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078B74-EC41-421C-81EA-25FF6E7A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423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949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085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078B74-EC41-421C-81EA-25FF6E7A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148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96022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Eingekerbter Richtungspfeil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Eingekerbter Richtungspfeil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75070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075781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4408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00132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156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0414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260108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1" name="Gerade Verbindung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Eingekerbter Richtungspfeil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7366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599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35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078B74-EC41-421C-81EA-25FF6E7A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7242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519261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Eingekerbter Richtungspfeil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Eingekerbter Richtungspfeil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09531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86387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043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453060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30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Eingekerbter Richtungspfeil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Eingekerbter Richtungspfeil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4569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7026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1" name="Gerade Verbindung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Eingekerbter Richtungspfeil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0962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4228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2560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078B74-EC41-421C-81EA-25FF6E7A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1641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094857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Eingekerbter Richtungspfeil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Eingekerbter Richtungspfeil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8692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680244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2087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185206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743188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8524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8514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1" name="Gerade Verbindung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Eingekerbter Richtungspfeil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08987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4416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2306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078B74-EC41-421C-81EA-25FF6E7A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8762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821617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Eingekerbter Richtungspfeil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Eingekerbter Richtungspfeil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2134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847465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6703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109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0552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814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026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1" name="Gerade Verbindung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Eingekerbter Richtungspfeil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74684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115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4150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078B74-EC41-421C-81EA-25FF6E7A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7456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797018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Eingekerbter Richtungspfeil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Eingekerbter Richtungspfeil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7199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073560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07799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838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52637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524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39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1" name="Gerade Verbindung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Eingekerbter Richtungspfeil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98096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616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66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33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6709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white"/>
                </a:solidFill>
              </a:rPr>
              <a:pPr/>
              <a:t>20.11.2022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1" name="Gerade Verbindung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Eingekerbter Richtungspfeil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5080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65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62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13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2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182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CBA388-0237-48C4-BB11-CDFF1D9969BD}" type="datetimeFigureOut">
              <a:rPr lang="ru-RU" smtClean="0">
                <a:solidFill>
                  <a:prstClr val="black"/>
                </a:solidFill>
              </a:rPr>
              <a:pPr/>
              <a:t>20.11.2022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078B74-EC41-421C-81EA-25FF6E7A8FC2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118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81200" y="1481328"/>
            <a:ext cx="8363272" cy="4900000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ru-RU" dirty="0"/>
              <a:t> Цель: Знакомство родителей с понятием «детская </a:t>
            </a:r>
            <a:r>
              <a:rPr lang="ru-RU" dirty="0" err="1"/>
              <a:t>аутоагрессия</a:t>
            </a:r>
            <a:r>
              <a:rPr lang="ru-RU" dirty="0"/>
              <a:t>», причинами возникновения </a:t>
            </a:r>
            <a:r>
              <a:rPr lang="ru-RU" dirty="0" err="1"/>
              <a:t>аутодеструктивных</a:t>
            </a:r>
            <a:r>
              <a:rPr lang="ru-RU" dirty="0"/>
              <a:t> действий, видами и профилактикой </a:t>
            </a:r>
            <a:r>
              <a:rPr lang="ru-RU" dirty="0" err="1"/>
              <a:t>аутоагрессивного</a:t>
            </a:r>
            <a:r>
              <a:rPr lang="ru-RU" dirty="0"/>
              <a:t> поведения.</a:t>
            </a:r>
          </a:p>
          <a:p>
            <a:pPr marL="109728" indent="0">
              <a:buNone/>
            </a:pPr>
            <a:r>
              <a:rPr lang="ru-RU" dirty="0"/>
              <a:t>      Задачи:</a:t>
            </a:r>
          </a:p>
          <a:p>
            <a:pPr marL="109728" indent="0">
              <a:buNone/>
            </a:pPr>
            <a:r>
              <a:rPr lang="ru-RU" dirty="0"/>
              <a:t>1.	Обсудить с родителями причины детской </a:t>
            </a:r>
            <a:r>
              <a:rPr lang="ru-RU" dirty="0" err="1"/>
              <a:t>аутоагрессии</a:t>
            </a:r>
            <a:r>
              <a:rPr lang="ru-RU" dirty="0"/>
              <a:t>;</a:t>
            </a:r>
          </a:p>
          <a:p>
            <a:pPr marL="109728" indent="0">
              <a:buNone/>
            </a:pPr>
            <a:r>
              <a:rPr lang="ru-RU" dirty="0"/>
              <a:t>2.	Сформировать у родителей умение выявлять первые признаки детской </a:t>
            </a:r>
            <a:r>
              <a:rPr lang="ru-RU" dirty="0" err="1"/>
              <a:t>аутоагрессии</a:t>
            </a:r>
            <a:r>
              <a:rPr lang="ru-RU" dirty="0"/>
              <a:t>, корректировать своё поведение в отношениях с ребёнком и, при необходимости, обратиться за помощью к специалистам.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«</a:t>
            </a:r>
            <a:r>
              <a:rPr lang="ru-RU" dirty="0" err="1"/>
              <a:t>Аутоагрессия</a:t>
            </a:r>
            <a:r>
              <a:rPr lang="ru-RU" dirty="0"/>
              <a:t>: почему дети вредят себе»</a:t>
            </a:r>
          </a:p>
        </p:txBody>
      </p:sp>
    </p:spTree>
    <p:extLst>
      <p:ext uri="{BB962C8B-B14F-4D97-AF65-F5344CB8AC3E}">
        <p14:creationId xmlns:p14="http://schemas.microsoft.com/office/powerpoint/2010/main" val="3221804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81200" y="980728"/>
            <a:ext cx="8229600" cy="5616624"/>
          </a:xfrm>
        </p:spPr>
        <p:txBody>
          <a:bodyPr>
            <a:normAutofit fontScale="62500" lnSpcReduction="20000"/>
          </a:bodyPr>
          <a:lstStyle/>
          <a:p>
            <a:pPr marL="109728" indent="0" algn="just">
              <a:buNone/>
            </a:pPr>
            <a:r>
              <a:rPr lang="ru-RU" dirty="0" smtClean="0"/>
              <a:t>     Существует </a:t>
            </a:r>
            <a:r>
              <a:rPr lang="ru-RU" dirty="0"/>
              <a:t>две основные формы проявления агрессии – открытая и скрытая. При открытой агрессивности ребенок может драться, кусаться, плеваться, ругаться плохими словами, угрожать, ломать вещи или издеваться над животными.</a:t>
            </a:r>
          </a:p>
          <a:p>
            <a:pPr marL="109728" indent="0" algn="just">
              <a:buNone/>
            </a:pPr>
            <a:r>
              <a:rPr lang="ru-RU" dirty="0"/>
              <a:t>      Скрытая агрессия может проявляться </a:t>
            </a:r>
            <a:r>
              <a:rPr lang="ru-RU" dirty="0" err="1"/>
              <a:t>аутоагрессией</a:t>
            </a:r>
            <a:r>
              <a:rPr lang="ru-RU" dirty="0"/>
              <a:t>, то есть агрессией, направленной на самого себя.</a:t>
            </a:r>
          </a:p>
          <a:p>
            <a:pPr marL="109728" indent="0" algn="just">
              <a:buNone/>
            </a:pPr>
            <a:r>
              <a:rPr lang="ru-RU" dirty="0"/>
              <a:t>      </a:t>
            </a:r>
            <a:r>
              <a:rPr lang="ru-RU" dirty="0" err="1"/>
              <a:t>Аутоагрессия</a:t>
            </a:r>
            <a:r>
              <a:rPr lang="ru-RU" dirty="0"/>
              <a:t> — это патологическая для человека реакция. До определенного момента дети попросту не понимают и не анализируют свои ошибки, поэтому приблизительно до достижения возраста в 1,5–2 года задача родителей — создать для своего чада максимально безопасные условия, но в то же время стараться не ограничивать его в стремлении познать мир. В этом возрасте малыш не соотносит свои «проступки» с повышением голоса, изменением интонации разговора, а тем более, с физическим наказанием.</a:t>
            </a:r>
          </a:p>
          <a:p>
            <a:pPr marL="109728" indent="0" algn="just">
              <a:buNone/>
            </a:pPr>
            <a:r>
              <a:rPr lang="ru-RU" dirty="0"/>
              <a:t>      И только около 3 лет ребенок понимает четкую связь между «я сделал/сделала что-то не так» и недовольством со стороны родителей или воспитателей. К определенному периоду у детей формируется способность размышлять и анализировать свои действия. Естественно, в первую очередь копируют манеру поведения взрослых. К слову, именно поэтому при обсуждении проблем в воспитании, психологи рекомендуют супружеским парам начинать с себя. Ведь достаточно сложно объяснить целесообразность запрета того, что регулярно себе позволяют отец и/или мать (в современных реалиях это, обычно, чрезмерное увлечение гаджетами, компьютерными играми и пр</a:t>
            </a:r>
            <a:r>
              <a:rPr lang="ru-RU" dirty="0" smtClean="0"/>
              <a:t>.).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1.	</a:t>
            </a:r>
            <a:r>
              <a:rPr lang="ru-RU" sz="2000" dirty="0" err="1">
                <a:solidFill>
                  <a:schemeClr val="tx1"/>
                </a:solidFill>
              </a:rPr>
              <a:t>Аутоагрессия</a:t>
            </a:r>
            <a:r>
              <a:rPr lang="ru-RU" sz="2000" dirty="0">
                <a:solidFill>
                  <a:schemeClr val="tx1"/>
                </a:solidFill>
              </a:rPr>
              <a:t> у детей.</a:t>
            </a:r>
          </a:p>
        </p:txBody>
      </p:sp>
    </p:spTree>
    <p:extLst>
      <p:ext uri="{BB962C8B-B14F-4D97-AF65-F5344CB8AC3E}">
        <p14:creationId xmlns:p14="http://schemas.microsoft.com/office/powerpoint/2010/main" val="3593335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1981200" y="908720"/>
            <a:ext cx="4690864" cy="5760640"/>
          </a:xfrm>
        </p:spPr>
        <p:txBody>
          <a:bodyPr>
            <a:normAutofit fontScale="62500" lnSpcReduction="20000"/>
          </a:bodyPr>
          <a:lstStyle/>
          <a:p>
            <a:pPr marL="109728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Дети раннего и дошкольного возраста импульсивно наносят себе повреждения: бьют руками по голове, царапают, щипают, кусают, вырывают волосы, ударяются о стену. Реакция развивается на фоне эмоционального возбуждения непосредственно после наказания или запрета со стороны взрослого. Отличается непроизвольностью – малыш не в состоянии отсрочить, обдумать, выбрать способ реализации агрессии, переключиться на другие эмоции. В старшем дошкольном возрасте </a:t>
            </a:r>
            <a:r>
              <a:rPr lang="ru-RU" dirty="0" err="1">
                <a:solidFill>
                  <a:schemeClr val="bg1"/>
                </a:solidFill>
              </a:rPr>
              <a:t>аутодеструктивные</a:t>
            </a:r>
            <a:r>
              <a:rPr lang="ru-RU" dirty="0">
                <a:solidFill>
                  <a:schemeClr val="bg1"/>
                </a:solidFill>
              </a:rPr>
              <a:t> действия начинают отделяться от провоцирующей ситуации. Ребенок обвиняет себя в развитии различных конфликтных ситуаций, например, в возникновении ссоры между родителями. Самонаказание происходит в мыслях, физические действия скрываются от посторонних.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726" y="1268760"/>
            <a:ext cx="3527747" cy="475252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2.	Симптомы </a:t>
            </a:r>
            <a:r>
              <a:rPr lang="ru-RU" sz="2000" dirty="0" err="1">
                <a:solidFill>
                  <a:schemeClr val="bg1"/>
                </a:solidFill>
              </a:rPr>
              <a:t>аутоагрессии</a:t>
            </a:r>
            <a:r>
              <a:rPr lang="ru-RU" sz="2000" dirty="0">
                <a:solidFill>
                  <a:schemeClr val="bg1"/>
                </a:solidFill>
              </a:rPr>
              <a:t> у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778484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81200" y="1052736"/>
            <a:ext cx="8229600" cy="5328592"/>
          </a:xfrm>
        </p:spPr>
        <p:txBody>
          <a:bodyPr>
            <a:normAutofit fontScale="85000" lnSpcReduction="20000"/>
          </a:bodyPr>
          <a:lstStyle/>
          <a:p>
            <a:pPr marL="109728" indent="0" algn="just">
              <a:buNone/>
            </a:pPr>
            <a:r>
              <a:rPr lang="ru-RU" dirty="0"/>
              <a:t> Предотвратить </a:t>
            </a:r>
            <a:r>
              <a:rPr lang="ru-RU" dirty="0" err="1"/>
              <a:t>аутоагрессию</a:t>
            </a:r>
            <a:r>
              <a:rPr lang="ru-RU" dirty="0"/>
              <a:t>, как и другие нарушения, значительно легче, чем корректировать. Поэтому первое, что нужно сделать, – обратить внимание на ситуацию в семье. Доброжелательны ли друг к другу все члены семьи? Идет ли малыш к родителям, чтобы поделиться своими переживаниями? Готовы ли родители поддержать ребенка в любой ситуации и постараться помочь ему в любой проблеме, будь она сущим пустяком или серьезной трагедией?</a:t>
            </a:r>
          </a:p>
          <a:p>
            <a:pPr marL="109728" indent="0" algn="just">
              <a:buNone/>
            </a:pPr>
            <a:r>
              <a:rPr lang="ru-RU" dirty="0"/>
              <a:t>•	Если </a:t>
            </a:r>
            <a:r>
              <a:rPr lang="ru-RU" dirty="0" err="1"/>
              <a:t>аутоагрессия</a:t>
            </a:r>
            <a:r>
              <a:rPr lang="ru-RU" dirty="0"/>
              <a:t> все же началась, необходимо минимизировать или исключить ситуации, в которых она возникает. Иначе это может закрепиться в привычном поведении, и тогда коррекция сильно осложнится.</a:t>
            </a:r>
          </a:p>
          <a:p>
            <a:pPr marL="109728" indent="0" algn="just">
              <a:buNone/>
            </a:pPr>
            <a:r>
              <a:rPr lang="ru-RU" dirty="0"/>
              <a:t>•	Во время приступа важно соблюдать алгоритм: обезопасить, дать выпустить пар, проговорить чувства, побеседовать о случившемся.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3.</a:t>
            </a:r>
            <a:r>
              <a:rPr lang="ru-RU" sz="2000" dirty="0">
                <a:solidFill>
                  <a:schemeClr val="tx1"/>
                </a:solidFill>
              </a:rPr>
              <a:t>	Рекомендации родителям при первых признаках </a:t>
            </a:r>
            <a:r>
              <a:rPr lang="ru-RU" sz="2000" dirty="0" err="1">
                <a:solidFill>
                  <a:schemeClr val="tx1"/>
                </a:solidFill>
              </a:rPr>
              <a:t>аутоагрессивного</a:t>
            </a:r>
            <a:r>
              <a:rPr lang="ru-RU" sz="2000" dirty="0">
                <a:solidFill>
                  <a:schemeClr val="tx1"/>
                </a:solidFill>
              </a:rPr>
              <a:t> поведения ребёнка. </a:t>
            </a:r>
          </a:p>
        </p:txBody>
      </p:sp>
    </p:spTree>
    <p:extLst>
      <p:ext uri="{BB962C8B-B14F-4D97-AF65-F5344CB8AC3E}">
        <p14:creationId xmlns:p14="http://schemas.microsoft.com/office/powerpoint/2010/main" val="4050163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1981200" y="620688"/>
            <a:ext cx="4834880" cy="5976664"/>
          </a:xfrm>
        </p:spPr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bg1"/>
                </a:solidFill>
              </a:rPr>
              <a:t>•	Если родителям кажется, что они не справляются с </a:t>
            </a:r>
            <a:r>
              <a:rPr lang="ru-RU" dirty="0" err="1">
                <a:solidFill>
                  <a:schemeClr val="bg1"/>
                </a:solidFill>
              </a:rPr>
              <a:t>аутоагрессией</a:t>
            </a:r>
            <a:r>
              <a:rPr lang="ru-RU" dirty="0">
                <a:solidFill>
                  <a:schemeClr val="bg1"/>
                </a:solidFill>
              </a:rPr>
              <a:t> ребенка самостоятельно, следует обратиться к специалистам. С этой проблемой можно пойти к психологу, неврологу, психотерапевту или психиатру.</a:t>
            </a:r>
          </a:p>
          <a:p>
            <a:pPr marL="109728" indent="0">
              <a:buNone/>
            </a:pPr>
            <a:r>
              <a:rPr lang="ru-RU" dirty="0">
                <a:solidFill>
                  <a:schemeClr val="bg1"/>
                </a:solidFill>
              </a:rPr>
              <a:t>•	Важно как можно более своевременно начать корректировать </a:t>
            </a:r>
            <a:r>
              <a:rPr lang="ru-RU" dirty="0" err="1">
                <a:solidFill>
                  <a:schemeClr val="bg1"/>
                </a:solidFill>
              </a:rPr>
              <a:t>аутоагрессивное</a:t>
            </a:r>
            <a:r>
              <a:rPr lang="ru-RU" dirty="0">
                <a:solidFill>
                  <a:schemeClr val="bg1"/>
                </a:solidFill>
              </a:rPr>
              <a:t> поведение, так как чем дольше малыш живет с этим нарушением, тем труднее его лечить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32104" y="1268761"/>
            <a:ext cx="3178696" cy="461216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30026"/>
          </a:xfrm>
        </p:spPr>
        <p:txBody>
          <a:bodyPr>
            <a:normAutofit fontScale="90000"/>
          </a:bodyPr>
          <a:lstStyle/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5880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1981200" y="1052736"/>
            <a:ext cx="4834880" cy="5616624"/>
          </a:xfrm>
        </p:spPr>
        <p:txBody>
          <a:bodyPr>
            <a:normAutofit fontScale="70000" lnSpcReduction="20000"/>
          </a:bodyPr>
          <a:lstStyle/>
          <a:p>
            <a:pPr marL="109728" indent="0" algn="just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109728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Аутоагрессия </a:t>
            </a:r>
            <a:r>
              <a:rPr lang="ru-RU" dirty="0">
                <a:solidFill>
                  <a:schemeClr val="bg1"/>
                </a:solidFill>
              </a:rPr>
              <a:t>у детей – это такое нарушение, при котором ребенок направляет все негативные эмоции на себя, причиняя при этом вред в физическом и психологическом плане. Причины такого поведения у малыша обычно необходимо искать во внутрисемейных отношениях. Диагностикой и коррекцией </a:t>
            </a:r>
            <a:r>
              <a:rPr lang="ru-RU" dirty="0" err="1">
                <a:solidFill>
                  <a:schemeClr val="bg1"/>
                </a:solidFill>
              </a:rPr>
              <a:t>аутогрессии</a:t>
            </a:r>
            <a:r>
              <a:rPr lang="ru-RU" dirty="0">
                <a:solidFill>
                  <a:schemeClr val="bg1"/>
                </a:solidFill>
              </a:rPr>
              <a:t> занимаются такие специалисты как невролог, психолог, психиатр и психотерапевт. Чем раньше начинается коррекция поведения, тем больше шансов на полное избавление от нарушения.</a:t>
            </a:r>
          </a:p>
          <a:p>
            <a:pPr marL="109728" indent="0" algn="ctr">
              <a:buNone/>
            </a:pPr>
            <a:r>
              <a:rPr lang="ru-RU" dirty="0"/>
              <a:t>Терпения Вам и удачи, дорогие родители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1556792"/>
            <a:ext cx="3456384" cy="396044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62074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4. Заключение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4515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538</Words>
  <Application>Microsoft Office PowerPoint</Application>
  <PresentationFormat>Широкоэкранный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6</vt:i4>
      </vt:variant>
    </vt:vector>
  </HeadingPairs>
  <TitlesOfParts>
    <vt:vector size="17" baseType="lpstr">
      <vt:lpstr>Arial</vt:lpstr>
      <vt:lpstr>Lucida Sans Unicode</vt:lpstr>
      <vt:lpstr>Verdana</vt:lpstr>
      <vt:lpstr>Wingdings 2</vt:lpstr>
      <vt:lpstr>Wingdings 3</vt:lpstr>
      <vt:lpstr>Deimos</vt:lpstr>
      <vt:lpstr>1_Deimos</vt:lpstr>
      <vt:lpstr>2_Deimos</vt:lpstr>
      <vt:lpstr>3_Deimos</vt:lpstr>
      <vt:lpstr>4_Deimos</vt:lpstr>
      <vt:lpstr>5_Deimos</vt:lpstr>
      <vt:lpstr>«Аутоагрессия: почему дети вредят себе»</vt:lpstr>
      <vt:lpstr>1. Аутоагрессия у детей.</vt:lpstr>
      <vt:lpstr>2. Симптомы аутоагрессии у ребенка.</vt:lpstr>
      <vt:lpstr>3. Рекомендации родителям при первых признаках аутоагрессивного поведения ребёнка. </vt:lpstr>
      <vt:lpstr>Презентация PowerPoint</vt:lpstr>
      <vt:lpstr>4. Заключение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Чичимова</dc:creator>
  <cp:lastModifiedBy>Ольга Чичимова</cp:lastModifiedBy>
  <cp:revision>2</cp:revision>
  <dcterms:created xsi:type="dcterms:W3CDTF">2022-11-20T18:15:15Z</dcterms:created>
  <dcterms:modified xsi:type="dcterms:W3CDTF">2022-11-20T19:38:07Z</dcterms:modified>
</cp:coreProperties>
</file>