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100" d="100"/>
          <a:sy n="100" d="100"/>
        </p:scale>
        <p:origin x="-174" y="-18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67B285C8-DB58-495E-B9FF-69FB5062AE34}" type="datetimeFigureOut">
              <a:rPr lang="ru-RU" smtClean="0"/>
              <a:t>19.11.2022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110C076-109A-48D8-A333-3AE4B248C1A7}" type="slidenum">
              <a:rPr lang="ru-RU" smtClean="0"/>
              <a:t>‹#›</a:t>
            </a:fld>
            <a:endParaRPr lang="ru-RU"/>
          </a:p>
        </p:txBody>
      </p:sp>
    </p:spTree>
    <p:extLst>
      <p:ext uri="{BB962C8B-B14F-4D97-AF65-F5344CB8AC3E}">
        <p14:creationId xmlns:p14="http://schemas.microsoft.com/office/powerpoint/2010/main" val="27871468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67B285C8-DB58-495E-B9FF-69FB5062AE34}" type="datetimeFigureOut">
              <a:rPr lang="ru-RU" smtClean="0"/>
              <a:t>19.11.2022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110C076-109A-48D8-A333-3AE4B248C1A7}" type="slidenum">
              <a:rPr lang="ru-RU" smtClean="0"/>
              <a:t>‹#›</a:t>
            </a:fld>
            <a:endParaRPr lang="ru-RU"/>
          </a:p>
        </p:txBody>
      </p:sp>
    </p:spTree>
    <p:extLst>
      <p:ext uri="{BB962C8B-B14F-4D97-AF65-F5344CB8AC3E}">
        <p14:creationId xmlns:p14="http://schemas.microsoft.com/office/powerpoint/2010/main" val="28326379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67B285C8-DB58-495E-B9FF-69FB5062AE34}" type="datetimeFigureOut">
              <a:rPr lang="ru-RU" smtClean="0"/>
              <a:t>19.11.2022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110C076-109A-48D8-A333-3AE4B248C1A7}" type="slidenum">
              <a:rPr lang="ru-RU" smtClean="0"/>
              <a:t>‹#›</a:t>
            </a:fld>
            <a:endParaRPr lang="ru-RU"/>
          </a:p>
        </p:txBody>
      </p:sp>
    </p:spTree>
    <p:extLst>
      <p:ext uri="{BB962C8B-B14F-4D97-AF65-F5344CB8AC3E}">
        <p14:creationId xmlns:p14="http://schemas.microsoft.com/office/powerpoint/2010/main" val="20644070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67B285C8-DB58-495E-B9FF-69FB5062AE34}" type="datetimeFigureOut">
              <a:rPr lang="ru-RU" smtClean="0"/>
              <a:t>19.11.2022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110C076-109A-48D8-A333-3AE4B248C1A7}" type="slidenum">
              <a:rPr lang="ru-RU" smtClean="0"/>
              <a:t>‹#›</a:t>
            </a:fld>
            <a:endParaRPr lang="ru-RU"/>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4666130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67B285C8-DB58-495E-B9FF-69FB5062AE34}" type="datetimeFigureOut">
              <a:rPr lang="ru-RU" smtClean="0"/>
              <a:t>19.11.2022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110C076-109A-48D8-A333-3AE4B248C1A7}" type="slidenum">
              <a:rPr lang="ru-RU" smtClean="0"/>
              <a:t>‹#›</a:t>
            </a:fld>
            <a:endParaRPr lang="ru-RU"/>
          </a:p>
        </p:txBody>
      </p:sp>
    </p:spTree>
    <p:extLst>
      <p:ext uri="{BB962C8B-B14F-4D97-AF65-F5344CB8AC3E}">
        <p14:creationId xmlns:p14="http://schemas.microsoft.com/office/powerpoint/2010/main" val="13190005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67B285C8-DB58-495E-B9FF-69FB5062AE34}" type="datetimeFigureOut">
              <a:rPr lang="ru-RU" smtClean="0"/>
              <a:t>19.11.2022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110C076-109A-48D8-A333-3AE4B248C1A7}" type="slidenum">
              <a:rPr lang="ru-RU" smtClean="0"/>
              <a:t>‹#›</a:t>
            </a:fld>
            <a:endParaRPr lang="ru-RU"/>
          </a:p>
        </p:txBody>
      </p:sp>
    </p:spTree>
    <p:extLst>
      <p:ext uri="{BB962C8B-B14F-4D97-AF65-F5344CB8AC3E}">
        <p14:creationId xmlns:p14="http://schemas.microsoft.com/office/powerpoint/2010/main" val="12724634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67B285C8-DB58-495E-B9FF-69FB5062AE34}" type="datetimeFigureOut">
              <a:rPr lang="ru-RU" smtClean="0"/>
              <a:t>19.11.2022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110C076-109A-48D8-A333-3AE4B248C1A7}" type="slidenum">
              <a:rPr lang="ru-RU" smtClean="0"/>
              <a:t>‹#›</a:t>
            </a:fld>
            <a:endParaRPr lang="ru-RU"/>
          </a:p>
        </p:txBody>
      </p:sp>
    </p:spTree>
    <p:extLst>
      <p:ext uri="{BB962C8B-B14F-4D97-AF65-F5344CB8AC3E}">
        <p14:creationId xmlns:p14="http://schemas.microsoft.com/office/powerpoint/2010/main" val="31801087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7B285C8-DB58-495E-B9FF-69FB5062AE34}" type="datetimeFigureOut">
              <a:rPr lang="ru-RU" smtClean="0"/>
              <a:t>19.11.2022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110C076-109A-48D8-A333-3AE4B248C1A7}" type="slidenum">
              <a:rPr lang="ru-RU" smtClean="0"/>
              <a:t>‹#›</a:t>
            </a:fld>
            <a:endParaRPr lang="ru-RU"/>
          </a:p>
        </p:txBody>
      </p:sp>
    </p:spTree>
    <p:extLst>
      <p:ext uri="{BB962C8B-B14F-4D97-AF65-F5344CB8AC3E}">
        <p14:creationId xmlns:p14="http://schemas.microsoft.com/office/powerpoint/2010/main" val="37866745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7B285C8-DB58-495E-B9FF-69FB5062AE34}" type="datetimeFigureOut">
              <a:rPr lang="ru-RU" smtClean="0"/>
              <a:t>19.11.2022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110C076-109A-48D8-A333-3AE4B248C1A7}" type="slidenum">
              <a:rPr lang="ru-RU" smtClean="0"/>
              <a:t>‹#›</a:t>
            </a:fld>
            <a:endParaRPr lang="ru-RU"/>
          </a:p>
        </p:txBody>
      </p:sp>
    </p:spTree>
    <p:extLst>
      <p:ext uri="{BB962C8B-B14F-4D97-AF65-F5344CB8AC3E}">
        <p14:creationId xmlns:p14="http://schemas.microsoft.com/office/powerpoint/2010/main" val="2896417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7B285C8-DB58-495E-B9FF-69FB5062AE34}" type="datetimeFigureOut">
              <a:rPr lang="ru-RU" smtClean="0"/>
              <a:t>19.11.2022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110C076-109A-48D8-A333-3AE4B248C1A7}" type="slidenum">
              <a:rPr lang="ru-RU" smtClean="0"/>
              <a:t>‹#›</a:t>
            </a:fld>
            <a:endParaRPr lang="ru-RU"/>
          </a:p>
        </p:txBody>
      </p:sp>
    </p:spTree>
    <p:extLst>
      <p:ext uri="{BB962C8B-B14F-4D97-AF65-F5344CB8AC3E}">
        <p14:creationId xmlns:p14="http://schemas.microsoft.com/office/powerpoint/2010/main" val="3305680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7B285C8-DB58-495E-B9FF-69FB5062AE34}" type="datetimeFigureOut">
              <a:rPr lang="ru-RU" smtClean="0"/>
              <a:t>19.11.2022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110C076-109A-48D8-A333-3AE4B248C1A7}" type="slidenum">
              <a:rPr lang="ru-RU" smtClean="0"/>
              <a:t>‹#›</a:t>
            </a:fld>
            <a:endParaRPr lang="ru-RU"/>
          </a:p>
        </p:txBody>
      </p:sp>
    </p:spTree>
    <p:extLst>
      <p:ext uri="{BB962C8B-B14F-4D97-AF65-F5344CB8AC3E}">
        <p14:creationId xmlns:p14="http://schemas.microsoft.com/office/powerpoint/2010/main" val="7051825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67B285C8-DB58-495E-B9FF-69FB5062AE34}" type="datetimeFigureOut">
              <a:rPr lang="ru-RU" smtClean="0"/>
              <a:t>19.11.2022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110C076-109A-48D8-A333-3AE4B248C1A7}" type="slidenum">
              <a:rPr lang="ru-RU" smtClean="0"/>
              <a:t>‹#›</a:t>
            </a:fld>
            <a:endParaRPr lang="ru-RU"/>
          </a:p>
        </p:txBody>
      </p:sp>
    </p:spTree>
    <p:extLst>
      <p:ext uri="{BB962C8B-B14F-4D97-AF65-F5344CB8AC3E}">
        <p14:creationId xmlns:p14="http://schemas.microsoft.com/office/powerpoint/2010/main" val="2105553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7B285C8-DB58-495E-B9FF-69FB5062AE34}" type="datetimeFigureOut">
              <a:rPr lang="ru-RU" smtClean="0"/>
              <a:t>19.11.2022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110C076-109A-48D8-A333-3AE4B248C1A7}" type="slidenum">
              <a:rPr lang="ru-RU" smtClean="0"/>
              <a:t>‹#›</a:t>
            </a:fld>
            <a:endParaRPr lang="ru-RU"/>
          </a:p>
        </p:txBody>
      </p:sp>
    </p:spTree>
    <p:extLst>
      <p:ext uri="{BB962C8B-B14F-4D97-AF65-F5344CB8AC3E}">
        <p14:creationId xmlns:p14="http://schemas.microsoft.com/office/powerpoint/2010/main" val="1572395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67B285C8-DB58-495E-B9FF-69FB5062AE34}" type="datetimeFigureOut">
              <a:rPr lang="ru-RU" smtClean="0"/>
              <a:t>19.11.2022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110C076-109A-48D8-A333-3AE4B248C1A7}" type="slidenum">
              <a:rPr lang="ru-RU" smtClean="0"/>
              <a:t>‹#›</a:t>
            </a:fld>
            <a:endParaRPr lang="ru-RU"/>
          </a:p>
        </p:txBody>
      </p:sp>
    </p:spTree>
    <p:extLst>
      <p:ext uri="{BB962C8B-B14F-4D97-AF65-F5344CB8AC3E}">
        <p14:creationId xmlns:p14="http://schemas.microsoft.com/office/powerpoint/2010/main" val="8258461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B285C8-DB58-495E-B9FF-69FB5062AE34}" type="datetimeFigureOut">
              <a:rPr lang="ru-RU" smtClean="0"/>
              <a:t>19.11.2022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C110C076-109A-48D8-A333-3AE4B248C1A7}" type="slidenum">
              <a:rPr lang="ru-RU" smtClean="0"/>
              <a:t>‹#›</a:t>
            </a:fld>
            <a:endParaRPr lang="ru-RU"/>
          </a:p>
        </p:txBody>
      </p:sp>
    </p:spTree>
    <p:extLst>
      <p:ext uri="{BB962C8B-B14F-4D97-AF65-F5344CB8AC3E}">
        <p14:creationId xmlns:p14="http://schemas.microsoft.com/office/powerpoint/2010/main" val="23665767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7B285C8-DB58-495E-B9FF-69FB5062AE34}" type="datetimeFigureOut">
              <a:rPr lang="ru-RU" smtClean="0"/>
              <a:t>19.11.2022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110C076-109A-48D8-A333-3AE4B248C1A7}" type="slidenum">
              <a:rPr lang="ru-RU" smtClean="0"/>
              <a:t>‹#›</a:t>
            </a:fld>
            <a:endParaRPr lang="ru-RU"/>
          </a:p>
        </p:txBody>
      </p:sp>
    </p:spTree>
    <p:extLst>
      <p:ext uri="{BB962C8B-B14F-4D97-AF65-F5344CB8AC3E}">
        <p14:creationId xmlns:p14="http://schemas.microsoft.com/office/powerpoint/2010/main" val="24098727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7B285C8-DB58-495E-B9FF-69FB5062AE34}" type="datetimeFigureOut">
              <a:rPr lang="ru-RU" smtClean="0"/>
              <a:t>19.11.2022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110C076-109A-48D8-A333-3AE4B248C1A7}" type="slidenum">
              <a:rPr lang="ru-RU" smtClean="0"/>
              <a:t>‹#›</a:t>
            </a:fld>
            <a:endParaRPr lang="ru-RU"/>
          </a:p>
        </p:txBody>
      </p:sp>
    </p:spTree>
    <p:extLst>
      <p:ext uri="{BB962C8B-B14F-4D97-AF65-F5344CB8AC3E}">
        <p14:creationId xmlns:p14="http://schemas.microsoft.com/office/powerpoint/2010/main" val="32111784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67B285C8-DB58-495E-B9FF-69FB5062AE34}" type="datetimeFigureOut">
              <a:rPr lang="ru-RU" smtClean="0"/>
              <a:t>19.11.2022</a:t>
            </a:fld>
            <a:endParaRPr lang="ru-RU"/>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ru-RU"/>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C110C076-109A-48D8-A333-3AE4B248C1A7}" type="slidenum">
              <a:rPr lang="ru-RU" smtClean="0"/>
              <a:t>‹#›</a:t>
            </a:fld>
            <a:endParaRPr lang="ru-RU"/>
          </a:p>
        </p:txBody>
      </p:sp>
    </p:spTree>
    <p:extLst>
      <p:ext uri="{BB962C8B-B14F-4D97-AF65-F5344CB8AC3E}">
        <p14:creationId xmlns:p14="http://schemas.microsoft.com/office/powerpoint/2010/main" val="219308430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Бег на средние дистанции.</a:t>
            </a:r>
            <a:endParaRPr lang="ru-RU" dirty="0"/>
          </a:p>
        </p:txBody>
      </p:sp>
      <p:sp>
        <p:nvSpPr>
          <p:cNvPr id="3" name="Подзаголовок 2"/>
          <p:cNvSpPr>
            <a:spLocks noGrp="1"/>
          </p:cNvSpPr>
          <p:nvPr>
            <p:ph type="subTitle" idx="1"/>
          </p:nvPr>
        </p:nvSpPr>
        <p:spPr/>
        <p:txBody>
          <a:bodyPr>
            <a:normAutofit fontScale="92500" lnSpcReduction="20000"/>
          </a:bodyPr>
          <a:lstStyle/>
          <a:p>
            <a:r>
              <a:rPr lang="ru-RU" dirty="0" smtClean="0"/>
              <a:t>Подготовила преподаватель по физической культуре и спорту  ГБПОУ КФКС «Спарта» Москомспорта</a:t>
            </a:r>
          </a:p>
          <a:p>
            <a:r>
              <a:rPr lang="ru-RU" dirty="0" smtClean="0"/>
              <a:t>Перепелкина Татьяна Николаевна</a:t>
            </a:r>
          </a:p>
          <a:p>
            <a:endParaRPr lang="ru-RU" dirty="0"/>
          </a:p>
        </p:txBody>
      </p:sp>
    </p:spTree>
    <p:extLst>
      <p:ext uri="{BB962C8B-B14F-4D97-AF65-F5344CB8AC3E}">
        <p14:creationId xmlns:p14="http://schemas.microsoft.com/office/powerpoint/2010/main" val="18900917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Содержание.</a:t>
            </a:r>
            <a:endParaRPr lang="ru-RU" dirty="0"/>
          </a:p>
        </p:txBody>
      </p:sp>
      <p:sp>
        <p:nvSpPr>
          <p:cNvPr id="3" name="Объект 2"/>
          <p:cNvSpPr>
            <a:spLocks noGrp="1"/>
          </p:cNvSpPr>
          <p:nvPr>
            <p:ph idx="1"/>
          </p:nvPr>
        </p:nvSpPr>
        <p:spPr/>
        <p:txBody>
          <a:bodyPr/>
          <a:lstStyle/>
          <a:p>
            <a:r>
              <a:rPr lang="ru-RU" dirty="0" smtClean="0"/>
              <a:t>Дистанции.</a:t>
            </a:r>
          </a:p>
          <a:p>
            <a:r>
              <a:rPr lang="ru-RU" dirty="0" smtClean="0"/>
              <a:t>Техника бега на средние дистанции.</a:t>
            </a:r>
          </a:p>
          <a:p>
            <a:r>
              <a:rPr lang="ru-RU" dirty="0" smtClean="0"/>
              <a:t>Стартовый разбег.</a:t>
            </a:r>
          </a:p>
          <a:p>
            <a:r>
              <a:rPr lang="ru-RU" dirty="0" smtClean="0"/>
              <a:t>Бег на дистанции.</a:t>
            </a:r>
          </a:p>
          <a:p>
            <a:r>
              <a:rPr lang="ru-RU" dirty="0" smtClean="0"/>
              <a:t>Финиширование.</a:t>
            </a:r>
          </a:p>
          <a:p>
            <a:r>
              <a:rPr lang="ru-RU" dirty="0" smtClean="0"/>
              <a:t>Вопросы.</a:t>
            </a:r>
            <a:endParaRPr lang="ru-RU" dirty="0"/>
          </a:p>
        </p:txBody>
      </p:sp>
    </p:spTree>
    <p:extLst>
      <p:ext uri="{BB962C8B-B14F-4D97-AF65-F5344CB8AC3E}">
        <p14:creationId xmlns:p14="http://schemas.microsoft.com/office/powerpoint/2010/main" val="21298920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Дистанции </a:t>
            </a:r>
            <a:endParaRPr lang="ru-RU" dirty="0"/>
          </a:p>
        </p:txBody>
      </p:sp>
      <p:sp>
        <p:nvSpPr>
          <p:cNvPr id="4" name="Объект 3"/>
          <p:cNvSpPr>
            <a:spLocks noGrp="1"/>
          </p:cNvSpPr>
          <p:nvPr>
            <p:ph sz="half" idx="2"/>
          </p:nvPr>
        </p:nvSpPr>
        <p:spPr/>
        <p:txBody>
          <a:bodyPr>
            <a:normAutofit fontScale="92500" lnSpcReduction="10000"/>
          </a:bodyPr>
          <a:lstStyle/>
          <a:p>
            <a:r>
              <a:rPr lang="ru-RU" dirty="0">
                <a:effectLst/>
              </a:rPr>
              <a:t>Средние дистанции считаются менее динамичными, чем спринт, но финишные 100 метров заинтересуют каждого зрителя. Нередко чтобы определить победителя судьи используют фотофиниш.</a:t>
            </a:r>
          </a:p>
          <a:p>
            <a:r>
              <a:rPr lang="ru-RU" dirty="0">
                <a:effectLst/>
              </a:rPr>
              <a:t>Основные дистанции в беге на средние дистанции:</a:t>
            </a:r>
          </a:p>
          <a:p>
            <a:r>
              <a:rPr lang="ru-RU" dirty="0">
                <a:effectLst/>
              </a:rPr>
              <a:t>800 м</a:t>
            </a:r>
          </a:p>
          <a:p>
            <a:r>
              <a:rPr lang="ru-RU" dirty="0">
                <a:effectLst/>
              </a:rPr>
              <a:t>1500 м</a:t>
            </a:r>
          </a:p>
          <a:p>
            <a:r>
              <a:rPr lang="ru-RU" dirty="0">
                <a:effectLst/>
              </a:rPr>
              <a:t>3000 м (с препятствиями)</a:t>
            </a:r>
          </a:p>
          <a:p>
            <a:r>
              <a:rPr lang="ru-RU" dirty="0">
                <a:effectLst/>
              </a:rPr>
              <a:t>Дополнительно выделяют дистанции на 600, 1000, милю (1610 м), 2000 метров</a:t>
            </a:r>
          </a:p>
          <a:p>
            <a:endParaRPr lang="ru-RU" dirty="0"/>
          </a:p>
        </p:txBody>
      </p:sp>
      <p:pic>
        <p:nvPicPr>
          <p:cNvPr id="1026" name="Picture 2" descr="https://sportishka.com/uploads/posts/2021-12/1638888198_5-sportishka-com-p-beg-na-dlinnie-distantsii-sport-krasivo-fo-6.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914400" y="2079343"/>
            <a:ext cx="5059363" cy="3364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17890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Техника бега на средние дистанции</a:t>
            </a:r>
            <a:endParaRPr lang="ru-RU" dirty="0"/>
          </a:p>
        </p:txBody>
      </p:sp>
      <p:sp>
        <p:nvSpPr>
          <p:cNvPr id="3" name="Объект 2"/>
          <p:cNvSpPr>
            <a:spLocks noGrp="1"/>
          </p:cNvSpPr>
          <p:nvPr>
            <p:ph idx="1"/>
          </p:nvPr>
        </p:nvSpPr>
        <p:spPr/>
        <p:txBody>
          <a:bodyPr/>
          <a:lstStyle/>
          <a:p>
            <a:pPr marL="36900" indent="0">
              <a:buNone/>
            </a:pPr>
            <a:r>
              <a:rPr lang="ru-RU" dirty="0" smtClean="0"/>
              <a:t>Для максимальной эффективности бега на средние дистанции необходимо применять различные техники для каждого из этапов бегового отрезка, правильно рассчитывать скорость. На старте важно набрать оптимальную скорость задать общий темп прохождения всей дистанции. Если этот темп будет слишком высок, существует риск излишних затрат энергии, что приведет к низкому результату на финише.</a:t>
            </a:r>
            <a:endParaRPr lang="ru-RU" dirty="0"/>
          </a:p>
        </p:txBody>
      </p:sp>
      <p:pic>
        <p:nvPicPr>
          <p:cNvPr id="3074" name="Picture 2" descr="https://beguza.ru/wp-content/uploads/2019/03/tehnika-srednie-distanci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0861" y="3561526"/>
            <a:ext cx="4276878" cy="28392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16864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Старт, стартовый разгон</a:t>
            </a:r>
            <a:endParaRPr lang="ru-RU" dirty="0"/>
          </a:p>
        </p:txBody>
      </p:sp>
      <p:sp>
        <p:nvSpPr>
          <p:cNvPr id="3" name="Объект 2"/>
          <p:cNvSpPr>
            <a:spLocks noGrp="1"/>
          </p:cNvSpPr>
          <p:nvPr>
            <p:ph sz="half" idx="1"/>
          </p:nvPr>
        </p:nvSpPr>
        <p:spPr/>
        <p:txBody>
          <a:bodyPr>
            <a:normAutofit fontScale="85000" lnSpcReduction="10000"/>
          </a:bodyPr>
          <a:lstStyle/>
          <a:p>
            <a:r>
              <a:rPr lang="ru-RU" dirty="0">
                <a:effectLst/>
              </a:rPr>
              <a:t>В беге на средние расстояния применяется </a:t>
            </a:r>
            <a:r>
              <a:rPr lang="ru-RU" b="1" dirty="0">
                <a:effectLst/>
              </a:rPr>
              <a:t>высокий старт</a:t>
            </a:r>
            <a:r>
              <a:rPr lang="ru-RU" dirty="0">
                <a:effectLst/>
              </a:rPr>
              <a:t>. По сигналу “На старт” занимают положение – толчковая нога впереди, маховая сзади на расстоянии 20-30 см от пятки толчковой. Обе ноги слегка согнуты в коленях, масса тела переносится вперед. Положение рук разноименное (если толчковая нога правая, тогда вперед выносится левая рука), кисти слегка сжаты в кулак</a:t>
            </a:r>
            <a:r>
              <a:rPr lang="ru-RU" dirty="0" smtClean="0">
                <a:effectLst/>
              </a:rPr>
              <a:t>.</a:t>
            </a:r>
          </a:p>
          <a:p>
            <a:r>
              <a:rPr lang="ru-RU" dirty="0">
                <a:effectLst/>
              </a:rPr>
              <a:t>По команде “Марш” спортсмены начинают бежать. В этом виде бега отсутствует команда “Внимание”. После старта бегун набирает оптимальную скорость, которая должна экономично расходовать запас сил. Темп выбирается на основании задачи спортсмена пробежать дистанцию за определенное время</a:t>
            </a:r>
          </a:p>
          <a:p>
            <a:endParaRPr lang="ru-RU" dirty="0"/>
          </a:p>
        </p:txBody>
      </p:sp>
      <p:pic>
        <p:nvPicPr>
          <p:cNvPr id="2050" name="Picture 2" descr="https://sportishka.com/uploads/posts/2021-12/1638959826_26-sportishka-com-p-visokii-start-v-legkoi-atletike-sport-kras-29.jpg"/>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6202363" y="2073670"/>
            <a:ext cx="5065712" cy="33758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48364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Бег </a:t>
            </a:r>
            <a:r>
              <a:rPr lang="ru-RU" dirty="0" smtClean="0"/>
              <a:t>по дистанции</a:t>
            </a:r>
            <a:endParaRPr lang="ru-RU" dirty="0"/>
          </a:p>
        </p:txBody>
      </p:sp>
      <p:sp>
        <p:nvSpPr>
          <p:cNvPr id="3" name="Объект 2"/>
          <p:cNvSpPr>
            <a:spLocks noGrp="1"/>
          </p:cNvSpPr>
          <p:nvPr>
            <p:ph idx="1"/>
          </p:nvPr>
        </p:nvSpPr>
        <p:spPr/>
        <p:txBody>
          <a:bodyPr>
            <a:normAutofit/>
          </a:bodyPr>
          <a:lstStyle/>
          <a:p>
            <a:r>
              <a:rPr lang="ru-RU" dirty="0">
                <a:effectLst/>
              </a:rPr>
              <a:t>Бег на средние дистанции относится к разряду сложных видов, поскольку имеет неоднозначное расстояние. С одной стороны, расстояние небольшое, с другой – выдержать спринтерский темп не получится. В результате, скорость прохождения дистанции стремится к показателю, близкому к максимальной скорости бега</a:t>
            </a:r>
            <a:r>
              <a:rPr lang="ru-RU" dirty="0" smtClean="0">
                <a:effectLst/>
              </a:rPr>
              <a:t>.</a:t>
            </a:r>
          </a:p>
          <a:p>
            <a:r>
              <a:rPr lang="ru-RU" dirty="0">
                <a:effectLst/>
              </a:rPr>
              <a:t>Спортсмены, преодолевающие средние дистанции, нередко участвуют в соревнованиях на 400 (спринт) или 5000 метров (длинные дистанции). Иногда бегунам на средние дистанции удается выйти в финал, но финальные забеги выиграть не удается.</a:t>
            </a:r>
          </a:p>
          <a:p>
            <a:r>
              <a:rPr lang="ru-RU" dirty="0">
                <a:effectLst/>
              </a:rPr>
              <a:t>В данной дисциплине лучшими являются бегуны из Эфиопии и Кении. Известным спортсменом в беге на 800 метров является Дэвид </a:t>
            </a:r>
            <a:r>
              <a:rPr lang="ru-RU" dirty="0" err="1">
                <a:effectLst/>
              </a:rPr>
              <a:t>Рудиша</a:t>
            </a:r>
            <a:r>
              <a:rPr lang="ru-RU" dirty="0">
                <a:effectLst/>
              </a:rPr>
              <a:t> – кениец. В беге на 1500 м известен алжирский бегун </a:t>
            </a:r>
            <a:r>
              <a:rPr lang="ru-RU" dirty="0" err="1">
                <a:effectLst/>
              </a:rPr>
              <a:t>Тауфик</a:t>
            </a:r>
            <a:r>
              <a:rPr lang="ru-RU" dirty="0">
                <a:effectLst/>
              </a:rPr>
              <a:t> </a:t>
            </a:r>
            <a:r>
              <a:rPr lang="ru-RU" dirty="0" err="1">
                <a:effectLst/>
              </a:rPr>
              <a:t>Махлуфи</a:t>
            </a:r>
            <a:r>
              <a:rPr lang="ru-RU" dirty="0">
                <a:effectLst/>
              </a:rPr>
              <a:t>, который успешно выступал на дистанции 800 м и неоднократно становился призером.</a:t>
            </a:r>
          </a:p>
          <a:p>
            <a:endParaRPr lang="ru-RU" dirty="0"/>
          </a:p>
        </p:txBody>
      </p:sp>
    </p:spTree>
    <p:extLst>
      <p:ext uri="{BB962C8B-B14F-4D97-AF65-F5344CB8AC3E}">
        <p14:creationId xmlns:p14="http://schemas.microsoft.com/office/powerpoint/2010/main" val="9004829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Финиширование</a:t>
            </a:r>
            <a:endParaRPr lang="ru-RU" dirty="0"/>
          </a:p>
        </p:txBody>
      </p:sp>
      <p:sp>
        <p:nvSpPr>
          <p:cNvPr id="4" name="Объект 3"/>
          <p:cNvSpPr>
            <a:spLocks noGrp="1"/>
          </p:cNvSpPr>
          <p:nvPr>
            <p:ph sz="half" idx="2"/>
          </p:nvPr>
        </p:nvSpPr>
        <p:spPr/>
        <p:txBody>
          <a:bodyPr/>
          <a:lstStyle/>
          <a:p>
            <a:r>
              <a:rPr lang="ru-RU" b="1" dirty="0">
                <a:effectLst/>
              </a:rPr>
              <a:t>Финиширование</a:t>
            </a:r>
            <a:r>
              <a:rPr lang="ru-RU" dirty="0">
                <a:effectLst/>
              </a:rPr>
              <a:t> осуществляется на последнем круге за 200-400 метров. Сопровождается увеличением наклона туловища и частоты шагов. Финишное ускорение называют – спурт. За 1 метр до финиша применяются приемы, активно применяемые в спринте — выпад грудью или плечом.</a:t>
            </a:r>
            <a:endParaRPr lang="ru-RU" dirty="0"/>
          </a:p>
        </p:txBody>
      </p:sp>
      <p:pic>
        <p:nvPicPr>
          <p:cNvPr id="5122" name="Picture 2" descr="https://sportishka.com/uploads/posts/2022-03/1648583121_62-sportishka-com-p-finishirovanie-v-bege-sport-krasivie-foto-68.jpg"/>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914400" y="2147069"/>
            <a:ext cx="5059363" cy="3229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16936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Вопросы к презентации.</a:t>
            </a:r>
            <a:endParaRPr lang="ru-RU" dirty="0"/>
          </a:p>
        </p:txBody>
      </p:sp>
      <p:sp>
        <p:nvSpPr>
          <p:cNvPr id="3" name="Объект 2"/>
          <p:cNvSpPr>
            <a:spLocks noGrp="1"/>
          </p:cNvSpPr>
          <p:nvPr>
            <p:ph idx="1"/>
          </p:nvPr>
        </p:nvSpPr>
        <p:spPr/>
        <p:txBody>
          <a:bodyPr/>
          <a:lstStyle/>
          <a:p>
            <a:r>
              <a:rPr lang="ru-RU" dirty="0" smtClean="0"/>
              <a:t>Опишите процесс финиширования в беге на средних дистанциях.</a:t>
            </a:r>
          </a:p>
          <a:p>
            <a:r>
              <a:rPr lang="ru-RU" dirty="0" smtClean="0"/>
              <a:t>Какие основные средние дистанции вы знаете ?</a:t>
            </a:r>
          </a:p>
          <a:p>
            <a:r>
              <a:rPr lang="ru-RU" dirty="0" smtClean="0"/>
              <a:t>Расскажите технику бега на средних дистанциях.</a:t>
            </a:r>
          </a:p>
          <a:p>
            <a:r>
              <a:rPr lang="ru-RU" dirty="0" smtClean="0"/>
              <a:t>Представители каких стран являются лучшими в беге на </a:t>
            </a:r>
            <a:r>
              <a:rPr lang="ru-RU" smtClean="0"/>
              <a:t>средние дистанции?</a:t>
            </a:r>
            <a:endParaRPr lang="ru-RU" dirty="0" smtClean="0"/>
          </a:p>
          <a:p>
            <a:endParaRPr lang="ru-RU" dirty="0"/>
          </a:p>
        </p:txBody>
      </p:sp>
    </p:spTree>
    <p:extLst>
      <p:ext uri="{BB962C8B-B14F-4D97-AF65-F5344CB8AC3E}">
        <p14:creationId xmlns:p14="http://schemas.microsoft.com/office/powerpoint/2010/main" val="145890448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ланец">
  <a:themeElements>
    <a:clrScheme name="Сланец">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Сланец">
      <a:majorFont>
        <a:latin typeface="Calisto MT"/>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ланец">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 xmlns:thm15="http://schemas.microsoft.com/office/thememl/2012/main" name="Slate" id="{C3F70B94-7CE9-428E-ADC1-3269CC2C3385}" vid="{3F2DE9A5-64E6-437C-A389-CC4477E817E8}"/>
    </a:ext>
  </a:extLst>
</a:theme>
</file>

<file path=docProps/app.xml><?xml version="1.0" encoding="utf-8"?>
<Properties xmlns="http://schemas.openxmlformats.org/officeDocument/2006/extended-properties" xmlns:vt="http://schemas.openxmlformats.org/officeDocument/2006/docPropsVTypes">
  <Template>TM04033929[[fn=Сланец]]</Template>
  <TotalTime>30</TotalTime>
  <Words>348</Words>
  <Application>Microsoft Office PowerPoint</Application>
  <PresentationFormat>Произвольный</PresentationFormat>
  <Paragraphs>33</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Сланец</vt:lpstr>
      <vt:lpstr>Бег на средние дистанции.</vt:lpstr>
      <vt:lpstr>Содержание.</vt:lpstr>
      <vt:lpstr>Дистанции </vt:lpstr>
      <vt:lpstr>Техника бега на средние дистанции</vt:lpstr>
      <vt:lpstr>Старт, стартовый разгон</vt:lpstr>
      <vt:lpstr>Бег по дистанции</vt:lpstr>
      <vt:lpstr>Финиширование</vt:lpstr>
      <vt:lpstr>Вопросы к презентации.</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Бег на средние дистанции.</dc:title>
  <dc:creator>User</dc:creator>
  <cp:lastModifiedBy>HP</cp:lastModifiedBy>
  <cp:revision>5</cp:revision>
  <dcterms:created xsi:type="dcterms:W3CDTF">2022-10-25T16:59:26Z</dcterms:created>
  <dcterms:modified xsi:type="dcterms:W3CDTF">2022-11-19T13:31:47Z</dcterms:modified>
</cp:coreProperties>
</file>