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72" r:id="rId12"/>
    <p:sldId id="273" r:id="rId13"/>
    <p:sldId id="274" r:id="rId14"/>
    <p:sldId id="275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7E01"/>
    <a:srgbClr val="FE7F00"/>
    <a:srgbClr val="FFFFCC"/>
    <a:srgbClr val="D20046"/>
    <a:srgbClr val="D20028"/>
    <a:srgbClr val="B6793C"/>
    <a:srgbClr val="A50021"/>
    <a:srgbClr val="CC99FF"/>
    <a:srgbClr val="0066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4F9F2-5442-46C6-A8E4-4B6E99606C0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46600-23B2-4606-AE53-EADE82135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026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46600-23B2-4606-AE53-EADE82135DF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50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4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slide" Target="slide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slide" Target="slide2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27.png"/><Relationship Id="rId4" Type="http://schemas.openxmlformats.org/officeDocument/2006/relationships/image" Target="../media/image26.gif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6.xml"/><Relationship Id="rId3" Type="http://schemas.openxmlformats.org/officeDocument/2006/relationships/slide" Target="slide10.xml"/><Relationship Id="rId7" Type="http://schemas.openxmlformats.org/officeDocument/2006/relationships/slide" Target="slide14.xml"/><Relationship Id="rId12" Type="http://schemas.openxmlformats.org/officeDocument/2006/relationships/slide" Target="slide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slide" Target="slide4.xml"/><Relationship Id="rId5" Type="http://schemas.openxmlformats.org/officeDocument/2006/relationships/slide" Target="slide12.xml"/><Relationship Id="rId10" Type="http://schemas.openxmlformats.org/officeDocument/2006/relationships/slide" Target="slide3.xml"/><Relationship Id="rId4" Type="http://schemas.openxmlformats.org/officeDocument/2006/relationships/slide" Target="slide11.xml"/><Relationship Id="rId9" Type="http://schemas.openxmlformats.org/officeDocument/2006/relationships/slide" Target="slide7.xml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2884356" y="2060848"/>
            <a:ext cx="33752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dirty="0">
              <a:ln w="50800"/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7" y="347172"/>
            <a:ext cx="835292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4000" b="1" cap="all" spc="17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Интерактивная </a:t>
            </a:r>
          </a:p>
          <a:p>
            <a:pPr algn="ctr">
              <a:lnSpc>
                <a:spcPct val="120000"/>
              </a:lnSpc>
            </a:pPr>
            <a:r>
              <a:rPr lang="ru-RU" sz="4000" b="1" cap="all" spc="17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ИГРА по обж</a:t>
            </a:r>
            <a:endParaRPr lang="ru-RU" sz="4000" b="1" cap="all" spc="17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2050" name="Picture 2" descr="http://vestirama.ru/assets/templates/images/photo/b8f591bdfb9fe8ef7e1a90800f07428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44" y="3356992"/>
            <a:ext cx="8800044" cy="326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406008"/>
            <a:ext cx="1008112" cy="291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358910"/>
            <a:ext cx="1656184" cy="33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32901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755650" y="2924944"/>
            <a:ext cx="7344742" cy="273651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700" y="3382985"/>
            <a:ext cx="2274883" cy="203666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323528" y="404664"/>
            <a:ext cx="7416824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7300"/>
              </a:gs>
              <a:gs pos="50000">
                <a:srgbClr val="FFFFCC"/>
              </a:gs>
              <a:gs pos="100000">
                <a:srgbClr val="E67300"/>
              </a:gs>
            </a:gsLst>
            <a:lin ang="5400000" scaled="1"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0033"/>
                </a:solidFill>
                <a:effectLst>
                  <a:outerShdw blurRad="63500" dist="63500" dir="2700000" algn="tl">
                    <a:schemeClr val="bg1"/>
                  </a:outerShdw>
                </a:effectLst>
                <a:latin typeface="Georgia" pitchFamily="18" charset="0"/>
              </a:rPr>
              <a:t>ПОЖАРНАЯ БЕЗОПАСНОСТЬ</a:t>
            </a:r>
            <a:endParaRPr lang="ru-RU" sz="2800" b="1" dirty="0">
              <a:solidFill>
                <a:srgbClr val="990033"/>
              </a:solidFill>
              <a:effectLst>
                <a:outerShdw blurRad="63500" dist="63500" dir="2700000" algn="tl">
                  <a:schemeClr val="bg1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E673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63500" dist="38100" dir="2700000" algn="tl">
                    <a:schemeClr val="bg1"/>
                  </a:outerShdw>
                </a:effectLst>
                <a:latin typeface="Arial" pitchFamily="34" charset="0"/>
              </a:rPr>
              <a:t>2</a:t>
            </a:r>
            <a:endParaRPr lang="ru-RU" sz="4400" b="1" dirty="0">
              <a:solidFill>
                <a:srgbClr val="CC0000"/>
              </a:solidFill>
              <a:effectLst>
                <a:outerShdw blurRad="63500" dist="38100" dir="2700000" algn="tl">
                  <a:schemeClr val="bg1"/>
                </a:outerShdw>
              </a:effectLst>
              <a:latin typeface="Arial" pitchFamily="34" charset="0"/>
            </a:endParaRPr>
          </a:p>
        </p:txBody>
      </p:sp>
      <p:sp>
        <p:nvSpPr>
          <p:cNvPr id="14" name="AutoShape 37"/>
          <p:cNvSpPr>
            <a:spLocks noChangeArrowheads="1"/>
          </p:cNvSpPr>
          <p:nvPr/>
        </p:nvSpPr>
        <p:spPr bwMode="auto">
          <a:xfrm>
            <a:off x="3596371" y="3141179"/>
            <a:ext cx="4392488" cy="2520280"/>
          </a:xfrm>
          <a:prstGeom prst="roundRect">
            <a:avLst>
              <a:gd name="adj" fmla="val 0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 smtClean="0">
                <a:latin typeface="Georgia" pitchFamily="18" charset="0"/>
              </a:rPr>
              <a:t>Накрыть </a:t>
            </a:r>
            <a:r>
              <a:rPr lang="ru-RU" sz="2800" i="1" dirty="0">
                <a:latin typeface="Georgia" pitchFamily="18" charset="0"/>
              </a:rPr>
              <a:t>горящий предмет плотной тканью и немедленно выйти из помещения</a:t>
            </a:r>
            <a:r>
              <a:rPr lang="ru-RU" sz="2800" i="1" dirty="0" smtClean="0">
                <a:latin typeface="Georgia" pitchFamily="18" charset="0"/>
              </a:rPr>
              <a:t>.</a:t>
            </a:r>
            <a:endParaRPr lang="ru-RU" sz="2800" i="1" dirty="0">
              <a:latin typeface="Georgia" pitchFamily="18" charset="0"/>
            </a:endParaRPr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446173" y="2628383"/>
            <a:ext cx="8028345" cy="37623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" name="Picture 4" descr="C:\Users\Home\Pictures\01_СОЛНЦЕ И ЛУНА\340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352" y="4221088"/>
            <a:ext cx="2271263" cy="204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utoShape 37"/>
          <p:cNvSpPr>
            <a:spLocks noChangeArrowheads="1"/>
          </p:cNvSpPr>
          <p:nvPr/>
        </p:nvSpPr>
        <p:spPr bwMode="auto">
          <a:xfrm>
            <a:off x="255111" y="1268760"/>
            <a:ext cx="8635378" cy="1512167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В помещении загорелся телевизор. </a:t>
            </a:r>
          </a:p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Как ты будешь действовать?</a:t>
            </a:r>
          </a:p>
        </p:txBody>
      </p:sp>
      <p:pic>
        <p:nvPicPr>
          <p:cNvPr id="17" name="Picture 3" descr="C:\Users\Home\Pictures\01_ЗНАКИ\дом-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65100">
              <a:srgbClr val="D20028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50881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467047" y="4653136"/>
            <a:ext cx="7777361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defRPr/>
            </a:pPr>
            <a:r>
              <a:rPr lang="ru-RU" sz="2800" i="1" dirty="0">
                <a:solidFill>
                  <a:srgbClr val="CC0000"/>
                </a:solidFill>
                <a:latin typeface="Georgia" pitchFamily="18" charset="0"/>
              </a:rPr>
              <a:t>Осторожно!</a:t>
            </a:r>
            <a:r>
              <a:rPr lang="ru-RU" sz="2800" i="1" dirty="0">
                <a:latin typeface="Georgia" pitchFamily="18" charset="0"/>
              </a:rPr>
              <a:t> Легковоспламеняющиеся вещи.</a:t>
            </a: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1941911" y="4005064"/>
            <a:ext cx="5222377" cy="49969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FFD7AF">
                  <a:alpha val="64999"/>
                </a:srgb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400" kern="0" cap="all" dirty="0">
                <a:solidFill>
                  <a:srgbClr val="E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Знаки  предупреждающие </a:t>
            </a:r>
            <a:endParaRPr lang="ru-RU" sz="2400" i="1" cap="all" dirty="0">
              <a:solidFill>
                <a:srgbClr val="E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467047" y="5302424"/>
            <a:ext cx="7777361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defRPr/>
            </a:pPr>
            <a:r>
              <a:rPr lang="ru-RU" sz="2800" i="1" dirty="0">
                <a:solidFill>
                  <a:srgbClr val="CC0000"/>
                </a:solidFill>
                <a:latin typeface="Georgia" pitchFamily="18" charset="0"/>
              </a:rPr>
              <a:t>Осторожно! </a:t>
            </a:r>
            <a:r>
              <a:rPr lang="ru-RU" sz="2800" i="1" dirty="0">
                <a:latin typeface="Georgia" pitchFamily="18" charset="0"/>
              </a:rPr>
              <a:t>Опасность взрыва.</a:t>
            </a: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467047" y="5950124"/>
            <a:ext cx="7777361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defRPr/>
            </a:pPr>
            <a:r>
              <a:rPr lang="ru-RU" sz="2800" i="1" dirty="0">
                <a:solidFill>
                  <a:srgbClr val="CC0000"/>
                </a:solidFill>
                <a:latin typeface="Georgia" pitchFamily="18" charset="0"/>
              </a:rPr>
              <a:t>Осторожно!</a:t>
            </a:r>
            <a:r>
              <a:rPr lang="ru-RU" sz="2800" i="1" dirty="0">
                <a:latin typeface="Georgia" pitchFamily="18" charset="0"/>
              </a:rPr>
              <a:t> Электрическое напряжение.</a:t>
            </a:r>
          </a:p>
        </p:txBody>
      </p:sp>
      <p:sp useBgFill="1">
        <p:nvSpPr>
          <p:cNvPr id="18462" name="Rectangle 30"/>
          <p:cNvSpPr>
            <a:spLocks noChangeArrowheads="1"/>
          </p:cNvSpPr>
          <p:nvPr/>
        </p:nvSpPr>
        <p:spPr bwMode="auto">
          <a:xfrm>
            <a:off x="111095" y="3701220"/>
            <a:ext cx="8709377" cy="2911726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9" name="Picture 4" descr="C:\Users\Home\Pictures\01_СОЛНЦЕ И ЛУНА\340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352" y="4221088"/>
            <a:ext cx="2271263" cy="204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1" descr="C:\Documents and Settings\Елена\Мои документы\Мои рисунки\знаки\знак-2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220" y="2451160"/>
            <a:ext cx="1553473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2" descr="C:\Documents and Settings\Елена\Мои документы\Мои рисунки\знаки\знак-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361" y="2452322"/>
            <a:ext cx="1535278" cy="13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Группа 15"/>
          <p:cNvGrpSpPr>
            <a:grpSpLocks/>
          </p:cNvGrpSpPr>
          <p:nvPr/>
        </p:nvGrpSpPr>
        <p:grpSpPr bwMode="auto">
          <a:xfrm>
            <a:off x="5944119" y="2420888"/>
            <a:ext cx="1513309" cy="1375200"/>
            <a:chOff x="3929060" y="2428868"/>
            <a:chExt cx="1814802" cy="1595430"/>
          </a:xfrm>
        </p:grpSpPr>
        <p:pic>
          <p:nvPicPr>
            <p:cNvPr id="18452" name="Рисунок 23" descr="знак основа_02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9060" y="2428868"/>
              <a:ext cx="1814802" cy="1595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453" name="Группа 22"/>
            <p:cNvGrpSpPr>
              <a:grpSpLocks/>
            </p:cNvGrpSpPr>
            <p:nvPr/>
          </p:nvGrpSpPr>
          <p:grpSpPr bwMode="auto">
            <a:xfrm>
              <a:off x="4643438" y="2928934"/>
              <a:ext cx="357190" cy="857256"/>
              <a:chOff x="5057484" y="2739053"/>
              <a:chExt cx="943276" cy="2738311"/>
            </a:xfrm>
          </p:grpSpPr>
          <p:sp>
            <p:nvSpPr>
              <p:cNvPr id="17" name="Равнобедренный треугольник 16"/>
              <p:cNvSpPr/>
              <p:nvPr/>
            </p:nvSpPr>
            <p:spPr>
              <a:xfrm rot="11438898">
                <a:off x="5236144" y="2737990"/>
                <a:ext cx="421375" cy="1666389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9" name="Диагональная полоса 18"/>
              <p:cNvSpPr/>
              <p:nvPr/>
            </p:nvSpPr>
            <p:spPr>
              <a:xfrm rot="558357">
                <a:off x="5365799" y="3444451"/>
                <a:ext cx="625117" cy="1030036"/>
              </a:xfrm>
              <a:prstGeom prst="diagStripe">
                <a:avLst>
                  <a:gd name="adj" fmla="val 7524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Параллелограмм 21"/>
              <p:cNvSpPr/>
              <p:nvPr/>
            </p:nvSpPr>
            <p:spPr>
              <a:xfrm>
                <a:off x="5287078" y="3498380"/>
                <a:ext cx="713098" cy="1504607"/>
              </a:xfrm>
              <a:prstGeom prst="parallelogram">
                <a:avLst>
                  <a:gd name="adj" fmla="val 85497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1" name="Равнобедренный треугольник 20"/>
              <p:cNvSpPr/>
              <p:nvPr/>
            </p:nvSpPr>
            <p:spPr>
              <a:xfrm rot="11564331">
                <a:off x="5055553" y="4905916"/>
                <a:ext cx="500095" cy="571642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31" name="AutoShape 37"/>
          <p:cNvSpPr>
            <a:spLocks noChangeArrowheads="1"/>
          </p:cNvSpPr>
          <p:nvPr/>
        </p:nvSpPr>
        <p:spPr bwMode="auto">
          <a:xfrm>
            <a:off x="255111" y="1268761"/>
            <a:ext cx="8635378" cy="1080119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Как называются следующие знаки пожарной</a:t>
            </a:r>
          </a:p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 </a:t>
            </a:r>
            <a:r>
              <a:rPr lang="ru-RU" sz="2800" i="1" dirty="0" smtClean="0">
                <a:latin typeface="Georgia" pitchFamily="18" charset="0"/>
              </a:rPr>
              <a:t>безопасности? </a:t>
            </a:r>
            <a:r>
              <a:rPr lang="ru-RU" sz="2800" i="1" dirty="0">
                <a:latin typeface="Georgia" pitchFamily="18" charset="0"/>
              </a:rPr>
              <a:t>Что они обозначают?</a:t>
            </a:r>
          </a:p>
        </p:txBody>
      </p:sp>
      <p:pic>
        <p:nvPicPr>
          <p:cNvPr id="27" name="Picture 3" descr="C:\Users\Home\Pictures\01_ЗНАКИ\дом-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65100">
              <a:srgbClr val="D20028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323528" y="404664"/>
            <a:ext cx="7416824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7300"/>
              </a:gs>
              <a:gs pos="50000">
                <a:srgbClr val="FFFFCC"/>
              </a:gs>
              <a:gs pos="100000">
                <a:srgbClr val="E67300"/>
              </a:gs>
            </a:gsLst>
            <a:lin ang="5400000" scaled="1"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0033"/>
                </a:solidFill>
                <a:effectLst>
                  <a:outerShdw blurRad="63500" dist="63500" dir="2700000" algn="tl">
                    <a:schemeClr val="bg1"/>
                  </a:outerShdw>
                </a:effectLst>
                <a:latin typeface="Georgia" pitchFamily="18" charset="0"/>
              </a:rPr>
              <a:t>ПОЖАРНАЯ БЕЗОПАСНОСТЬ</a:t>
            </a:r>
            <a:endParaRPr lang="ru-RU" sz="2800" b="1" dirty="0">
              <a:solidFill>
                <a:srgbClr val="990033"/>
              </a:solidFill>
              <a:effectLst>
                <a:outerShdw blurRad="63500" dist="63500" dir="2700000" algn="tl">
                  <a:schemeClr val="bg1"/>
                </a:outerShdw>
              </a:effectLst>
              <a:latin typeface="Georgia" pitchFamily="18" charset="0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E673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63500" dist="38100" dir="2700000" algn="tl">
                    <a:schemeClr val="bg1"/>
                  </a:outerShdw>
                </a:effectLst>
                <a:latin typeface="Arial" pitchFamily="34" charset="0"/>
              </a:rPr>
              <a:t>3</a:t>
            </a:r>
            <a:endParaRPr lang="ru-RU" sz="4400" b="1" dirty="0">
              <a:solidFill>
                <a:srgbClr val="CC0000"/>
              </a:solidFill>
              <a:effectLst>
                <a:outerShdw blurRad="63500" dist="38100" dir="2700000" algn="tl">
                  <a:schemeClr val="bg1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18794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84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2123728" y="4357688"/>
            <a:ext cx="4608512" cy="642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FFD7AF">
                  <a:alpha val="64999"/>
                </a:srgb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400" cap="all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Запрещающие  знаки</a:t>
            </a: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1331640" y="5175540"/>
            <a:ext cx="2786062" cy="13573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defRPr/>
            </a:pPr>
            <a:r>
              <a:rPr lang="ru-RU" sz="2800" i="1" dirty="0">
                <a:latin typeface="Georgia" pitchFamily="18" charset="0"/>
              </a:rPr>
              <a:t>Огонь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i="1" dirty="0">
                <a:latin typeface="Georgia" pitchFamily="18" charset="0"/>
              </a:rPr>
              <a:t>разжигать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i="1" dirty="0">
                <a:latin typeface="Georgia" pitchFamily="18" charset="0"/>
              </a:rPr>
              <a:t>нельзя.</a:t>
            </a: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4501703" y="5165799"/>
            <a:ext cx="2878609" cy="13573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i="1" dirty="0" smtClean="0">
                <a:latin typeface="Georgia" pitchFamily="18" charset="0"/>
              </a:rPr>
              <a:t>Костры </a:t>
            </a:r>
          </a:p>
          <a:p>
            <a:pPr algn="ctr">
              <a:defRPr/>
            </a:pPr>
            <a:r>
              <a:rPr lang="ru-RU" sz="2800" i="1" dirty="0" smtClean="0">
                <a:latin typeface="Georgia" pitchFamily="18" charset="0"/>
              </a:rPr>
              <a:t>не </a:t>
            </a:r>
          </a:p>
          <a:p>
            <a:pPr algn="ctr">
              <a:defRPr/>
            </a:pPr>
            <a:r>
              <a:rPr lang="ru-RU" sz="2800" i="1" dirty="0" smtClean="0">
                <a:latin typeface="Georgia" pitchFamily="18" charset="0"/>
              </a:rPr>
              <a:t>разводить.</a:t>
            </a:r>
            <a:endParaRPr lang="ru-RU" sz="2800" i="1" dirty="0">
              <a:latin typeface="Georgia" pitchFamily="18" charset="0"/>
            </a:endParaRPr>
          </a:p>
        </p:txBody>
      </p:sp>
      <p:sp useBgFill="1">
        <p:nvSpPr>
          <p:cNvPr id="19470" name="Rectangle 14"/>
          <p:cNvSpPr>
            <a:spLocks noChangeArrowheads="1"/>
          </p:cNvSpPr>
          <p:nvPr/>
        </p:nvSpPr>
        <p:spPr bwMode="auto">
          <a:xfrm>
            <a:off x="948571" y="4221088"/>
            <a:ext cx="7416824" cy="2376487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31" name="Picture 7" descr="C:\Users\Home\Desktop\ОБЖ\Безимени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351" y="2407212"/>
            <a:ext cx="1790456" cy="178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Home\Desktop\ОБЖ\Безимени-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40" y="2436655"/>
            <a:ext cx="1725623" cy="172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Home\Pictures\01_СОЛНЦЕ И ЛУНА\340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352" y="4221088"/>
            <a:ext cx="2271263" cy="204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37"/>
          <p:cNvSpPr>
            <a:spLocks noChangeArrowheads="1"/>
          </p:cNvSpPr>
          <p:nvPr/>
        </p:nvSpPr>
        <p:spPr bwMode="auto">
          <a:xfrm>
            <a:off x="255111" y="1268761"/>
            <a:ext cx="8635378" cy="1138452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Как называются следующие знаки </a:t>
            </a:r>
          </a:p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пожарной безопасности?  Что они обозначают?</a:t>
            </a:r>
          </a:p>
        </p:txBody>
      </p:sp>
      <p:pic>
        <p:nvPicPr>
          <p:cNvPr id="18" name="Picture 3" descr="C:\Users\Home\Pictures\01_ЗНАКИ\дом-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65100">
              <a:srgbClr val="D20028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323528" y="404664"/>
            <a:ext cx="7416824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7300"/>
              </a:gs>
              <a:gs pos="50000">
                <a:srgbClr val="FFFFCC"/>
              </a:gs>
              <a:gs pos="100000">
                <a:srgbClr val="E67300"/>
              </a:gs>
            </a:gsLst>
            <a:lin ang="5400000" scaled="1"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0033"/>
                </a:solidFill>
                <a:effectLst>
                  <a:outerShdw blurRad="63500" dist="63500" dir="2700000" algn="tl">
                    <a:schemeClr val="bg1"/>
                  </a:outerShdw>
                </a:effectLst>
                <a:latin typeface="Georgia" pitchFamily="18" charset="0"/>
              </a:rPr>
              <a:t>ПОЖАРНАЯ БЕЗОПАСНОСТЬ</a:t>
            </a:r>
            <a:endParaRPr lang="ru-RU" sz="2800" b="1" dirty="0">
              <a:solidFill>
                <a:srgbClr val="990033"/>
              </a:solidFill>
              <a:effectLst>
                <a:outerShdw blurRad="63500" dist="63500" dir="2700000" algn="tl">
                  <a:schemeClr val="bg1"/>
                </a:outerShdw>
              </a:effectLst>
              <a:latin typeface="Georgia" pitchFamily="18" charset="0"/>
            </a:endParaRP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E673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63500" dist="38100" dir="2700000" algn="tl">
                    <a:schemeClr val="bg1"/>
                  </a:outerShdw>
                </a:effectLst>
                <a:latin typeface="Arial" pitchFamily="34" charset="0"/>
              </a:rPr>
              <a:t>4</a:t>
            </a:r>
            <a:endParaRPr lang="ru-RU" sz="4400" b="1" dirty="0">
              <a:solidFill>
                <a:srgbClr val="CC0000"/>
              </a:solidFill>
              <a:effectLst>
                <a:outerShdw blurRad="63500" dist="38100" dir="2700000" algn="tl">
                  <a:schemeClr val="bg1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5517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47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323850" y="4365104"/>
            <a:ext cx="2519363" cy="13573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99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2800" b="1" i="1" dirty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algn="ctr">
              <a:defRPr/>
            </a:pPr>
            <a:r>
              <a:rPr lang="ru-RU" sz="2800" i="1" dirty="0">
                <a:latin typeface="Georgia" pitchFamily="18" charset="0"/>
              </a:rPr>
              <a:t>Место </a:t>
            </a:r>
          </a:p>
          <a:p>
            <a:pPr algn="ctr">
              <a:defRPr/>
            </a:pPr>
            <a:r>
              <a:rPr lang="ru-RU" sz="2800" i="1" dirty="0">
                <a:latin typeface="Georgia" pitchFamily="18" charset="0"/>
              </a:rPr>
              <a:t>для курения</a:t>
            </a:r>
          </a:p>
          <a:p>
            <a:pPr algn="ctr">
              <a:lnSpc>
                <a:spcPct val="120000"/>
              </a:lnSpc>
              <a:defRPr/>
            </a:pPr>
            <a:endParaRPr lang="ru-RU" sz="2800" b="1" i="1" dirty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24" name="AutoShape 3"/>
          <p:cNvSpPr>
            <a:spLocks noChangeArrowheads="1"/>
          </p:cNvSpPr>
          <p:nvPr/>
        </p:nvSpPr>
        <p:spPr bwMode="auto">
          <a:xfrm>
            <a:off x="3203575" y="4365104"/>
            <a:ext cx="2520950" cy="13573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algn="ctr">
              <a:defRPr/>
            </a:pPr>
            <a:r>
              <a:rPr lang="ru-RU" sz="2800" i="1" dirty="0">
                <a:latin typeface="Georgia" pitchFamily="18" charset="0"/>
              </a:rPr>
              <a:t>Огне</a:t>
            </a:r>
            <a:r>
              <a:rPr lang="ru-RU" sz="2800" i="1" dirty="0">
                <a:latin typeface="Arial" pitchFamily="34" charset="0"/>
              </a:rPr>
              <a:t>-</a:t>
            </a:r>
          </a:p>
          <a:p>
            <a:pPr algn="ctr">
              <a:defRPr/>
            </a:pPr>
            <a:r>
              <a:rPr lang="ru-RU" sz="2800" i="1" dirty="0">
                <a:latin typeface="Georgia" pitchFamily="18" charset="0"/>
              </a:rPr>
              <a:t>тушитель</a:t>
            </a:r>
          </a:p>
          <a:p>
            <a:pPr algn="ctr">
              <a:lnSpc>
                <a:spcPct val="120000"/>
              </a:lnSpc>
              <a:defRPr/>
            </a:pPr>
            <a:endParaRPr lang="ru-RU" sz="2800" b="1" i="1" dirty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25" name="AutoShape 3"/>
          <p:cNvSpPr>
            <a:spLocks noChangeArrowheads="1"/>
          </p:cNvSpPr>
          <p:nvPr/>
        </p:nvSpPr>
        <p:spPr bwMode="auto">
          <a:xfrm>
            <a:off x="6084888" y="4365104"/>
            <a:ext cx="2786062" cy="13573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800" b="1" i="1" dirty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algn="ctr">
              <a:defRPr/>
            </a:pPr>
            <a:r>
              <a:rPr lang="ru-RU" sz="2800" i="1" dirty="0">
                <a:latin typeface="Georgia" pitchFamily="18" charset="0"/>
              </a:rPr>
              <a:t>Пункт </a:t>
            </a:r>
          </a:p>
          <a:p>
            <a:pPr algn="ctr">
              <a:defRPr/>
            </a:pPr>
            <a:r>
              <a:rPr lang="ru-RU" sz="2800" i="1" dirty="0">
                <a:latin typeface="Georgia" pitchFamily="18" charset="0"/>
              </a:rPr>
              <a:t>извещения</a:t>
            </a:r>
          </a:p>
          <a:p>
            <a:pPr algn="ctr">
              <a:defRPr/>
            </a:pPr>
            <a:r>
              <a:rPr lang="ru-RU" sz="2800" i="1" dirty="0">
                <a:latin typeface="Georgia" pitchFamily="18" charset="0"/>
              </a:rPr>
              <a:t>о пожаре</a:t>
            </a:r>
          </a:p>
          <a:p>
            <a:pPr algn="ctr">
              <a:lnSpc>
                <a:spcPct val="120000"/>
              </a:lnSpc>
              <a:defRPr/>
            </a:pPr>
            <a:endParaRPr lang="ru-RU" sz="2800" b="1" i="1" dirty="0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 useBgFill="1">
        <p:nvSpPr>
          <p:cNvPr id="36" name="Rectangle 14"/>
          <p:cNvSpPr>
            <a:spLocks noChangeArrowheads="1"/>
          </p:cNvSpPr>
          <p:nvPr/>
        </p:nvSpPr>
        <p:spPr bwMode="auto">
          <a:xfrm>
            <a:off x="284544" y="3993880"/>
            <a:ext cx="8643843" cy="2376487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AutoShape 37"/>
          <p:cNvSpPr>
            <a:spLocks noChangeArrowheads="1"/>
          </p:cNvSpPr>
          <p:nvPr/>
        </p:nvSpPr>
        <p:spPr bwMode="auto">
          <a:xfrm>
            <a:off x="255111" y="1268761"/>
            <a:ext cx="8635378" cy="864095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На что указывают следующие знаки?</a:t>
            </a:r>
          </a:p>
        </p:txBody>
      </p:sp>
      <p:grpSp>
        <p:nvGrpSpPr>
          <p:cNvPr id="20488" name="Группа 20"/>
          <p:cNvGrpSpPr>
            <a:grpSpLocks/>
          </p:cNvGrpSpPr>
          <p:nvPr/>
        </p:nvGrpSpPr>
        <p:grpSpPr bwMode="auto">
          <a:xfrm>
            <a:off x="792515" y="2060848"/>
            <a:ext cx="2019300" cy="2019300"/>
            <a:chOff x="357158" y="2285992"/>
            <a:chExt cx="2019299" cy="2019299"/>
          </a:xfrm>
        </p:grpSpPr>
        <p:grpSp>
          <p:nvGrpSpPr>
            <p:cNvPr id="20500" name="Группа 17"/>
            <p:cNvGrpSpPr>
              <a:grpSpLocks/>
            </p:cNvGrpSpPr>
            <p:nvPr/>
          </p:nvGrpSpPr>
          <p:grpSpPr bwMode="auto">
            <a:xfrm>
              <a:off x="357158" y="2285992"/>
              <a:ext cx="2019299" cy="2019299"/>
              <a:chOff x="6858016" y="2357430"/>
              <a:chExt cx="2019299" cy="2019299"/>
            </a:xfrm>
          </p:grpSpPr>
          <p:pic>
            <p:nvPicPr>
              <p:cNvPr id="20502" name="Picture 1" descr="C:\Documents and Settings\Елена\Мои документы\Мои рисунки\знаки\знак-71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16" y="2357430"/>
                <a:ext cx="2019299" cy="2019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7286641" y="2786055"/>
                <a:ext cx="1142999" cy="10001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pic>
          <p:nvPicPr>
            <p:cNvPr id="20501" name="Рисунок 22" descr="сигарета_04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786" y="2786058"/>
              <a:ext cx="1143008" cy="1058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Группа 1"/>
          <p:cNvGrpSpPr/>
          <p:nvPr/>
        </p:nvGrpSpPr>
        <p:grpSpPr>
          <a:xfrm>
            <a:off x="6290667" y="2052911"/>
            <a:ext cx="2019300" cy="2019300"/>
            <a:chOff x="6500813" y="2286000"/>
            <a:chExt cx="2019300" cy="2019300"/>
          </a:xfrm>
        </p:grpSpPr>
        <p:grpSp>
          <p:nvGrpSpPr>
            <p:cNvPr id="20486" name="Группа 13"/>
            <p:cNvGrpSpPr>
              <a:grpSpLocks/>
            </p:cNvGrpSpPr>
            <p:nvPr/>
          </p:nvGrpSpPr>
          <p:grpSpPr bwMode="auto">
            <a:xfrm>
              <a:off x="6500813" y="2286000"/>
              <a:ext cx="2019300" cy="2019300"/>
              <a:chOff x="6858016" y="2357430"/>
              <a:chExt cx="2019299" cy="2019299"/>
            </a:xfrm>
          </p:grpSpPr>
          <p:pic>
            <p:nvPicPr>
              <p:cNvPr id="20504" name="Picture 1" descr="C:\Documents and Settings\Елена\Мои документы\Мои рисунки\знаки\знак-71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16" y="2357430"/>
                <a:ext cx="2019299" cy="2019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Прямоугольник 15"/>
              <p:cNvSpPr/>
              <p:nvPr/>
            </p:nvSpPr>
            <p:spPr>
              <a:xfrm>
                <a:off x="7286641" y="2786055"/>
                <a:ext cx="1142999" cy="10001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pic>
          <p:nvPicPr>
            <p:cNvPr id="1026" name="Picture 2" descr="C:\Users\Home\Pictures\01_ОБЖ\32589.g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53" t="17225" r="19391" b="38704"/>
            <a:stretch/>
          </p:blipFill>
          <p:spPr bwMode="auto">
            <a:xfrm>
              <a:off x="6890693" y="2667219"/>
              <a:ext cx="1239539" cy="1218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3521352" y="2071608"/>
            <a:ext cx="2019300" cy="2019300"/>
            <a:chOff x="3357563" y="2286000"/>
            <a:chExt cx="2019300" cy="2019300"/>
          </a:xfrm>
        </p:grpSpPr>
        <p:grpSp>
          <p:nvGrpSpPr>
            <p:cNvPr id="20506" name="Группа 11"/>
            <p:cNvGrpSpPr>
              <a:grpSpLocks/>
            </p:cNvGrpSpPr>
            <p:nvPr/>
          </p:nvGrpSpPr>
          <p:grpSpPr bwMode="auto">
            <a:xfrm>
              <a:off x="3357563" y="2286000"/>
              <a:ext cx="2019300" cy="2019300"/>
              <a:chOff x="6858016" y="2357430"/>
              <a:chExt cx="2019299" cy="2019299"/>
            </a:xfrm>
          </p:grpSpPr>
          <p:pic>
            <p:nvPicPr>
              <p:cNvPr id="20508" name="Picture 1" descr="C:\Documents and Settings\Елена\Мои документы\Мои рисунки\знаки\знак-71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16" y="2357430"/>
                <a:ext cx="2019299" cy="2019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Прямоугольник 10"/>
              <p:cNvSpPr/>
              <p:nvPr/>
            </p:nvSpPr>
            <p:spPr>
              <a:xfrm>
                <a:off x="7286641" y="2786055"/>
                <a:ext cx="1142999" cy="10001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pic>
          <p:nvPicPr>
            <p:cNvPr id="1027" name="Picture 3" descr="C:\Users\Home\Desktop\ОБЖ\04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786188" y="2683650"/>
              <a:ext cx="968769" cy="12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6" name="Picture 4" descr="C:\Users\Home\Pictures\01_СОЛНЦЕ И ЛУНА\340-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352" y="4221088"/>
            <a:ext cx="2271263" cy="204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Home\Pictures\01_ЗНАКИ\дом-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65100">
              <a:srgbClr val="D20028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AutoShape 5"/>
          <p:cNvSpPr>
            <a:spLocks noChangeArrowheads="1"/>
          </p:cNvSpPr>
          <p:nvPr/>
        </p:nvSpPr>
        <p:spPr bwMode="auto">
          <a:xfrm>
            <a:off x="323528" y="404664"/>
            <a:ext cx="7416824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7300"/>
              </a:gs>
              <a:gs pos="50000">
                <a:srgbClr val="FFFFCC"/>
              </a:gs>
              <a:gs pos="100000">
                <a:srgbClr val="E67300"/>
              </a:gs>
            </a:gsLst>
            <a:lin ang="5400000" scaled="1"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0033"/>
                </a:solidFill>
                <a:effectLst>
                  <a:outerShdw blurRad="63500" dist="63500" dir="2700000" algn="tl">
                    <a:schemeClr val="bg1"/>
                  </a:outerShdw>
                </a:effectLst>
                <a:latin typeface="Georgia" pitchFamily="18" charset="0"/>
              </a:rPr>
              <a:t>ПОЖАРНАЯ БЕЗОПАСНОСТЬ</a:t>
            </a:r>
            <a:endParaRPr lang="ru-RU" sz="2800" b="1" dirty="0">
              <a:solidFill>
                <a:srgbClr val="990033"/>
              </a:solidFill>
              <a:effectLst>
                <a:outerShdw blurRad="63500" dist="63500" dir="2700000" algn="tl">
                  <a:schemeClr val="bg1"/>
                </a:outerShdw>
              </a:effectLst>
              <a:latin typeface="Georgia" pitchFamily="18" charset="0"/>
            </a:endParaRPr>
          </a:p>
        </p:txBody>
      </p:sp>
      <p:sp>
        <p:nvSpPr>
          <p:cNvPr id="33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E673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63500" dist="38100" dir="2700000" algn="tl">
                    <a:schemeClr val="bg1"/>
                  </a:outerShdw>
                </a:effectLst>
                <a:latin typeface="Arial" pitchFamily="34" charset="0"/>
              </a:rPr>
              <a:t>5</a:t>
            </a:r>
            <a:endParaRPr lang="ru-RU" sz="4400" b="1" dirty="0">
              <a:solidFill>
                <a:srgbClr val="CC0000"/>
              </a:solidFill>
              <a:effectLst>
                <a:outerShdw blurRad="63500" dist="38100" dir="2700000" algn="tl">
                  <a:schemeClr val="bg1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61421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2699792" y="4222905"/>
            <a:ext cx="3168352" cy="222880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13314" name="Picture 2" descr="Анимашки огонь, анимированные огонь, разные анимашки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795" y="4348372"/>
            <a:ext cx="1814826" cy="151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810759" y="1340767"/>
            <a:ext cx="7273428" cy="2948881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Рыжий зверь в печи сидит.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Рыжий зверь на всех сердит.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Он от злости ест дрова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Целый час, а может два.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Ты его рукой не тронь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Искусает всю ладонь.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3635747" y="5949280"/>
            <a:ext cx="144030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CC0000"/>
                </a:solidFill>
                <a:latin typeface="Georgia" pitchFamily="18" charset="0"/>
              </a:rPr>
              <a:t>ОГОНЬ</a:t>
            </a:r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1965786" y="4149173"/>
            <a:ext cx="5382394" cy="23762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" name="Picture 4" descr="C:\Users\Home\Pictures\01_СОЛНЦЕ И ЛУНА\340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352" y="4221088"/>
            <a:ext cx="2271263" cy="204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Home\Pictures\01_ЗНАКИ\дом-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65100">
              <a:srgbClr val="D20028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323528" y="404664"/>
            <a:ext cx="7416824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7300"/>
              </a:gs>
              <a:gs pos="50000">
                <a:srgbClr val="FFFFCC"/>
              </a:gs>
              <a:gs pos="100000">
                <a:srgbClr val="E67300"/>
              </a:gs>
            </a:gsLst>
            <a:lin ang="5400000" scaled="1"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0033"/>
                </a:solidFill>
                <a:effectLst>
                  <a:outerShdw blurRad="63500" dist="63500" dir="2700000" algn="tl">
                    <a:schemeClr val="bg1"/>
                  </a:outerShdw>
                </a:effectLst>
                <a:latin typeface="Georgia" pitchFamily="18" charset="0"/>
              </a:rPr>
              <a:t>ПОЖАРНАЯ БЕЗОПАСНОСТЬ</a:t>
            </a:r>
            <a:endParaRPr lang="ru-RU" sz="2800" b="1" dirty="0">
              <a:solidFill>
                <a:srgbClr val="990033"/>
              </a:solidFill>
              <a:effectLst>
                <a:outerShdw blurRad="63500" dist="63500" dir="2700000" algn="tl">
                  <a:schemeClr val="bg1"/>
                </a:outerShdw>
              </a:effectLst>
              <a:latin typeface="Georgia" pitchFamily="18" charset="0"/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E673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63500" dist="38100" dir="2700000" algn="tl">
                    <a:schemeClr val="bg1"/>
                  </a:outerShdw>
                </a:effectLst>
                <a:latin typeface="Arial" pitchFamily="34" charset="0"/>
              </a:rPr>
              <a:t>6</a:t>
            </a:r>
            <a:endParaRPr lang="ru-RU" sz="4400" b="1" dirty="0">
              <a:solidFill>
                <a:srgbClr val="CC0000"/>
              </a:solidFill>
              <a:effectLst>
                <a:outerShdw blurRad="63500" dist="38100" dir="2700000" algn="tl">
                  <a:schemeClr val="bg1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0005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621" y="692696"/>
            <a:ext cx="8606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Загадки: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Лысаков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Владимир Георгиевич. «1000 загадок» / Художник Э. А. Гринько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Москва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АСТ, Донецк: Сталкер, 2005 г. – 320 с.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Елкина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Наталья Васильевна, Тарабарина Татьяна Ивановна «1000 загадок» / Серия «Моя книжка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/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Москва: АСТ, 2014 г. – 160 с.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73987" y="260648"/>
            <a:ext cx="23679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Источники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707904" y="2482859"/>
            <a:ext cx="3773433" cy="29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в начало 2">
            <a:hlinkClick r:id="" action="ppaction://hlinkshowjump?jump=firstslide" highlightClick="1"/>
          </p:cNvPr>
          <p:cNvSpPr/>
          <p:nvPr/>
        </p:nvSpPr>
        <p:spPr>
          <a:xfrm>
            <a:off x="8388424" y="6248931"/>
            <a:ext cx="576064" cy="420429"/>
          </a:xfrm>
          <a:prstGeom prst="actionButtonBeginning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20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539552" y="1289470"/>
            <a:ext cx="2592000" cy="864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99583">
                <a:schemeClr val="bg1">
                  <a:lumMod val="93000"/>
                </a:schemeClr>
              </a:gs>
              <a:gs pos="0">
                <a:schemeClr val="bg1">
                  <a:lumMod val="85000"/>
                </a:schemeClr>
              </a:gs>
              <a:gs pos="54000">
                <a:schemeClr val="bg1"/>
              </a:gs>
            </a:gsLst>
            <a:lin ang="5400000" scaled="1"/>
            <a:tileRect/>
          </a:gradFill>
          <a:ln w="31750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solidFill>
                  <a:srgbClr val="990033"/>
                </a:solidFill>
                <a:latin typeface="Georgia" pitchFamily="18" charset="0"/>
              </a:rPr>
              <a:t>ДОРОЖНОЕ</a:t>
            </a:r>
            <a:br>
              <a:rPr lang="ru-RU" sz="2000" b="1" i="1" dirty="0">
                <a:solidFill>
                  <a:srgbClr val="990033"/>
                </a:solidFill>
                <a:latin typeface="Georgia" pitchFamily="18" charset="0"/>
              </a:rPr>
            </a:br>
            <a:r>
              <a:rPr lang="ru-RU" sz="2000" b="1" i="1" dirty="0">
                <a:solidFill>
                  <a:srgbClr val="990033"/>
                </a:solidFill>
                <a:latin typeface="Georgia" pitchFamily="18" charset="0"/>
              </a:rPr>
              <a:t>ДВИЖЕНИЕ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539552" y="3273901"/>
            <a:ext cx="2592388" cy="8651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7300"/>
              </a:gs>
              <a:gs pos="50000">
                <a:srgbClr val="FFFFCC"/>
              </a:gs>
              <a:gs pos="100000">
                <a:srgbClr val="E67300"/>
              </a:gs>
            </a:gsLst>
            <a:lin ang="5400000" scaled="1"/>
          </a:gradFill>
          <a:ln w="31750">
            <a:solidFill>
              <a:srgbClr val="B0753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rgbClr val="990033"/>
                </a:solidFill>
                <a:latin typeface="Georgia" pitchFamily="18" charset="0"/>
              </a:rPr>
              <a:t>ПОЖАРНАЯ</a:t>
            </a:r>
          </a:p>
          <a:p>
            <a:pPr algn="ctr"/>
            <a:r>
              <a:rPr lang="ru-RU" sz="2000" b="1" i="1" dirty="0" smtClean="0">
                <a:solidFill>
                  <a:srgbClr val="990033"/>
                </a:solidFill>
                <a:latin typeface="Georgia" pitchFamily="18" charset="0"/>
              </a:rPr>
              <a:t>БЕЗОПАСНОСТЬ</a:t>
            </a:r>
            <a:endParaRPr lang="ru-RU" sz="2000" b="1" i="1" dirty="0">
              <a:solidFill>
                <a:srgbClr val="990033"/>
              </a:solidFill>
              <a:latin typeface="Georgia" pitchFamily="18" charset="0"/>
            </a:endParaRPr>
          </a:p>
        </p:txBody>
      </p:sp>
      <p:sp>
        <p:nvSpPr>
          <p:cNvPr id="2060" name="AutoShape 4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707984" y="3342563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B061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CC0000"/>
                </a:solidFill>
              </a:rPr>
              <a:t>1</a:t>
            </a:r>
          </a:p>
        </p:txBody>
      </p:sp>
      <p:sp>
        <p:nvSpPr>
          <p:cNvPr id="2061" name="AutoShape 4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552300" y="3342563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B061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CC0000"/>
                </a:solidFill>
              </a:rPr>
              <a:t>2</a:t>
            </a:r>
          </a:p>
        </p:txBody>
      </p:sp>
      <p:sp>
        <p:nvSpPr>
          <p:cNvPr id="2062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96616" y="3342563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B061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>
                <a:solidFill>
                  <a:srgbClr val="CC0000"/>
                </a:solidFill>
              </a:rPr>
              <a:t>3</a:t>
            </a:r>
          </a:p>
        </p:txBody>
      </p:sp>
      <p:sp>
        <p:nvSpPr>
          <p:cNvPr id="2063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240932" y="3342563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B061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>
                <a:solidFill>
                  <a:srgbClr val="CC0000"/>
                </a:solidFill>
              </a:rPr>
              <a:t>4</a:t>
            </a:r>
          </a:p>
        </p:txBody>
      </p:sp>
      <p:sp>
        <p:nvSpPr>
          <p:cNvPr id="2064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085248" y="3342563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B061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CC0000"/>
                </a:solidFill>
              </a:rPr>
              <a:t>5</a:t>
            </a:r>
          </a:p>
        </p:txBody>
      </p:sp>
      <p:sp>
        <p:nvSpPr>
          <p:cNvPr id="2065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929563" y="3342563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B061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CC0000"/>
                </a:solidFill>
              </a:rPr>
              <a:t>6</a:t>
            </a:r>
          </a:p>
        </p:txBody>
      </p:sp>
      <p:sp>
        <p:nvSpPr>
          <p:cNvPr id="2072" name="AutoShape 59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929563" y="1340848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3000"/>
                </a:schemeClr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>
                <a:solidFill>
                  <a:srgbClr val="CC0000"/>
                </a:solidFill>
              </a:rPr>
              <a:t>6</a:t>
            </a:r>
          </a:p>
        </p:txBody>
      </p:sp>
      <p:sp>
        <p:nvSpPr>
          <p:cNvPr id="2073" name="AutoShape 60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085248" y="1340848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3000"/>
                </a:schemeClr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CC0000"/>
                </a:solidFill>
              </a:rPr>
              <a:t>5</a:t>
            </a:r>
          </a:p>
        </p:txBody>
      </p:sp>
      <p:sp>
        <p:nvSpPr>
          <p:cNvPr id="2074" name="AutoShape 6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3707984" y="1340848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3000"/>
                </a:schemeClr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>
                <a:solidFill>
                  <a:srgbClr val="CC0000"/>
                </a:solidFill>
              </a:rPr>
              <a:t>1</a:t>
            </a:r>
          </a:p>
        </p:txBody>
      </p:sp>
      <p:sp>
        <p:nvSpPr>
          <p:cNvPr id="2075" name="AutoShape 62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4552300" y="1340848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3000"/>
                </a:schemeClr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CC0000"/>
                </a:solidFill>
              </a:rPr>
              <a:t>2</a:t>
            </a:r>
          </a:p>
        </p:txBody>
      </p:sp>
      <p:sp>
        <p:nvSpPr>
          <p:cNvPr id="2076" name="AutoShape 63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5396616" y="1340848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3000"/>
                </a:schemeClr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CC0000"/>
                </a:solidFill>
              </a:rPr>
              <a:t>3</a:t>
            </a:r>
          </a:p>
        </p:txBody>
      </p:sp>
      <p:sp>
        <p:nvSpPr>
          <p:cNvPr id="2077" name="AutoShape 64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6240932" y="1340848"/>
            <a:ext cx="720000" cy="720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93000"/>
                </a:schemeClr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9E693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>
                <a:solidFill>
                  <a:srgbClr val="CC0000"/>
                </a:solidFill>
              </a:rPr>
              <a:t>4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306869" y="260648"/>
            <a:ext cx="46794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ИГРА ПО ОБЖ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36" name="Picture 60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300" y="6240895"/>
            <a:ext cx="11525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196169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5" dur="indefinite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1" dur="indefinite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7" dur="indefinite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0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3" dur="indefinite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5"/>
                  </p:tgtEl>
                </p:cond>
              </p:nextCondLst>
            </p:seq>
          </p:childTnLst>
        </p:cTn>
      </p:par>
    </p:tnLst>
    <p:bldLst>
      <p:bldP spid="2060" grpId="0" animBg="1"/>
      <p:bldP spid="2061" grpId="0" animBg="1"/>
      <p:bldP spid="2062" grpId="0" animBg="1"/>
      <p:bldP spid="2063" grpId="0" animBg="1"/>
      <p:bldP spid="2064" grpId="0" animBg="1"/>
      <p:bldP spid="2065" grpId="0" animBg="1"/>
      <p:bldP spid="2072" grpId="0" animBg="1"/>
      <p:bldP spid="2073" grpId="0" animBg="1"/>
      <p:bldP spid="2074" grpId="0" animBg="1"/>
      <p:bldP spid="2075" grpId="0" animBg="1"/>
      <p:bldP spid="2076" grpId="0" animBg="1"/>
      <p:bldP spid="20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1" name="AutoShape 47"/>
          <p:cNvSpPr>
            <a:spLocks noChangeArrowheads="1"/>
          </p:cNvSpPr>
          <p:nvPr/>
        </p:nvSpPr>
        <p:spPr bwMode="auto">
          <a:xfrm>
            <a:off x="5426862" y="1362711"/>
            <a:ext cx="3317177" cy="437054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317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4104" name="Picture 55" descr="клипарт_410_стр5_адрес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b="9897"/>
          <a:stretch/>
        </p:blipFill>
        <p:spPr bwMode="auto">
          <a:xfrm>
            <a:off x="5725311" y="1922189"/>
            <a:ext cx="2720278" cy="366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5436097" y="1556792"/>
            <a:ext cx="3307944" cy="51077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3F3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cap="all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регулировщик</a:t>
            </a:r>
            <a:endParaRPr lang="ru-RU" sz="2400" b="1" cap="all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5" name="AutoShape 7"/>
          <p:cNvSpPr>
            <a:spLocks noChangeArrowheads="1"/>
          </p:cNvSpPr>
          <p:nvPr/>
        </p:nvSpPr>
        <p:spPr bwMode="auto">
          <a:xfrm>
            <a:off x="439317" y="1988841"/>
            <a:ext cx="4996779" cy="2160240"/>
          </a:xfrm>
          <a:prstGeom prst="roundRect">
            <a:avLst>
              <a:gd name="adj" fmla="val 0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Посмотри, силач какой:</a:t>
            </a:r>
          </a:p>
          <a:p>
            <a:pPr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На ходу одной рукой</a:t>
            </a:r>
          </a:p>
          <a:p>
            <a:pPr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Останавливать привык</a:t>
            </a:r>
          </a:p>
          <a:p>
            <a:pPr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Пятитонный грузовик</a:t>
            </a:r>
            <a:r>
              <a:rPr lang="ru-RU" sz="3000" i="1" dirty="0">
                <a:latin typeface="Georgia" pitchFamily="18" charset="0"/>
              </a:rPr>
              <a:t>.</a:t>
            </a:r>
          </a:p>
        </p:txBody>
      </p:sp>
      <p:sp useBgFill="1">
        <p:nvSpPr>
          <p:cNvPr id="46" name="Прямоугольник 45"/>
          <p:cNvSpPr/>
          <p:nvPr/>
        </p:nvSpPr>
        <p:spPr>
          <a:xfrm>
            <a:off x="5213343" y="1268413"/>
            <a:ext cx="3607129" cy="5122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7" name="Picture 2" descr="C:\Users\Home\Pictures\01_ДОРОГА\СВЕТОФОР\2430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238" y="2328426"/>
            <a:ext cx="1625114" cy="28140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</a:t>
            </a:r>
          </a:p>
        </p:txBody>
      </p:sp>
      <p:sp>
        <p:nvSpPr>
          <p:cNvPr id="42" name="AutoShape 4"/>
          <p:cNvSpPr>
            <a:spLocks noChangeArrowheads="1"/>
          </p:cNvSpPr>
          <p:nvPr/>
        </p:nvSpPr>
        <p:spPr bwMode="auto">
          <a:xfrm>
            <a:off x="323528" y="404664"/>
            <a:ext cx="7416824" cy="72007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bg1">
                  <a:lumMod val="90000"/>
                </a:schemeClr>
              </a:gs>
              <a:gs pos="53000">
                <a:schemeClr val="bg1"/>
              </a:gs>
              <a:gs pos="99000">
                <a:schemeClr val="bg1">
                  <a:lumMod val="90000"/>
                </a:schemeClr>
              </a:gs>
            </a:gsLst>
            <a:lin ang="5400000" scaled="1"/>
            <a:tileRect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Дорожное движение</a:t>
            </a:r>
            <a:endParaRPr lang="ru-RU" sz="28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123" name="Picture 3" descr="C:\Users\Home\Pictures\01_ЗНАКИ\дом-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39700">
              <a:schemeClr val="bg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47595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390" y="2924944"/>
            <a:ext cx="3729950" cy="2797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5400">
            <a:solidFill>
              <a:srgbClr val="C00000"/>
            </a:solidFill>
          </a:ln>
          <a:effectLst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267744" y="5924581"/>
            <a:ext cx="4617243" cy="57888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3F3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ДОРОЖНЫЕ  ЗНАКИ</a:t>
            </a:r>
          </a:p>
        </p:txBody>
      </p:sp>
      <p:sp>
        <p:nvSpPr>
          <p:cNvPr id="43" name="AutoShape 37"/>
          <p:cNvSpPr>
            <a:spLocks noChangeArrowheads="1"/>
          </p:cNvSpPr>
          <p:nvPr/>
        </p:nvSpPr>
        <p:spPr bwMode="auto">
          <a:xfrm>
            <a:off x="255111" y="1412776"/>
            <a:ext cx="8635378" cy="1224136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Табличка со схематическим рисунком, </a:t>
            </a:r>
            <a:endParaRPr lang="ru-RU" sz="2800" i="1" dirty="0" smtClean="0">
              <a:latin typeface="Georgia" pitchFamily="18" charset="0"/>
            </a:endParaRPr>
          </a:p>
          <a:p>
            <a:pPr algn="ctr">
              <a:lnSpc>
                <a:spcPct val="120000"/>
              </a:lnSpc>
              <a:defRPr/>
            </a:pPr>
            <a:r>
              <a:rPr lang="ru-RU" sz="2800" i="1" dirty="0" smtClean="0">
                <a:latin typeface="Georgia" pitchFamily="18" charset="0"/>
              </a:rPr>
              <a:t>помогающим </a:t>
            </a:r>
            <a:r>
              <a:rPr lang="ru-RU" sz="2800" i="1" dirty="0">
                <a:latin typeface="Georgia" pitchFamily="18" charset="0"/>
              </a:rPr>
              <a:t>регулировать движение. </a:t>
            </a:r>
          </a:p>
        </p:txBody>
      </p:sp>
      <p:sp useBgFill="1">
        <p:nvSpPr>
          <p:cNvPr id="53" name="Прямоугольник 52"/>
          <p:cNvSpPr/>
          <p:nvPr/>
        </p:nvSpPr>
        <p:spPr>
          <a:xfrm>
            <a:off x="697586" y="2635689"/>
            <a:ext cx="7772477" cy="38677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4" name="Picture 2" descr="C:\Users\Home\Pictures\01_ДОРОГА\СВЕТОФОР\243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3356992"/>
            <a:ext cx="1625114" cy="28140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</a:t>
            </a:r>
            <a:endParaRPr lang="ru-RU" sz="4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323528" y="404664"/>
            <a:ext cx="7416824" cy="72007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bg1">
                  <a:lumMod val="90000"/>
                </a:schemeClr>
              </a:gs>
              <a:gs pos="53000">
                <a:schemeClr val="bg1"/>
              </a:gs>
              <a:gs pos="99000">
                <a:schemeClr val="bg1">
                  <a:lumMod val="90000"/>
                </a:schemeClr>
              </a:gs>
            </a:gsLst>
            <a:lin ang="5400000" scaled="1"/>
            <a:tileRect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Дорожное движение</a:t>
            </a:r>
            <a:endParaRPr lang="ru-RU" sz="28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5" name="Picture 3" descr="C:\Users\Home\Pictures\01_ЗНАКИ\дом-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39700">
              <a:schemeClr val="bg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99021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1646100" y="5987661"/>
            <a:ext cx="5637206" cy="51077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3F3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cap="all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Пешеходный переход</a:t>
            </a:r>
            <a:endParaRPr lang="ru-RU" sz="2400" b="1" cap="all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482" name="Picture 2" descr="http://illustrators.ru/uploads/illustration/image/440890/main_440890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100" y="2976425"/>
            <a:ext cx="5637206" cy="283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47625">
            <a:solidFill>
              <a:schemeClr val="bg1"/>
            </a:solidFill>
          </a:ln>
          <a:effectLst/>
          <a:extLst/>
        </p:spPr>
      </p:pic>
      <p:sp>
        <p:nvSpPr>
          <p:cNvPr id="50" name="AutoShape 37"/>
          <p:cNvSpPr>
            <a:spLocks noChangeArrowheads="1"/>
          </p:cNvSpPr>
          <p:nvPr/>
        </p:nvSpPr>
        <p:spPr bwMode="auto">
          <a:xfrm>
            <a:off x="255111" y="1268760"/>
            <a:ext cx="8635378" cy="1512167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Есть подземный и наземный.</a:t>
            </a:r>
          </a:p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И похожий есть на «зебру».</a:t>
            </a:r>
          </a:p>
        </p:txBody>
      </p:sp>
      <p:sp useBgFill="1">
        <p:nvSpPr>
          <p:cNvPr id="63" name="Прямоугольник 62"/>
          <p:cNvSpPr/>
          <p:nvPr/>
        </p:nvSpPr>
        <p:spPr>
          <a:xfrm>
            <a:off x="660513" y="2603344"/>
            <a:ext cx="7772477" cy="38677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</a:t>
            </a:r>
            <a:endParaRPr lang="ru-RU" sz="4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323528" y="404664"/>
            <a:ext cx="7416824" cy="72007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bg1">
                  <a:lumMod val="90000"/>
                </a:schemeClr>
              </a:gs>
              <a:gs pos="53000">
                <a:schemeClr val="bg1"/>
              </a:gs>
              <a:gs pos="99000">
                <a:schemeClr val="bg1">
                  <a:lumMod val="90000"/>
                </a:schemeClr>
              </a:gs>
            </a:gsLst>
            <a:lin ang="5400000" scaled="1"/>
            <a:tileRect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Дорожное движение</a:t>
            </a:r>
            <a:endParaRPr lang="ru-RU" sz="28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5" name="Picture 2" descr="C:\Users\Home\Pictures\01_ДОРОГА\СВЕТОФОР\243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3356992"/>
            <a:ext cx="1625114" cy="28140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Home\Pictures\01_ЗНАКИ\дом-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39700">
              <a:schemeClr val="bg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56715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4427239" y="5732272"/>
            <a:ext cx="3313113" cy="51077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3F3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cap="all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запрещающие</a:t>
            </a:r>
            <a:endParaRPr lang="ru-RU" sz="2400" b="1" cap="all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175" name="Рисунок 42" descr="знак-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214688"/>
            <a:ext cx="3071813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AutoShape 37"/>
          <p:cNvSpPr>
            <a:spLocks noChangeArrowheads="1"/>
          </p:cNvSpPr>
          <p:nvPr/>
        </p:nvSpPr>
        <p:spPr bwMode="auto">
          <a:xfrm>
            <a:off x="255111" y="1268761"/>
            <a:ext cx="8635378" cy="864095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 smtClean="0">
                <a:latin typeface="Georgia" pitchFamily="18" charset="0"/>
              </a:rPr>
              <a:t>Самые строгие дорожные знаки.</a:t>
            </a:r>
            <a:endParaRPr lang="ru-RU" sz="2800" i="1" dirty="0">
              <a:latin typeface="Georgia" pitchFamily="18" charset="0"/>
            </a:endParaRPr>
          </a:p>
        </p:txBody>
      </p:sp>
      <p:sp useBgFill="1">
        <p:nvSpPr>
          <p:cNvPr id="53" name="Прямоугольник 52"/>
          <p:cNvSpPr/>
          <p:nvPr/>
        </p:nvSpPr>
        <p:spPr>
          <a:xfrm>
            <a:off x="720003" y="2636912"/>
            <a:ext cx="7772477" cy="38677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4" name="Picture 2" descr="C:\Users\Home\Pictures\01_ДОРОГА\СВЕТОФОР\243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3356992"/>
            <a:ext cx="1625114" cy="28140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</a:t>
            </a:r>
            <a:endParaRPr lang="ru-RU" sz="4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323528" y="404664"/>
            <a:ext cx="7416824" cy="72007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bg1">
                  <a:lumMod val="90000"/>
                </a:schemeClr>
              </a:gs>
              <a:gs pos="53000">
                <a:schemeClr val="bg1"/>
              </a:gs>
              <a:gs pos="99000">
                <a:schemeClr val="bg1">
                  <a:lumMod val="90000"/>
                </a:schemeClr>
              </a:gs>
            </a:gsLst>
            <a:lin ang="5400000" scaled="1"/>
            <a:tileRect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Дорожное движение</a:t>
            </a:r>
            <a:endParaRPr lang="ru-RU" sz="28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5" name="Picture 3" descr="C:\Users\Home\Pictures\01_ЗНАКИ\дом-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39700">
              <a:schemeClr val="bg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37012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35"/>
          <p:cNvSpPr>
            <a:spLocks noChangeArrowheads="1"/>
          </p:cNvSpPr>
          <p:nvPr/>
        </p:nvSpPr>
        <p:spPr bwMode="auto">
          <a:xfrm>
            <a:off x="179513" y="4437063"/>
            <a:ext cx="8786576" cy="6270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Rectangle 37"/>
          <p:cNvSpPr>
            <a:spLocks noChangeArrowheads="1"/>
          </p:cNvSpPr>
          <p:nvPr/>
        </p:nvSpPr>
        <p:spPr bwMode="auto">
          <a:xfrm>
            <a:off x="179513" y="5013325"/>
            <a:ext cx="8786575" cy="1642912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29292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198" name="Line 38"/>
          <p:cNvSpPr>
            <a:spLocks noChangeShapeType="1"/>
          </p:cNvSpPr>
          <p:nvPr/>
        </p:nvSpPr>
        <p:spPr bwMode="auto">
          <a:xfrm>
            <a:off x="182037" y="5865378"/>
            <a:ext cx="8784052" cy="23094"/>
          </a:xfrm>
          <a:prstGeom prst="line">
            <a:avLst/>
          </a:prstGeom>
          <a:noFill/>
          <a:ln w="28575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9" name="Rectangle 58"/>
          <p:cNvSpPr>
            <a:spLocks noChangeArrowheads="1"/>
          </p:cNvSpPr>
          <p:nvPr/>
        </p:nvSpPr>
        <p:spPr bwMode="auto">
          <a:xfrm>
            <a:off x="179513" y="5013325"/>
            <a:ext cx="8786573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Rectangle 59"/>
          <p:cNvSpPr>
            <a:spLocks noChangeArrowheads="1"/>
          </p:cNvSpPr>
          <p:nvPr/>
        </p:nvSpPr>
        <p:spPr bwMode="auto">
          <a:xfrm>
            <a:off x="7164288" y="6395887"/>
            <a:ext cx="933939" cy="260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Rectangle 60"/>
          <p:cNvSpPr>
            <a:spLocks noChangeArrowheads="1"/>
          </p:cNvSpPr>
          <p:nvPr/>
        </p:nvSpPr>
        <p:spPr bwMode="auto">
          <a:xfrm>
            <a:off x="7164288" y="5949230"/>
            <a:ext cx="933939" cy="260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Rectangle 61"/>
          <p:cNvSpPr>
            <a:spLocks noChangeArrowheads="1"/>
          </p:cNvSpPr>
          <p:nvPr/>
        </p:nvSpPr>
        <p:spPr bwMode="auto">
          <a:xfrm>
            <a:off x="7164287" y="5517232"/>
            <a:ext cx="933939" cy="260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Rectangle 62"/>
          <p:cNvSpPr>
            <a:spLocks noChangeArrowheads="1"/>
          </p:cNvSpPr>
          <p:nvPr/>
        </p:nvSpPr>
        <p:spPr bwMode="auto">
          <a:xfrm>
            <a:off x="7164288" y="5112866"/>
            <a:ext cx="933939" cy="260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Rectangle 66"/>
          <p:cNvSpPr>
            <a:spLocks noChangeArrowheads="1"/>
          </p:cNvSpPr>
          <p:nvPr/>
        </p:nvSpPr>
        <p:spPr bwMode="auto">
          <a:xfrm>
            <a:off x="179514" y="4425180"/>
            <a:ext cx="8786574" cy="773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206" name="Picture 65" descr="Рисунок1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504671" cy="869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4884936" y="4473031"/>
            <a:ext cx="2279352" cy="51077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3F3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cap="all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тротуар</a:t>
            </a:r>
            <a:endParaRPr lang="ru-RU" sz="2400" b="1" cap="all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76445" y="5257874"/>
            <a:ext cx="1843616" cy="1382712"/>
          </a:xfrm>
          <a:prstGeom prst="rect">
            <a:avLst/>
          </a:prstGeom>
        </p:spPr>
      </p:pic>
      <p:sp useBgFill="1">
        <p:nvSpPr>
          <p:cNvPr id="63" name="Прямоугольник 62"/>
          <p:cNvSpPr/>
          <p:nvPr/>
        </p:nvSpPr>
        <p:spPr>
          <a:xfrm>
            <a:off x="86154" y="2689884"/>
            <a:ext cx="8941494" cy="4077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AutoShape 37"/>
          <p:cNvSpPr>
            <a:spLocks noChangeArrowheads="1"/>
          </p:cNvSpPr>
          <p:nvPr/>
        </p:nvSpPr>
        <p:spPr bwMode="auto">
          <a:xfrm>
            <a:off x="255111" y="1268760"/>
            <a:ext cx="8635378" cy="1512167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Какая часть улицы предназначена </a:t>
            </a:r>
          </a:p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для пешеходов?</a:t>
            </a:r>
          </a:p>
        </p:txBody>
      </p:sp>
      <p:pic>
        <p:nvPicPr>
          <p:cNvPr id="64" name="Picture 2" descr="C:\Users\Home\Pictures\01_ДОРОГА\СВЕТОФОР\2430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3356992"/>
            <a:ext cx="1625114" cy="28140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</a:t>
            </a:r>
            <a:endParaRPr lang="ru-RU" sz="4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323528" y="404664"/>
            <a:ext cx="7416824" cy="72007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bg1">
                  <a:lumMod val="90000"/>
                </a:schemeClr>
              </a:gs>
              <a:gs pos="53000">
                <a:schemeClr val="bg1"/>
              </a:gs>
              <a:gs pos="99000">
                <a:schemeClr val="bg1">
                  <a:lumMod val="90000"/>
                </a:schemeClr>
              </a:gs>
            </a:gsLst>
            <a:lin ang="5400000" scaled="1"/>
            <a:tileRect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Дорожное движение</a:t>
            </a:r>
            <a:endParaRPr lang="ru-RU" sz="28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6" name="Picture 3" descr="C:\Users\Home\Pictures\01_ЗНАКИ\дом-1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39700">
              <a:schemeClr val="bg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2513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5"/>
          <p:cNvSpPr>
            <a:spLocks noChangeArrowheads="1"/>
          </p:cNvSpPr>
          <p:nvPr/>
        </p:nvSpPr>
        <p:spPr bwMode="auto">
          <a:xfrm>
            <a:off x="179513" y="4241822"/>
            <a:ext cx="8784975" cy="242753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Line 36"/>
          <p:cNvSpPr>
            <a:spLocks noChangeShapeType="1"/>
          </p:cNvSpPr>
          <p:nvPr/>
        </p:nvSpPr>
        <p:spPr bwMode="auto">
          <a:xfrm>
            <a:off x="179513" y="5516563"/>
            <a:ext cx="8784975" cy="0"/>
          </a:xfrm>
          <a:prstGeom prst="line">
            <a:avLst/>
          </a:prstGeom>
          <a:noFill/>
          <a:ln w="28575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Rectangle 37"/>
          <p:cNvSpPr>
            <a:spLocks noChangeArrowheads="1"/>
          </p:cNvSpPr>
          <p:nvPr/>
        </p:nvSpPr>
        <p:spPr bwMode="auto">
          <a:xfrm>
            <a:off x="179513" y="4180205"/>
            <a:ext cx="8784975" cy="6161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3724373" y="3375698"/>
            <a:ext cx="1656557" cy="51077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3F3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cap="all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шоссе</a:t>
            </a:r>
            <a:endParaRPr lang="ru-RU" sz="2400" b="1" cap="all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5" name="AutoShape 37"/>
          <p:cNvSpPr>
            <a:spLocks noChangeArrowheads="1"/>
          </p:cNvSpPr>
          <p:nvPr/>
        </p:nvSpPr>
        <p:spPr bwMode="auto">
          <a:xfrm>
            <a:off x="255111" y="1268760"/>
            <a:ext cx="8635378" cy="1512167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3000" i="1" dirty="0">
                <a:latin typeface="Georgia" pitchFamily="18" charset="0"/>
              </a:rPr>
              <a:t>Проезжая часть дороги с твёрдым </a:t>
            </a:r>
            <a:endParaRPr lang="ru-RU" sz="3000" i="1" dirty="0" smtClean="0">
              <a:latin typeface="Georgia" pitchFamily="18" charset="0"/>
            </a:endParaRPr>
          </a:p>
          <a:p>
            <a:pPr algn="ctr">
              <a:lnSpc>
                <a:spcPct val="120000"/>
              </a:lnSpc>
              <a:defRPr/>
            </a:pPr>
            <a:r>
              <a:rPr lang="ru-RU" sz="3000" i="1" dirty="0" smtClean="0">
                <a:latin typeface="Georgia" pitchFamily="18" charset="0"/>
              </a:rPr>
              <a:t>покрытием</a:t>
            </a:r>
            <a:r>
              <a:rPr lang="ru-RU" sz="3000" i="1" dirty="0">
                <a:latin typeface="Georgia" pitchFamily="18" charset="0"/>
              </a:rPr>
              <a:t>.</a:t>
            </a:r>
          </a:p>
        </p:txBody>
      </p:sp>
      <p:pic>
        <p:nvPicPr>
          <p:cNvPr id="55" name="Picture 1" descr="C:\Documents and Settings\Елена\Мои документы\Мои рисунки\анимированные\транспорт анимир\1a97b1d64b4d8449ff231cca97c1d72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20" y="5873171"/>
            <a:ext cx="16430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" descr="C:\Documents and Settings\Елена\Мои документы\Мои рисунки\анимированные\транспорт анимир\1a97b1d64b4d8449ff231cca97c1d72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88925" y="4509120"/>
            <a:ext cx="16430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7" name="Прямоугольник 56"/>
          <p:cNvSpPr/>
          <p:nvPr/>
        </p:nvSpPr>
        <p:spPr>
          <a:xfrm>
            <a:off x="144422" y="2617192"/>
            <a:ext cx="8872925" cy="4077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8" name="Picture 2" descr="C:\Users\Home\Pictures\01_ДОРОГА\СВЕТОФОР\243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3356992"/>
            <a:ext cx="1625114" cy="28140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6</a:t>
            </a:r>
            <a:endParaRPr lang="ru-RU" sz="4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auto">
          <a:xfrm>
            <a:off x="323528" y="404664"/>
            <a:ext cx="7416824" cy="72007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bg1">
                  <a:lumMod val="90000"/>
                </a:schemeClr>
              </a:gs>
              <a:gs pos="53000">
                <a:schemeClr val="bg1"/>
              </a:gs>
              <a:gs pos="99000">
                <a:schemeClr val="bg1">
                  <a:lumMod val="90000"/>
                </a:schemeClr>
              </a:gs>
            </a:gsLst>
            <a:lin ang="5400000" scaled="1"/>
            <a:tileRect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Дорожное движение</a:t>
            </a:r>
            <a:endParaRPr lang="ru-RU" sz="28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9" name="Picture 3" descr="C:\Users\Home\Pictures\01_ЗНАКИ\дом-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39700">
              <a:schemeClr val="bg1">
                <a:lumMod val="50000"/>
              </a:scheme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55511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8.09249E-7 L 1.28819 0.00485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10" y="23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73988E-6 L -1.24827 -0.00625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413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1122327" y="2997175"/>
            <a:ext cx="7069311" cy="24478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</a:gradFill>
          <a:ln w="15875">
            <a:solidFill>
              <a:srgbClr val="B0753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r">
              <a:lnSpc>
                <a:spcPct val="120000"/>
              </a:lnSpc>
              <a:defRPr/>
            </a:pPr>
            <a:endParaRPr lang="ru-RU" sz="28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27" y="3225623"/>
            <a:ext cx="2814367" cy="1990925"/>
          </a:xfrm>
          <a:prstGeom prst="rect">
            <a:avLst/>
          </a:prstGeom>
        </p:spPr>
      </p:pic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031940" y="3128478"/>
            <a:ext cx="4019377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01 или 101</a:t>
            </a:r>
          </a:p>
          <a:p>
            <a:pPr algn="ctr">
              <a:defRPr/>
            </a:pPr>
            <a:r>
              <a:rPr lang="ru-RU" sz="2800" i="1" dirty="0">
                <a:latin typeface="Georgia" pitchFamily="18" charset="0"/>
              </a:rPr>
              <a:t>Единый телефон службы спасения: </a:t>
            </a:r>
          </a:p>
          <a:p>
            <a:pPr algn="ctr">
              <a:defRPr/>
            </a:pPr>
            <a:r>
              <a:rPr lang="ru-RU" sz="4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112.</a:t>
            </a:r>
            <a:endParaRPr lang="ru-RU" sz="4000" b="1" i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762433" y="2648606"/>
            <a:ext cx="8115627" cy="34840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148" name="Picture 4" descr="C:\Users\Home\Pictures\01_СОЛНЦЕ И ЛУНА\340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352" y="4221088"/>
            <a:ext cx="2271263" cy="204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utoShape 37"/>
          <p:cNvSpPr>
            <a:spLocks noChangeArrowheads="1"/>
          </p:cNvSpPr>
          <p:nvPr/>
        </p:nvSpPr>
        <p:spPr bwMode="auto">
          <a:xfrm>
            <a:off x="255111" y="1268760"/>
            <a:ext cx="8635378" cy="1512167"/>
          </a:xfrm>
          <a:prstGeom prst="roundRect">
            <a:avLst>
              <a:gd name="adj" fmla="val 16667"/>
            </a:avLst>
          </a:prstGeom>
          <a:noFill/>
          <a:ln w="158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По какому телефону нужно </a:t>
            </a:r>
          </a:p>
          <a:p>
            <a:pPr algn="ctr">
              <a:lnSpc>
                <a:spcPct val="120000"/>
              </a:lnSpc>
              <a:defRPr/>
            </a:pPr>
            <a:r>
              <a:rPr lang="ru-RU" sz="2800" i="1" dirty="0">
                <a:latin typeface="Georgia" pitchFamily="18" charset="0"/>
              </a:rPr>
              <a:t>вызывать пожарную службу?</a:t>
            </a:r>
          </a:p>
        </p:txBody>
      </p:sp>
      <p:pic>
        <p:nvPicPr>
          <p:cNvPr id="11" name="Picture 3" descr="C:\Users\Home\Pictures\01_ЗНАКИ\дом-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132692"/>
            <a:ext cx="567216" cy="516009"/>
          </a:xfrm>
          <a:prstGeom prst="rect">
            <a:avLst/>
          </a:prstGeom>
          <a:noFill/>
          <a:effectLst>
            <a:innerShdw blurRad="165100">
              <a:srgbClr val="D20028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323528" y="404664"/>
            <a:ext cx="7416824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7300"/>
              </a:gs>
              <a:gs pos="50000">
                <a:srgbClr val="FFFFCC"/>
              </a:gs>
              <a:gs pos="100000">
                <a:srgbClr val="E67300"/>
              </a:gs>
            </a:gsLst>
            <a:lin ang="5400000" scaled="1"/>
          </a:gradFill>
          <a:ln w="158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0033"/>
                </a:solidFill>
                <a:effectLst>
                  <a:outerShdw blurRad="63500" dist="63500" dir="2700000" algn="tl">
                    <a:schemeClr val="bg1"/>
                  </a:outerShdw>
                </a:effectLst>
                <a:latin typeface="Georgia" pitchFamily="18" charset="0"/>
              </a:rPr>
              <a:t>ПОЖАРНАЯ БЕЗОПАСНОСТЬ</a:t>
            </a:r>
            <a:endParaRPr lang="ru-RU" sz="2800" b="1" dirty="0">
              <a:solidFill>
                <a:srgbClr val="990033"/>
              </a:solidFill>
              <a:effectLst>
                <a:outerShdw blurRad="63500" dist="63500" dir="2700000" algn="tl">
                  <a:schemeClr val="bg1"/>
                </a:outerShdw>
              </a:effectLst>
              <a:latin typeface="Georgia" pitchFamily="18" charset="0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8100392" y="404664"/>
            <a:ext cx="720080" cy="7200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rgbClr val="E673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CC0000"/>
                </a:solidFill>
                <a:effectLst>
                  <a:outerShdw blurRad="63500" dist="38100" dir="2700000" algn="tl">
                    <a:schemeClr val="bg1"/>
                  </a:outerShdw>
                </a:effectLst>
                <a:latin typeface="Arial" pitchFamily="34" charset="0"/>
              </a:rPr>
              <a:t>1</a:t>
            </a:r>
            <a:endParaRPr lang="ru-RU" sz="4400" b="1" dirty="0">
              <a:solidFill>
                <a:srgbClr val="CC0000"/>
              </a:solidFill>
              <a:effectLst>
                <a:outerShdw blurRad="63500" dist="38100" dir="2700000" algn="tl">
                  <a:schemeClr val="bg1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67424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327</Words>
  <Application>Microsoft Office PowerPoint</Application>
  <PresentationFormat>Экран (4:3)</PresentationFormat>
  <Paragraphs>111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ggg</cp:lastModifiedBy>
  <cp:revision>101</cp:revision>
  <dcterms:created xsi:type="dcterms:W3CDTF">2016-12-18T16:06:27Z</dcterms:created>
  <dcterms:modified xsi:type="dcterms:W3CDTF">2022-11-20T16:03:07Z</dcterms:modified>
</cp:coreProperties>
</file>