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1" r:id="rId2"/>
    <p:sldId id="297" r:id="rId3"/>
    <p:sldId id="299" r:id="rId4"/>
    <p:sldId id="298" r:id="rId5"/>
    <p:sldId id="283" r:id="rId6"/>
    <p:sldId id="284" r:id="rId7"/>
    <p:sldId id="289" r:id="rId8"/>
    <p:sldId id="287" r:id="rId9"/>
    <p:sldId id="285" r:id="rId10"/>
    <p:sldId id="294" r:id="rId11"/>
    <p:sldId id="290" r:id="rId12"/>
    <p:sldId id="291" r:id="rId13"/>
    <p:sldId id="286" r:id="rId14"/>
    <p:sldId id="29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2416" autoAdjust="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893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09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862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5707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564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757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011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380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521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091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79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50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537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843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28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313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76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836757A-4272-4936-97D2-6A2B566D37E0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E375486-4C51-4458-B0C8-1330BC219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03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12.xml"/><Relationship Id="rId12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0.xml"/><Relationship Id="rId11" Type="http://schemas.openxmlformats.org/officeDocument/2006/relationships/slide" Target="slide14.xml"/><Relationship Id="rId5" Type="http://schemas.openxmlformats.org/officeDocument/2006/relationships/slide" Target="slide9.xml"/><Relationship Id="rId10" Type="http://schemas.openxmlformats.org/officeDocument/2006/relationships/slide" Target="slide5.xml"/><Relationship Id="rId4" Type="http://schemas.openxmlformats.org/officeDocument/2006/relationships/slide" Target="slide8.xml"/><Relationship Id="rId9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5121" y="405540"/>
            <a:ext cx="1069041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/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/>
              <a:t>Районный конкурс методических разработок «Физическая культура: актуальные методики преподавания»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87029" y="6038718"/>
            <a:ext cx="2675508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dirty="0" smtClean="0"/>
              <a:t>Санкт-Петербург</a:t>
            </a:r>
          </a:p>
          <a:p>
            <a:r>
              <a:rPr lang="ru-RU" dirty="0" smtClean="0"/>
              <a:t>2022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05531" y="2635293"/>
            <a:ext cx="6854378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400" dirty="0" smtClean="0"/>
              <a:t>Картотека экспериментирования в бассейне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9418" y="3769768"/>
            <a:ext cx="452359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l"/>
            <a:r>
              <a:rPr lang="ru-RU" dirty="0"/>
              <a:t>Составитель: </a:t>
            </a:r>
            <a:endParaRPr lang="ru-RU" dirty="0" smtClean="0"/>
          </a:p>
          <a:p>
            <a:pPr algn="l"/>
            <a:r>
              <a:rPr lang="ru-RU" dirty="0" smtClean="0"/>
              <a:t>Феоктистова </a:t>
            </a:r>
            <a:r>
              <a:rPr lang="ru-RU" dirty="0"/>
              <a:t>Ольга </a:t>
            </a:r>
            <a:r>
              <a:rPr lang="ru-RU" dirty="0" smtClean="0"/>
              <a:t>Викторовна, </a:t>
            </a:r>
          </a:p>
          <a:p>
            <a:pPr algn="l"/>
            <a:r>
              <a:rPr lang="ru-RU" dirty="0" smtClean="0"/>
              <a:t>инструктор по физической культуре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8813" y="1699408"/>
            <a:ext cx="38350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dirty="0" smtClean="0"/>
              <a:t>Номинация</a:t>
            </a:r>
          </a:p>
          <a:p>
            <a:pPr algn="r"/>
            <a:r>
              <a:rPr lang="ru-RU" u="sng" dirty="0"/>
              <a:t>авторские методические разработки</a:t>
            </a:r>
          </a:p>
        </p:txBody>
      </p:sp>
    </p:spTree>
    <p:extLst>
      <p:ext uri="{BB962C8B-B14F-4D97-AF65-F5344CB8AC3E}">
        <p14:creationId xmlns:p14="http://schemas.microsoft.com/office/powerpoint/2010/main" val="30972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6580" y="34265"/>
            <a:ext cx="4448324" cy="954741"/>
          </a:xfrm>
        </p:spPr>
        <p:txBody>
          <a:bodyPr>
            <a:normAutofit/>
          </a:bodyPr>
          <a:lstStyle/>
          <a:p>
            <a:r>
              <a:rPr lang="ru-RU" b="1" cap="none" dirty="0" smtClean="0"/>
              <a:t>Вода бывает разная </a:t>
            </a:r>
            <a:endParaRPr lang="ru-RU" b="1" cap="none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16857" y="504115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20524" y="1135979"/>
            <a:ext cx="5038159" cy="3002291"/>
          </a:xfrm>
        </p:spPr>
        <p:txBody>
          <a:bodyPr>
            <a:noAutofit/>
          </a:bodyPr>
          <a:lstStyle/>
          <a:p>
            <a:pPr algn="l"/>
            <a:r>
              <a:rPr lang="ru-RU" sz="2000" b="1" cap="none" dirty="0" smtClean="0"/>
              <a:t>Целевая аудитория: </a:t>
            </a:r>
          </a:p>
          <a:p>
            <a:pPr algn="l"/>
            <a:r>
              <a:rPr lang="ru-RU" sz="2000" cap="none" dirty="0" smtClean="0"/>
              <a:t>детьми </a:t>
            </a:r>
            <a:r>
              <a:rPr lang="ru-RU" sz="2000" cap="none" dirty="0"/>
              <a:t>младшего и среднего </a:t>
            </a:r>
            <a:r>
              <a:rPr lang="ru-RU" sz="2000" cap="none" dirty="0" smtClean="0"/>
              <a:t>возраста.</a:t>
            </a:r>
          </a:p>
          <a:p>
            <a:pPr algn="l"/>
            <a:r>
              <a:rPr lang="ru-RU" sz="2000" b="1" cap="none" dirty="0" smtClean="0"/>
              <a:t>Инвентарь:</a:t>
            </a:r>
          </a:p>
          <a:p>
            <a:pPr algn="l"/>
            <a:r>
              <a:rPr lang="ru-RU" sz="2000" cap="none" dirty="0"/>
              <a:t>Кубики </a:t>
            </a:r>
            <a:r>
              <a:rPr lang="ru-RU" sz="2000" cap="none" dirty="0" smtClean="0"/>
              <a:t>льда </a:t>
            </a:r>
            <a:r>
              <a:rPr lang="ru-RU" sz="2000" cap="none" dirty="0"/>
              <a:t>(можно заморозить </a:t>
            </a:r>
            <a:r>
              <a:rPr lang="ru-RU" sz="2000" cap="none" dirty="0" smtClean="0"/>
              <a:t>кубики </a:t>
            </a:r>
            <a:r>
              <a:rPr lang="ru-RU" sz="2000" cap="none" dirty="0"/>
              <a:t>с игрушками внутри</a:t>
            </a:r>
            <a:r>
              <a:rPr lang="ru-RU" sz="2000" cap="none" dirty="0" smtClean="0"/>
              <a:t>).</a:t>
            </a:r>
            <a:endParaRPr lang="ru-RU" sz="2000" cap="none" dirty="0"/>
          </a:p>
          <a:p>
            <a:pPr algn="l"/>
            <a:endParaRPr lang="ru-RU" sz="2000" cap="none" dirty="0" smtClean="0"/>
          </a:p>
          <a:p>
            <a:pPr algn="l"/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11"/>
          <a:stretch/>
        </p:blipFill>
        <p:spPr>
          <a:xfrm rot="5400000">
            <a:off x="10204844" y="2640162"/>
            <a:ext cx="1397832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50112" y="471106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13606" y="4219225"/>
            <a:ext cx="10781923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ru-RU" dirty="0"/>
              <a:t>Описание: </a:t>
            </a:r>
            <a:r>
              <a:rPr lang="ru-RU" dirty="0" smtClean="0"/>
              <a:t>раздать </a:t>
            </a:r>
            <a:r>
              <a:rPr lang="ru-RU" dirty="0"/>
              <a:t>кубики льда с небольшой игрушкой внутри. Рассказать о том, что лед это тоже вода. Предложить опустить льдинки в воду.  Обсудить куда пропала льдинка и почему, как снова из воды сделать лед.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Содержание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73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15155" y="364901"/>
            <a:ext cx="4448324" cy="954741"/>
          </a:xfrm>
        </p:spPr>
        <p:txBody>
          <a:bodyPr>
            <a:normAutofit/>
          </a:bodyPr>
          <a:lstStyle/>
          <a:p>
            <a:r>
              <a:rPr lang="ru-RU" b="1" cap="none" dirty="0" smtClean="0"/>
              <a:t>Замедлитель</a:t>
            </a:r>
            <a:endParaRPr lang="ru-RU" b="1" cap="none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38957" y="1520206"/>
            <a:ext cx="5038159" cy="4599271"/>
          </a:xfrm>
        </p:spPr>
        <p:txBody>
          <a:bodyPr>
            <a:noAutofit/>
          </a:bodyPr>
          <a:lstStyle/>
          <a:p>
            <a:pPr algn="l"/>
            <a:r>
              <a:rPr lang="ru-RU" sz="2000" b="1" cap="none" dirty="0" smtClean="0"/>
              <a:t>Целевая аудитория: </a:t>
            </a:r>
          </a:p>
          <a:p>
            <a:pPr algn="l"/>
            <a:r>
              <a:rPr lang="ru-RU" sz="2000" cap="none" dirty="0" smtClean="0"/>
              <a:t>дети среднего и старшего возраста.</a:t>
            </a:r>
          </a:p>
          <a:p>
            <a:pPr algn="l"/>
            <a:r>
              <a:rPr lang="ru-RU" sz="2000" b="1" cap="none" dirty="0" smtClean="0"/>
              <a:t>Инвентарь: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Шарики, которые тонут в воде.</a:t>
            </a:r>
          </a:p>
          <a:p>
            <a:pPr algn="l"/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383" y="181334"/>
            <a:ext cx="135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9" b="15986"/>
          <a:stretch/>
        </p:blipFill>
        <p:spPr>
          <a:xfrm>
            <a:off x="9661471" y="1319642"/>
            <a:ext cx="1616179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051" y="2098097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80114" y="4131624"/>
            <a:ext cx="11346873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200000"/>
              </a:lnSpc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Описание: На суше раздать воспитанникам шарики. Предложить с</a:t>
            </a:r>
            <a:r>
              <a:rPr lang="ru-RU" dirty="0" smtClean="0"/>
              <a:t> </a:t>
            </a:r>
            <a:r>
              <a:rPr lang="ru-RU" dirty="0"/>
              <a:t>высоты </a:t>
            </a:r>
            <a:r>
              <a:rPr lang="ru-RU" dirty="0" smtClean="0"/>
              <a:t>опустить </a:t>
            </a:r>
            <a:r>
              <a:rPr lang="ru-RU" dirty="0"/>
              <a:t>шарик вниз и попробовать поймать. Из-за </a:t>
            </a:r>
            <a:r>
              <a:rPr lang="ru-RU" dirty="0" smtClean="0"/>
              <a:t>высокой </a:t>
            </a:r>
            <a:r>
              <a:rPr lang="ru-RU" dirty="0"/>
              <a:t>скорости полета, поймать предмет сложно. Проделать тоже самое </a:t>
            </a:r>
            <a:r>
              <a:rPr lang="ru-RU" dirty="0" smtClean="0"/>
              <a:t>проделать в </a:t>
            </a:r>
            <a:r>
              <a:rPr lang="ru-RU" dirty="0"/>
              <a:t>воде. Скорость падения предмета в воде значительно меньше. Обсудить изменение скорости падения и причины.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Содержание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76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7321" y="-127216"/>
            <a:ext cx="4448324" cy="954741"/>
          </a:xfrm>
        </p:spPr>
        <p:txBody>
          <a:bodyPr>
            <a:normAutofit/>
          </a:bodyPr>
          <a:lstStyle/>
          <a:p>
            <a:r>
              <a:rPr lang="ru-RU" b="1" cap="none" dirty="0" smtClean="0"/>
              <a:t>Как легче</a:t>
            </a:r>
            <a:endParaRPr lang="ru-RU" b="1" cap="none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1" b="-1124"/>
          <a:stretch/>
        </p:blipFill>
        <p:spPr>
          <a:xfrm>
            <a:off x="9787664" y="1938367"/>
            <a:ext cx="2075875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93694" y="1129108"/>
            <a:ext cx="5038159" cy="2603046"/>
          </a:xfrm>
        </p:spPr>
        <p:txBody>
          <a:bodyPr>
            <a:noAutofit/>
          </a:bodyPr>
          <a:lstStyle/>
          <a:p>
            <a:pPr algn="l"/>
            <a:r>
              <a:rPr lang="ru-RU" sz="2000" b="1" cap="none" dirty="0" smtClean="0"/>
              <a:t>Целевая аудитория: </a:t>
            </a:r>
          </a:p>
          <a:p>
            <a:pPr algn="l"/>
            <a:r>
              <a:rPr lang="ru-RU" sz="2000" cap="none" dirty="0" smtClean="0"/>
              <a:t>дети среднего и старшего возраста.</a:t>
            </a:r>
          </a:p>
          <a:p>
            <a:pPr algn="l"/>
            <a:r>
              <a:rPr lang="ru-RU" sz="2000" b="1" cap="none" dirty="0" smtClean="0"/>
              <a:t>Инвентарь: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Секундомер.</a:t>
            </a:r>
          </a:p>
          <a:p>
            <a:pPr algn="l"/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12" b="3834"/>
          <a:stretch/>
        </p:blipFill>
        <p:spPr>
          <a:xfrm>
            <a:off x="5360446" y="138367"/>
            <a:ext cx="3746902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3539" y="68549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93695" y="3849071"/>
            <a:ext cx="11191724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200000"/>
              </a:lnSpc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Описание: на суше воспитанники выполняют челночный бег. На секундомере засечь время выполнения упражнения.</a:t>
            </a:r>
          </a:p>
          <a:p>
            <a:r>
              <a:rPr lang="ru-RU" dirty="0"/>
              <a:t>Челночный бег повторить в воде, измерить время выполнения. Сравнить время выполнения упражнения в воде и на суше. Обсудить где бежать было легче и </a:t>
            </a:r>
            <a:r>
              <a:rPr lang="ru-RU" dirty="0" smtClean="0"/>
              <a:t>почему </a:t>
            </a:r>
            <a:r>
              <a:rPr lang="ru-RU" dirty="0"/>
              <a:t>время затраченное на </a:t>
            </a:r>
            <a:r>
              <a:rPr lang="ru-RU" dirty="0" smtClean="0"/>
              <a:t>бег разное.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Содержание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23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53549" y="68859"/>
            <a:ext cx="3935688" cy="954741"/>
          </a:xfrm>
        </p:spPr>
        <p:txBody>
          <a:bodyPr>
            <a:normAutofit/>
          </a:bodyPr>
          <a:lstStyle/>
          <a:p>
            <a:r>
              <a:rPr lang="ru-RU" b="1" cap="none" dirty="0" smtClean="0"/>
              <a:t>Тонущий мяч</a:t>
            </a:r>
            <a:endParaRPr lang="ru-RU" b="1" cap="none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631" y="68859"/>
            <a:ext cx="135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42179" y="1023600"/>
            <a:ext cx="5038159" cy="4599271"/>
          </a:xfrm>
        </p:spPr>
        <p:txBody>
          <a:bodyPr>
            <a:noAutofit/>
          </a:bodyPr>
          <a:lstStyle/>
          <a:p>
            <a:pPr algn="l"/>
            <a:r>
              <a:rPr lang="ru-RU" sz="2000" b="1" cap="none" dirty="0" smtClean="0"/>
              <a:t>Целевая аудитория: </a:t>
            </a:r>
          </a:p>
          <a:p>
            <a:pPr algn="l"/>
            <a:r>
              <a:rPr lang="ru-RU" sz="2000" cap="none" dirty="0" smtClean="0"/>
              <a:t>дети старшего возраста.</a:t>
            </a:r>
          </a:p>
          <a:p>
            <a:pPr algn="l"/>
            <a:r>
              <a:rPr lang="ru-RU" sz="2000" b="1" cap="none" dirty="0" smtClean="0"/>
              <a:t>Инвентарь: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Мяч </a:t>
            </a:r>
            <a:r>
              <a:rPr lang="ru-RU" sz="2000" cap="none" dirty="0"/>
              <a:t>для сухого </a:t>
            </a:r>
            <a:r>
              <a:rPr lang="ru-RU" sz="2000" cap="none" dirty="0" smtClean="0"/>
              <a:t>бассейна.</a:t>
            </a:r>
            <a:endParaRPr lang="ru-RU" sz="2000" cap="none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Мяч</a:t>
            </a:r>
            <a:r>
              <a:rPr lang="ru-RU" sz="2000" cap="none" dirty="0"/>
              <a:t>, диаметр – 18 см.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cap="none" dirty="0" err="1" smtClean="0"/>
              <a:t>Fit</a:t>
            </a:r>
            <a:r>
              <a:rPr lang="ru-RU" sz="2000" cap="none" dirty="0" smtClean="0"/>
              <a:t> </a:t>
            </a:r>
            <a:r>
              <a:rPr lang="ru-RU" sz="2000" cap="none" dirty="0" err="1"/>
              <a:t>ball</a:t>
            </a:r>
            <a:r>
              <a:rPr lang="ru-RU" sz="2000" cap="none" dirty="0"/>
              <a:t>, диаметр – 33 см</a:t>
            </a:r>
            <a:r>
              <a:rPr lang="ru-RU" sz="2000" cap="none" dirty="0" smtClean="0"/>
              <a:t>.</a:t>
            </a:r>
            <a:endParaRPr lang="ru-RU" sz="2000" cap="none" dirty="0"/>
          </a:p>
          <a:p>
            <a:pPr algn="l"/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873" y="546229"/>
            <a:ext cx="189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" b="9906"/>
          <a:stretch/>
        </p:blipFill>
        <p:spPr>
          <a:xfrm>
            <a:off x="5931903" y="123600"/>
            <a:ext cx="2642627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528809" y="3868545"/>
            <a:ext cx="7972023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200000"/>
              </a:lnSpc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Описание: начиная с мяча наименьшего диаметра воспитанники опускают </a:t>
            </a:r>
            <a:r>
              <a:rPr lang="ru-RU" dirty="0" smtClean="0"/>
              <a:t>мячи </a:t>
            </a:r>
            <a:r>
              <a:rPr lang="ru-RU" dirty="0"/>
              <a:t>на дно. Обсудить </a:t>
            </a:r>
            <a:r>
              <a:rPr lang="ru-RU" dirty="0" smtClean="0"/>
              <a:t>по </a:t>
            </a:r>
            <a:r>
              <a:rPr lang="ru-RU" dirty="0"/>
              <a:t>какой причине мячи большого диаметра опустить на дно тяжелее чем малого.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Содержание </a:t>
            </a:r>
            <a:endParaRPr lang="ru-RU" dirty="0"/>
          </a:p>
        </p:txBody>
      </p:sp>
      <p:sp>
        <p:nvSpPr>
          <p:cNvPr id="11" name="Стрелка углом вверх 10"/>
          <p:cNvSpPr/>
          <p:nvPr/>
        </p:nvSpPr>
        <p:spPr>
          <a:xfrm>
            <a:off x="11789724" y="6332044"/>
            <a:ext cx="180000" cy="360000"/>
          </a:xfrm>
          <a:prstGeom prst="bentUpArrow">
            <a:avLst>
              <a:gd name="adj1" fmla="val 25000"/>
              <a:gd name="adj2" fmla="val 25000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52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790" y="1648496"/>
            <a:ext cx="11822804" cy="2395469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 </a:t>
            </a:r>
            <a:br>
              <a:rPr lang="ru-RU" sz="2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экспериментирования на занятиях по плаванию позволяет сочетать решение задач по развитию  памяти, внимания, мышления с совершенствованием двигательной активности ребенка.</a:t>
            </a:r>
            <a:br>
              <a:rPr lang="ru-RU" sz="2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технология помогает не только  физическому совершенствованию дошкольника, но и всестороннему развитию личности. Экспериментирование повышает интерес к занятиям в воде и сокращает время адаптации.</a:t>
            </a:r>
            <a:endParaRPr lang="ru-RU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Содержание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20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84869" y="204562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 algn="ctr">
              <a:buNone/>
            </a:pPr>
            <a:r>
              <a:rPr lang="ru-RU" sz="3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endParaRPr lang="ru-RU" sz="32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913771" y="2646239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4. Тонет не тонет.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2208" y="3068954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5. Вода любит тишину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2208" y="3485111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6. Холодно - горячо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2208" y="3959590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7. Вода </a:t>
            </a:r>
            <a:r>
              <a:rPr lang="ru-RU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повторюшка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3771" y="4420898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8. Вода бывает разная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2208" y="5228938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10. Как легче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2208" y="4784966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9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. Замедлитель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2208" y="5695268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11. Тонущий мяч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913771" y="2196638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3. Задачи.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2208" y="6177897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12. Ожидаемый результат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915582" y="1324322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sldjump"/>
              </a:rPr>
              <a:t>1. Актуальность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hlinkClick r:id="rId2" action="ppaction://hlinksldjump"/>
          </p:cNvPr>
          <p:cNvSpPr txBox="1"/>
          <p:nvPr/>
        </p:nvSpPr>
        <p:spPr>
          <a:xfrm>
            <a:off x="913771" y="1735176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2. Цель.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49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84869" y="204562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 algn="ctr">
              <a:buNone/>
            </a:pPr>
            <a:r>
              <a:rPr lang="ru-RU" sz="3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sz="32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9463" y="1235889"/>
            <a:ext cx="98256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Одним из приоритетных направлений деятельности дошкольного учреждения является сохранение и укрепление здоровья воспитанников. Плавание одно из важных направлений для укрепления организма. </a:t>
            </a:r>
          </a:p>
          <a:p>
            <a:r>
              <a:rPr lang="ru-RU" dirty="0"/>
              <a:t>Адаптация к занятиям в бассейне часто бывает долгая  и сложная. Использование </a:t>
            </a:r>
            <a:r>
              <a:rPr lang="ru-RU" dirty="0" err="1"/>
              <a:t>интергации</a:t>
            </a:r>
            <a:r>
              <a:rPr lang="ru-RU" dirty="0"/>
              <a:t> помогает воспитанникам быстрее адаптироваться в новой среде, ознакомиться со свойствами воды и повысить интерес к занятиям. </a:t>
            </a:r>
          </a:p>
          <a:p>
            <a:r>
              <a:rPr lang="ru-RU" dirty="0"/>
              <a:t>Выбрав </a:t>
            </a:r>
            <a:r>
              <a:rPr lang="ru-RU" dirty="0" smtClean="0"/>
              <a:t>экспериментирование </a:t>
            </a:r>
            <a:r>
              <a:rPr lang="ru-RU" dirty="0"/>
              <a:t>на занятиях в бассейне можно не только решить выше перечисленные задачи, но развить кругозор, внимание и логическое мышление.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Содержание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23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84869" y="936082"/>
            <a:ext cx="6297768" cy="5002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 algn="ctr">
              <a:buNone/>
            </a:pPr>
            <a:r>
              <a:rPr lang="ru-RU" sz="3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32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4"/>
          <p:cNvSpPr>
            <a:spLocks noGrp="1"/>
          </p:cNvSpPr>
          <p:nvPr>
            <p:ph type="title"/>
          </p:nvPr>
        </p:nvSpPr>
        <p:spPr>
          <a:xfrm>
            <a:off x="162041" y="1936865"/>
            <a:ext cx="11822804" cy="1433769"/>
          </a:xfrm>
        </p:spPr>
        <p:txBody>
          <a:bodyPr>
            <a:normAutofit/>
          </a:bodyPr>
          <a:lstStyle/>
          <a:p>
            <a:pPr algn="l"/>
            <a:r>
              <a:rPr lang="ru-RU" sz="2000" cap="none" dirty="0">
                <a:latin typeface="+mn-lt"/>
                <a:ea typeface="+mn-ea"/>
                <a:cs typeface="Times New Roman" panose="02020603050405020304" pitchFamily="18" charset="0"/>
              </a:rPr>
              <a:t>Повысить интерес к занятиям по плаванию, сократить время адаптации. Совместить занятие познавательной деятельности с занятием по плаванию.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Содержание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2041" y="4449218"/>
            <a:ext cx="11101588" cy="108102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cap="all" baseline="0">
                <a:effectLst/>
              </a:defRPr>
            </a:lvl1pPr>
            <a:lvl2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cap="all" baseline="0">
                <a:effectLst/>
              </a:defRPr>
            </a:lvl2pPr>
            <a:lvl3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cap="all" baseline="0">
                <a:effectLst/>
              </a:defRPr>
            </a:lvl3pPr>
            <a:lvl4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4pPr>
            <a:lvl5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5pPr>
            <a:lvl6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6pPr>
            <a:lvl7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7pPr>
            <a:lvl8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8pPr>
            <a:lvl9pPr indent="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cap="all" baseline="0">
                <a:effectLst/>
              </a:defRPr>
            </a:lvl9pPr>
          </a:lstStyle>
          <a:p>
            <a:pPr marL="0" indent="0">
              <a:buNone/>
            </a:pP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«Экспериментирование» рассчитано на детей от </a:t>
            </a:r>
            <a:r>
              <a:rPr lang="ru-RU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</a:t>
            </a:r>
            <a:r>
              <a:rPr lang="ru-RU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 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08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6222" y="334850"/>
            <a:ext cx="7007175" cy="712742"/>
          </a:xfrm>
          <a:solidFill>
            <a:schemeClr val="accent5">
              <a:lumMod val="20000"/>
              <a:lumOff val="80000"/>
            </a:schemeClr>
          </a:solidFill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cap="none" dirty="0" smtClean="0"/>
              <a:t>Задачи, решаемые в процессе экспериментирования:</a:t>
            </a:r>
            <a:endParaRPr lang="ru-RU" sz="2000" cap="none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47702" y="1266534"/>
            <a:ext cx="11062225" cy="4889567"/>
          </a:xfrm>
          <a:solidFill>
            <a:schemeClr val="accent5">
              <a:lumMod val="20000"/>
              <a:lumOff val="80000"/>
            </a:schemeClr>
          </a:solidFill>
          <a:effectLst>
            <a:softEdge rad="127000"/>
          </a:effectLst>
        </p:spPr>
        <p:txBody>
          <a:bodyPr vert="horz" lIns="91440" tIns="45720" rIns="91440" bIns="45720" rtlCol="0">
            <a:noAutofit/>
          </a:bodyPr>
          <a:lstStyle/>
          <a:p>
            <a:r>
              <a:rPr lang="ru-RU" cap="none" dirty="0" smtClean="0">
                <a:cs typeface="Times New Roman" panose="02020603050405020304" pitchFamily="18" charset="0"/>
              </a:rPr>
              <a:t>Изучить свойства воды.</a:t>
            </a:r>
          </a:p>
          <a:p>
            <a:r>
              <a:rPr lang="ru-RU" cap="none" dirty="0" smtClean="0">
                <a:cs typeface="Times New Roman" panose="02020603050405020304" pitchFamily="18" charset="0"/>
              </a:rPr>
              <a:t>Избавиться от водобоязни. </a:t>
            </a:r>
          </a:p>
          <a:p>
            <a:r>
              <a:rPr lang="ru-RU" cap="none" dirty="0" smtClean="0">
                <a:cs typeface="Times New Roman" panose="02020603050405020304" pitchFamily="18" charset="0"/>
              </a:rPr>
              <a:t>Повысить эмоциональный фон на занятии.</a:t>
            </a:r>
          </a:p>
          <a:p>
            <a:r>
              <a:rPr lang="ru-RU" cap="none" dirty="0" smtClean="0">
                <a:cs typeface="Times New Roman" panose="02020603050405020304" pitchFamily="18" charset="0"/>
              </a:rPr>
              <a:t>Закаливание и укрепление детского организма.</a:t>
            </a:r>
          </a:p>
          <a:p>
            <a:r>
              <a:rPr lang="ru-RU" cap="none" dirty="0" smtClean="0">
                <a:cs typeface="Times New Roman" panose="02020603050405020304" pitchFamily="18" charset="0"/>
              </a:rPr>
              <a:t>Уметь владеть своим телом в непривычной среде.</a:t>
            </a:r>
          </a:p>
          <a:p>
            <a:r>
              <a:rPr lang="ru-RU" cap="none" dirty="0" smtClean="0">
                <a:cs typeface="Times New Roman" panose="02020603050405020304" pitchFamily="18" charset="0"/>
              </a:rPr>
              <a:t>Способствовать уменьшению периода адаптации к воде.</a:t>
            </a:r>
          </a:p>
          <a:p>
            <a:r>
              <a:rPr lang="ru-RU" cap="none" dirty="0" smtClean="0">
                <a:cs typeface="Times New Roman" panose="02020603050405020304" pitchFamily="18" charset="0"/>
              </a:rPr>
              <a:t>Воспитывать самостоятельность.</a:t>
            </a:r>
          </a:p>
          <a:p>
            <a:r>
              <a:rPr lang="ru-RU" cap="none" dirty="0">
                <a:cs typeface="Times New Roman" panose="02020603050405020304" pitchFamily="18" charset="0"/>
              </a:rPr>
              <a:t>Способствовать развитию силовых возможностей</a:t>
            </a:r>
            <a:r>
              <a:rPr lang="ru-RU" cap="none" dirty="0" smtClean="0">
                <a:cs typeface="Times New Roman" panose="02020603050405020304" pitchFamily="18" charset="0"/>
              </a:rPr>
              <a:t>.</a:t>
            </a:r>
            <a:r>
              <a:rPr lang="ru-RU" cap="none" dirty="0">
                <a:cs typeface="Times New Roman" panose="02020603050405020304" pitchFamily="18" charset="0"/>
              </a:rPr>
              <a:t> </a:t>
            </a:r>
            <a:endParaRPr lang="ru-RU" cap="none" dirty="0" smtClean="0">
              <a:cs typeface="Times New Roman" panose="02020603050405020304" pitchFamily="18" charset="0"/>
            </a:endParaRPr>
          </a:p>
          <a:p>
            <a:r>
              <a:rPr lang="ru-RU" cap="none" dirty="0" smtClean="0">
                <a:cs typeface="Times New Roman" panose="02020603050405020304" pitchFamily="18" charset="0"/>
              </a:rPr>
              <a:t>Способствовать </a:t>
            </a:r>
            <a:r>
              <a:rPr lang="ru-RU" cap="none" dirty="0">
                <a:cs typeface="Times New Roman" panose="02020603050405020304" pitchFamily="18" charset="0"/>
              </a:rPr>
              <a:t>воспитанию морально-волевых качеств (смелость, настойчивость</a:t>
            </a:r>
            <a:r>
              <a:rPr lang="ru-RU" cap="none" dirty="0" smtClean="0">
                <a:cs typeface="Times New Roman" panose="02020603050405020304" pitchFamily="18" charset="0"/>
              </a:rPr>
              <a:t>).</a:t>
            </a:r>
          </a:p>
          <a:p>
            <a:r>
              <a:rPr lang="ru-RU" cap="none" dirty="0" smtClean="0">
                <a:cs typeface="Times New Roman" panose="02020603050405020304" pitchFamily="18" charset="0"/>
              </a:rPr>
              <a:t>Развивать память, внимание, мышление.</a:t>
            </a:r>
            <a:endParaRPr lang="ru-RU" cap="none" dirty="0">
              <a:cs typeface="Times New Roman" panose="02020603050405020304" pitchFamily="18" charset="0"/>
            </a:endParaRPr>
          </a:p>
          <a:p>
            <a:endParaRPr lang="ru-RU" cap="none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cap="none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Содержание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9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27791" y="261870"/>
            <a:ext cx="3935688" cy="954741"/>
          </a:xfrm>
        </p:spPr>
        <p:txBody>
          <a:bodyPr>
            <a:normAutofit/>
          </a:bodyPr>
          <a:lstStyle/>
          <a:p>
            <a:r>
              <a:rPr lang="ru-RU" b="1" cap="none" dirty="0" smtClean="0"/>
              <a:t>Тонет не тонет</a:t>
            </a:r>
            <a:endParaRPr lang="ru-RU" b="1" cap="none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12584" y="1549121"/>
            <a:ext cx="3953435" cy="4599271"/>
          </a:xfrm>
        </p:spPr>
        <p:txBody>
          <a:bodyPr>
            <a:noAutofit/>
          </a:bodyPr>
          <a:lstStyle/>
          <a:p>
            <a:pPr algn="l"/>
            <a:r>
              <a:rPr lang="ru-RU" sz="2000" b="1" cap="none" dirty="0" smtClean="0"/>
              <a:t>Целевая аудитория: </a:t>
            </a:r>
          </a:p>
          <a:p>
            <a:pPr algn="l"/>
            <a:r>
              <a:rPr lang="ru-RU" sz="2000" cap="none" dirty="0" smtClean="0"/>
              <a:t>Дети дошкольного возраста. </a:t>
            </a:r>
          </a:p>
          <a:p>
            <a:pPr algn="l"/>
            <a:endParaRPr lang="ru-RU" sz="2000" cap="none" dirty="0" smtClean="0"/>
          </a:p>
          <a:p>
            <a:pPr algn="l"/>
            <a:r>
              <a:rPr lang="ru-RU" sz="2000" b="1" cap="none" dirty="0" smtClean="0"/>
              <a:t>Инвентарь: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Стеклянный шарик.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Деревянная дощечка.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Эспандер.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Пластиковый мячик.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Монетки.</a:t>
            </a:r>
          </a:p>
          <a:p>
            <a:pPr algn="l"/>
            <a:endParaRPr lang="ru-RU" sz="20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057" y="262495"/>
            <a:ext cx="216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371" y="316611"/>
            <a:ext cx="135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558145" y="3998259"/>
            <a:ext cx="7262553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Описание: Раздать предметы из разного материала. Предложить воспитанниками опустить предметы в воду. Определить какой предмет тонет, какой нет. Определить материал предмета.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Содержание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950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11676" y="-223944"/>
            <a:ext cx="4448324" cy="954741"/>
          </a:xfrm>
        </p:spPr>
        <p:txBody>
          <a:bodyPr>
            <a:normAutofit/>
          </a:bodyPr>
          <a:lstStyle/>
          <a:p>
            <a:r>
              <a:rPr lang="ru-RU" b="1" cap="none" dirty="0" smtClean="0"/>
              <a:t>Вода любит тишину</a:t>
            </a:r>
            <a:endParaRPr lang="ru-RU" b="1" cap="none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264" y="253426"/>
            <a:ext cx="288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298247" y="730797"/>
            <a:ext cx="5038159" cy="2654562"/>
          </a:xfrm>
        </p:spPr>
        <p:txBody>
          <a:bodyPr>
            <a:noAutofit/>
          </a:bodyPr>
          <a:lstStyle/>
          <a:p>
            <a:pPr algn="l"/>
            <a:r>
              <a:rPr lang="ru-RU" sz="2000" b="1" cap="none" dirty="0" smtClean="0"/>
              <a:t>Целевая аудитория: </a:t>
            </a:r>
          </a:p>
          <a:p>
            <a:pPr algn="l"/>
            <a:r>
              <a:rPr lang="ru-RU" sz="2000" cap="none" dirty="0" smtClean="0"/>
              <a:t>дети раннего и младшего возраста</a:t>
            </a:r>
            <a:r>
              <a:rPr lang="ru-RU" sz="2000" cap="none" dirty="0"/>
              <a:t>.</a:t>
            </a:r>
          </a:p>
          <a:p>
            <a:pPr algn="l"/>
            <a:endParaRPr lang="ru-RU" sz="2000" cap="none" dirty="0" smtClean="0"/>
          </a:p>
          <a:p>
            <a:pPr algn="l"/>
            <a:r>
              <a:rPr lang="ru-RU" sz="2000" b="1" cap="none" dirty="0" smtClean="0"/>
              <a:t>Инвентарь: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Погремушка</a:t>
            </a:r>
          </a:p>
          <a:p>
            <a:pPr algn="l"/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937" y="3146427"/>
            <a:ext cx="288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57267" y="3924464"/>
            <a:ext cx="6320117" cy="17109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ru-RU" dirty="0"/>
              <a:t>Описание: Раздать воспитанникам погремушки, предложить попробовать погреметь. Далее, попробовать погреметь погремушкой под водой. </a:t>
            </a:r>
          </a:p>
          <a:p>
            <a:pPr>
              <a:lnSpc>
                <a:spcPct val="150000"/>
              </a:lnSpc>
            </a:pPr>
            <a:r>
              <a:rPr lang="ru-RU" dirty="0"/>
              <a:t>Обсудить что произошло со звуком.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Содержание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941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1380" y="-61905"/>
            <a:ext cx="4448324" cy="954741"/>
          </a:xfrm>
        </p:spPr>
        <p:txBody>
          <a:bodyPr>
            <a:normAutofit/>
          </a:bodyPr>
          <a:lstStyle/>
          <a:p>
            <a:r>
              <a:rPr lang="ru-RU" b="1" cap="none" dirty="0" smtClean="0"/>
              <a:t>Холодно - горячо</a:t>
            </a:r>
            <a:endParaRPr lang="ru-RU" b="1" cap="none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24539" y="1192836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53986" y="716657"/>
            <a:ext cx="5038159" cy="3324263"/>
          </a:xfrm>
        </p:spPr>
        <p:txBody>
          <a:bodyPr>
            <a:noAutofit/>
          </a:bodyPr>
          <a:lstStyle/>
          <a:p>
            <a:pPr algn="l"/>
            <a:r>
              <a:rPr lang="ru-RU" sz="2000" b="1" cap="none" dirty="0" smtClean="0"/>
              <a:t>Целевая аудитория: </a:t>
            </a:r>
          </a:p>
          <a:p>
            <a:pPr algn="l"/>
            <a:r>
              <a:rPr lang="ru-RU" sz="2000" cap="none" dirty="0" smtClean="0"/>
              <a:t>дети </a:t>
            </a:r>
            <a:r>
              <a:rPr lang="ru-RU" sz="2000" cap="none" dirty="0"/>
              <a:t>раннего и младшего возраста</a:t>
            </a:r>
            <a:r>
              <a:rPr lang="ru-RU" sz="2000" cap="none" dirty="0" smtClean="0"/>
              <a:t>.</a:t>
            </a:r>
          </a:p>
          <a:p>
            <a:pPr algn="l"/>
            <a:r>
              <a:rPr lang="ru-RU" sz="2000" b="1" cap="none" dirty="0"/>
              <a:t>Инвентарь: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Пластиковые ведерки или тазики.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cap="none" dirty="0" smtClean="0"/>
              <a:t>Вода разной температуры.</a:t>
            </a:r>
          </a:p>
          <a:p>
            <a:pPr algn="l"/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539" y="3568660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77906" y="3953435"/>
            <a:ext cx="8166847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Описание: налить в ведерки воду: холодную, горячую (50 градусов), теплую. Предложить воспитанникам потрогать воду в каждом ведерке. Определить  в каком ведерке вода из чаши бассейна. Спросить, что смешать для того что бы получить воду как в бассейне.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Содержание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139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61639" y="-312311"/>
            <a:ext cx="4304062" cy="954741"/>
          </a:xfrm>
        </p:spPr>
        <p:txBody>
          <a:bodyPr>
            <a:normAutofit/>
          </a:bodyPr>
          <a:lstStyle/>
          <a:p>
            <a:r>
              <a:rPr lang="ru-RU" b="1" cap="none" dirty="0" smtClean="0"/>
              <a:t>Вода </a:t>
            </a:r>
            <a:r>
              <a:rPr lang="ru-RU" b="1" cap="none" dirty="0" err="1" smtClean="0"/>
              <a:t>повторюшка</a:t>
            </a:r>
            <a:endParaRPr lang="ru-RU" b="1" cap="none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925" y="1272013"/>
            <a:ext cx="189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3042" y="1054554"/>
            <a:ext cx="5038159" cy="4599271"/>
          </a:xfrm>
        </p:spPr>
        <p:txBody>
          <a:bodyPr>
            <a:noAutofit/>
          </a:bodyPr>
          <a:lstStyle/>
          <a:p>
            <a:pPr algn="l"/>
            <a:r>
              <a:rPr lang="ru-RU" sz="2000" b="1" cap="none" dirty="0" smtClean="0"/>
              <a:t>Целевая</a:t>
            </a:r>
            <a:r>
              <a:rPr lang="ru-RU" sz="2000" cap="none" dirty="0" smtClean="0"/>
              <a:t> </a:t>
            </a:r>
            <a:r>
              <a:rPr lang="ru-RU" sz="2000" b="1" cap="none" dirty="0" smtClean="0"/>
              <a:t>аудитория:</a:t>
            </a:r>
            <a:r>
              <a:rPr lang="ru-RU" sz="2000" cap="none" dirty="0" smtClean="0"/>
              <a:t> </a:t>
            </a:r>
          </a:p>
          <a:p>
            <a:pPr algn="l"/>
            <a:r>
              <a:rPr lang="ru-RU" sz="2000" cap="none" dirty="0" smtClean="0"/>
              <a:t>дети младшего и среднего возраста</a:t>
            </a:r>
            <a:r>
              <a:rPr lang="ru-RU" sz="2000" cap="none" dirty="0"/>
              <a:t>.</a:t>
            </a:r>
          </a:p>
          <a:p>
            <a:pPr algn="l"/>
            <a:endParaRPr lang="ru-RU" sz="2000" cap="none" dirty="0" smtClean="0"/>
          </a:p>
          <a:p>
            <a:pPr algn="l"/>
            <a:r>
              <a:rPr lang="ru-RU" sz="2000" b="1" cap="none" dirty="0" smtClean="0"/>
              <a:t>Инвентарь</a:t>
            </a:r>
            <a:r>
              <a:rPr lang="ru-RU" sz="2000" cap="none" dirty="0" smtClean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cap="none" dirty="0"/>
              <a:t>Полиэтиленовые пакеты (прозрачные</a:t>
            </a:r>
            <a:r>
              <a:rPr lang="ru-RU" sz="2000" cap="none" dirty="0" smtClean="0"/>
              <a:t>).</a:t>
            </a:r>
            <a:endParaRPr lang="ru-RU" sz="2000" cap="none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cap="none" dirty="0"/>
              <a:t>2. Полиэтиленовые перчатки (прозрачные</a:t>
            </a:r>
            <a:r>
              <a:rPr lang="ru-RU" sz="2000" cap="none" dirty="0" smtClean="0"/>
              <a:t>).</a:t>
            </a:r>
            <a:endParaRPr lang="ru-RU" sz="2000" cap="none" dirty="0"/>
          </a:p>
          <a:p>
            <a:pPr algn="l"/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681" y="386732"/>
            <a:ext cx="189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17491" y="4542662"/>
            <a:ext cx="6195356" cy="129548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ru-RU" dirty="0"/>
              <a:t>Описание: раздать воспитанникам пакеты и перчатки. Предложить набрать туда воды. Обсудить, что вода принимает форму сосуда в котором она находиться.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390021" y="6383560"/>
            <a:ext cx="14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Содержание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352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1375</TotalTime>
  <Words>753</Words>
  <Application>Microsoft Office PowerPoint</Application>
  <PresentationFormat>Широкоэкранный</PresentationFormat>
  <Paragraphs>114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Повысить интерес к занятиям по плаванию, сократить время адаптации. Совместить занятие познавательной деятельности с занятием по плаванию.</vt:lpstr>
      <vt:lpstr>Задачи, решаемые в процессе экспериментирования:</vt:lpstr>
      <vt:lpstr>Тонет не тонет</vt:lpstr>
      <vt:lpstr>Вода любит тишину</vt:lpstr>
      <vt:lpstr>Холодно - горячо</vt:lpstr>
      <vt:lpstr>Вода повторюшка</vt:lpstr>
      <vt:lpstr>Вода бывает разная </vt:lpstr>
      <vt:lpstr>Замедлитель</vt:lpstr>
      <vt:lpstr>Как легче</vt:lpstr>
      <vt:lpstr>Тонущий мяч</vt:lpstr>
      <vt:lpstr>Ожидаемый результат:  внедрение экспериментирования на занятиях по плаванию позволяет сочетать решение задач по развитию  памяти, внимания, мышления с совершенствованием двигательной активности ребенка. Данная технология помогает не только  физическому совершенствованию дошкольника, но и всестороннему развитию личности. Экспериментирование повышает интерес к занятиям в воде и сокращает время адаптации.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810637</cp:lastModifiedBy>
  <cp:revision>92</cp:revision>
  <dcterms:created xsi:type="dcterms:W3CDTF">2019-01-15T09:15:28Z</dcterms:created>
  <dcterms:modified xsi:type="dcterms:W3CDTF">2022-11-20T14:38:44Z</dcterms:modified>
</cp:coreProperties>
</file>