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7" r:id="rId9"/>
    <p:sldId id="281" r:id="rId10"/>
    <p:sldId id="282" r:id="rId11"/>
    <p:sldId id="272" r:id="rId12"/>
    <p:sldId id="283" r:id="rId13"/>
    <p:sldId id="278" r:id="rId14"/>
    <p:sldId id="279" r:id="rId15"/>
    <p:sldId id="280" r:id="rId16"/>
    <p:sldId id="268" r:id="rId17"/>
  </p:sldIdLst>
  <p:sldSz cx="10693400" cy="7561263"/>
  <p:notesSz cx="6858000" cy="9144000"/>
  <p:custDataLst>
    <p:tags r:id="rId18"/>
  </p:custDataLst>
  <p:defaultTextStyle>
    <a:defPPr>
      <a:defRPr lang="ru-RU"/>
    </a:defPPr>
    <a:lvl1pPr marL="0" algn="l" defTabSz="10421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068" algn="l" defTabSz="10421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136" algn="l" defTabSz="10421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3204" algn="l" defTabSz="10421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4273" algn="l" defTabSz="10421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5339" algn="l" defTabSz="10421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6408" algn="l" defTabSz="10421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47477" algn="l" defTabSz="10421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68543" algn="l" defTabSz="10421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428" y="-90"/>
      </p:cViewPr>
      <p:guideLst>
        <p:guide orient="horz" pos="2382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tags" Target="tags/tag1.xml" /><Relationship Id="rId19" Type="http://schemas.openxmlformats.org/officeDocument/2006/relationships/presProps" Target="presProps.xml" /><Relationship Id="rId2" Type="http://schemas.openxmlformats.org/officeDocument/2006/relationships/slide" Target="slides/slide1.xml" /><Relationship Id="rId20" Type="http://schemas.openxmlformats.org/officeDocument/2006/relationships/viewProps" Target="viewProps.xml" /><Relationship Id="rId21" Type="http://schemas.openxmlformats.org/officeDocument/2006/relationships/theme" Target="theme/theme1.xml" /><Relationship Id="rId22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68C3F-BA0E-4ECD-B6A4-0EBACFCDCD83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6B540-822F-47C1-808E-FECD2B541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2"/>
            <a:ext cx="9624060" cy="1260211"/>
          </a:xfrm>
          <a:prstGeom prst="rect">
            <a:avLst/>
          </a:prstGeom>
        </p:spPr>
        <p:txBody>
          <a:bodyPr vert="horz" lIns="104214" tIns="52107" rIns="104214" bIns="52107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lIns="104214" tIns="52107" rIns="104214" bIns="5210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1" y="7008177"/>
            <a:ext cx="2495127" cy="402567"/>
          </a:xfrm>
          <a:prstGeom prst="rect">
            <a:avLst/>
          </a:prstGeom>
        </p:spPr>
        <p:txBody>
          <a:bodyPr vert="horz" lIns="104214" tIns="52107" rIns="104214" bIns="52107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68C3F-BA0E-4ECD-B6A4-0EBACFCDCD83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82" y="7008177"/>
            <a:ext cx="3386243" cy="402567"/>
          </a:xfrm>
          <a:prstGeom prst="rect">
            <a:avLst/>
          </a:prstGeom>
        </p:spPr>
        <p:txBody>
          <a:bodyPr vert="horz" lIns="104214" tIns="52107" rIns="104214" bIns="52107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3603" y="7008177"/>
            <a:ext cx="2495127" cy="402567"/>
          </a:xfrm>
          <a:prstGeom prst="rect">
            <a:avLst/>
          </a:prstGeom>
        </p:spPr>
        <p:txBody>
          <a:bodyPr vert="horz" lIns="104214" tIns="52107" rIns="104214" bIns="52107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6B540-822F-47C1-808E-FECD2B54156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iming/>
  <p:txStyles>
    <p:titleStyle>
      <a:lvl1pPr algn="ctr" defTabSz="104213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0800" indent="-390800" algn="l" defTabSz="1042136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6736" indent="-325670" algn="l" defTabSz="1042136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2670" indent="-260534" algn="l" defTabSz="104213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3739" indent="-260534" algn="l" defTabSz="104213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4806" indent="-260534" algn="l" defTabSz="104213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5875" indent="-260534" algn="l" defTabSz="104213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6941" indent="-260534" algn="l" defTabSz="104213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08011" indent="-260534" algn="l" defTabSz="104213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29079" indent="-260534" algn="l" defTabSz="104213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213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068" algn="l" defTabSz="104213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136" algn="l" defTabSz="104213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3204" algn="l" defTabSz="104213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4273" algn="l" defTabSz="104213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5339" algn="l" defTabSz="104213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6408" algn="l" defTabSz="104213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47477" algn="l" defTabSz="104213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68543" algn="l" defTabSz="104213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Relationship Id="rId3" Type="http://schemas.openxmlformats.org/officeDocument/2006/relationships/image" Target="../media/image30.png" /><Relationship Id="rId4" Type="http://schemas.openxmlformats.org/officeDocument/2006/relationships/image" Target="../media/image31.png" /><Relationship Id="rId5" Type="http://schemas.openxmlformats.org/officeDocument/2006/relationships/image" Target="../media/image32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Relationship Id="rId3" Type="http://schemas.openxmlformats.org/officeDocument/2006/relationships/image" Target="../media/image33.jpeg" /><Relationship Id="rId4" Type="http://schemas.openxmlformats.org/officeDocument/2006/relationships/image" Target="../media/image34.jpeg" /><Relationship Id="rId5" Type="http://schemas.openxmlformats.org/officeDocument/2006/relationships/image" Target="../media/image35.jpeg" /><Relationship Id="rId6" Type="http://schemas.openxmlformats.org/officeDocument/2006/relationships/image" Target="../media/image36.jpeg" /><Relationship Id="rId7" Type="http://schemas.openxmlformats.org/officeDocument/2006/relationships/image" Target="../media/image37.jpeg" /><Relationship Id="rId8" Type="http://schemas.openxmlformats.org/officeDocument/2006/relationships/image" Target="../media/image38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Relationship Id="rId3" Type="http://schemas.openxmlformats.org/officeDocument/2006/relationships/image" Target="../media/image39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Relationship Id="rId3" Type="http://schemas.openxmlformats.org/officeDocument/2006/relationships/image" Target="../media/image40.jpeg" /><Relationship Id="rId4" Type="http://schemas.openxmlformats.org/officeDocument/2006/relationships/image" Target="../media/image41.png" /><Relationship Id="rId5" Type="http://schemas.openxmlformats.org/officeDocument/2006/relationships/image" Target="../media/image42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3.jpeg" /><Relationship Id="rId3" Type="http://schemas.openxmlformats.org/officeDocument/2006/relationships/image" Target="../media/image44.png" /><Relationship Id="rId4" Type="http://schemas.openxmlformats.org/officeDocument/2006/relationships/image" Target="../media/image45.jpeg" /><Relationship Id="rId5" Type="http://schemas.openxmlformats.org/officeDocument/2006/relationships/image" Target="../media/image46.jpeg" /><Relationship Id="rId6" Type="http://schemas.openxmlformats.org/officeDocument/2006/relationships/image" Target="../media/image47.jpeg" /><Relationship Id="rId7" Type="http://schemas.openxmlformats.org/officeDocument/2006/relationships/image" Target="../media/image48.jpeg" /><Relationship Id="rId8" Type="http://schemas.openxmlformats.org/officeDocument/2006/relationships/image" Target="../media/image49.jpeg" /><Relationship Id="rId9" Type="http://schemas.openxmlformats.org/officeDocument/2006/relationships/image" Target="../media/image8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Relationship Id="rId3" Type="http://schemas.openxmlformats.org/officeDocument/2006/relationships/image" Target="../media/image50.jpeg" /><Relationship Id="rId4" Type="http://schemas.openxmlformats.org/officeDocument/2006/relationships/image" Target="../media/image51.jpeg" /><Relationship Id="rId5" Type="http://schemas.openxmlformats.org/officeDocument/2006/relationships/image" Target="../media/image52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3.jpeg" /><Relationship Id="rId3" Type="http://schemas.openxmlformats.org/officeDocument/2006/relationships/image" Target="../media/image54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Relationship Id="rId3" Type="http://schemas.openxmlformats.org/officeDocument/2006/relationships/image" Target="../media/image3.png" /><Relationship Id="rId4" Type="http://schemas.openxmlformats.org/officeDocument/2006/relationships/image" Target="../media/image4.png" /><Relationship Id="rId5" Type="http://schemas.openxmlformats.org/officeDocument/2006/relationships/image" Target="../media/image5.png" /><Relationship Id="rId6" Type="http://schemas.openxmlformats.org/officeDocument/2006/relationships/image" Target="../media/image6.png" /><Relationship Id="rId7" Type="http://schemas.openxmlformats.org/officeDocument/2006/relationships/image" Target="../media/image7.jpeg" /><Relationship Id="rId8" Type="http://schemas.openxmlformats.org/officeDocument/2006/relationships/image" Target="../media/image8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Relationship Id="rId3" Type="http://schemas.openxmlformats.org/officeDocument/2006/relationships/image" Target="../media/image9.jpeg" /><Relationship Id="rId4" Type="http://schemas.openxmlformats.org/officeDocument/2006/relationships/image" Target="../media/image10.jpeg" /><Relationship Id="rId5" Type="http://schemas.openxmlformats.org/officeDocument/2006/relationships/image" Target="../media/image11.png" /><Relationship Id="rId6" Type="http://schemas.openxmlformats.org/officeDocument/2006/relationships/image" Target="../media/image12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Relationship Id="rId3" Type="http://schemas.openxmlformats.org/officeDocument/2006/relationships/image" Target="../media/image13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Relationship Id="rId3" Type="http://schemas.openxmlformats.org/officeDocument/2006/relationships/image" Target="../media/image14.png" /><Relationship Id="rId4" Type="http://schemas.openxmlformats.org/officeDocument/2006/relationships/image" Target="../media/image1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Relationship Id="rId3" Type="http://schemas.openxmlformats.org/officeDocument/2006/relationships/image" Target="../media/image16.jpeg" /><Relationship Id="rId4" Type="http://schemas.openxmlformats.org/officeDocument/2006/relationships/image" Target="../media/image17.jpeg" /><Relationship Id="rId5" Type="http://schemas.openxmlformats.org/officeDocument/2006/relationships/image" Target="../media/image18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Relationship Id="rId4" Type="http://schemas.openxmlformats.org/officeDocument/2006/relationships/image" Target="../media/image8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Relationship Id="rId4" Type="http://schemas.openxmlformats.org/officeDocument/2006/relationships/image" Target="../media/image23.png" /><Relationship Id="rId5" Type="http://schemas.openxmlformats.org/officeDocument/2006/relationships/image" Target="../media/image24.jpeg" /><Relationship Id="rId6" Type="http://schemas.openxmlformats.org/officeDocument/2006/relationships/image" Target="../media/image25.jpeg" /><Relationship Id="rId7" Type="http://schemas.openxmlformats.org/officeDocument/2006/relationships/image" Target="../media/image8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Relationship Id="rId3" Type="http://schemas.openxmlformats.org/officeDocument/2006/relationships/image" Target="../media/image26.jpeg" /><Relationship Id="rId4" Type="http://schemas.openxmlformats.org/officeDocument/2006/relationships/image" Target="../media/image27.jpeg" /><Relationship Id="rId5" Type="http://schemas.openxmlformats.org/officeDocument/2006/relationships/image" Target="../media/image28.jpeg" /><Relationship Id="rId6" Type="http://schemas.openxmlformats.org/officeDocument/2006/relationships/image" Target="../media/image29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 descr="https://storage.ufamama.ru/files/BlogPosts/5940/72e504c3-3d85-4c1d-9df7-57843ac4422b.jpg"/>
          <p:cNvPicPr>
            <a:picLocks noChangeAspect="1" noChangeArrowheads="1"/>
          </p:cNvPicPr>
          <p:nvPr/>
        </p:nvPicPr>
        <p:blipFill>
          <a:blip r:embed="rId2"/>
          <a:srcRect l="1570" r="1833"/>
          <a:stretch>
            <a:fillRect/>
          </a:stretch>
        </p:blipFill>
        <p:spPr bwMode="auto">
          <a:xfrm>
            <a:off x="16709" y="0"/>
            <a:ext cx="10676691" cy="7561263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4" name="TextBox 3"/>
          <p:cNvSpPr txBox="1"/>
          <p:nvPr/>
        </p:nvSpPr>
        <p:spPr>
          <a:xfrm>
            <a:off x="2756874" y="2205361"/>
            <a:ext cx="6683422" cy="2198205"/>
          </a:xfrm>
          <a:prstGeom prst="rect">
            <a:avLst/>
          </a:prstGeom>
          <a:noFill/>
        </p:spPr>
        <p:txBody>
          <a:bodyPr lIns="104233" tIns="52116" rIns="104233" bIns="52116">
            <a:spAutoFit/>
          </a:bodyPr>
          <a:lstStyle/>
          <a:p>
            <a:pPr algn="ctr">
              <a:defRPr/>
            </a:pPr>
            <a:r>
              <a:rPr lang="ru-RU" sz="6800" b="1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Кто такие микробы?</a:t>
            </a: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107721"/>
            <a:ext cx="10693400" cy="73866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ookman Old Style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автономное дошкольное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образовательное учреждение</a:t>
            </a:r>
            <a:endParaRPr kumimoji="0" lang="ru-RU" sz="14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«Детский сад № 482 г. Челябинска»</a:t>
            </a:r>
            <a:endParaRPr kumimoji="0" lang="ru-RU" sz="14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04286" y="6852465"/>
            <a:ext cx="1714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Кузьмина Т.Е.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9" name="Picture 12" descr="http://mediaurok.ucoz.net/kliparti/1/ramka_4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104322"/>
            <a:ext cx="10693400" cy="7665585"/>
          </a:xfrm>
          <a:prstGeom prst="rect">
            <a:avLst/>
          </a:prstGeom>
          <a:noFill/>
        </p:spPr>
      </p:pic>
      <p:sp>
        <p:nvSpPr>
          <p:cNvPr id="1024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302802"/>
            <a:ext cx="9624060" cy="1260211"/>
          </a:xfrm>
        </p:spPr>
        <p:txBody>
          <a:bodyPr/>
          <a:lstStyle/>
          <a:p>
            <a:r>
              <a:rPr lang="ru-RU" sz="27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7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размножаются </a:t>
            </a:r>
            <a:r>
              <a:rPr lang="ru-RU" sz="27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микробы?</a:t>
            </a:r>
          </a:p>
        </p:txBody>
      </p:sp>
      <p:pic>
        <p:nvPicPr>
          <p:cNvPr id="7" name="Picture 2" descr="http://bfc-pro.com/images/%D1%80%D0%B0%D0%B7%D0%BC%D0%BD%D0%BE%D0%B6%D0%B5%D0%BD%D0%B8%D0%B5.png"/>
          <p:cNvPicPr>
            <a:picLocks noChangeAspect="1" noChangeArrowheads="1"/>
          </p:cNvPicPr>
          <p:nvPr/>
        </p:nvPicPr>
        <p:blipFill>
          <a:blip r:embed="rId3"/>
          <a:srcRect l="2799" t="23529" b="9804"/>
          <a:stretch>
            <a:fillRect/>
          </a:stretch>
        </p:blipFill>
        <p:spPr bwMode="auto">
          <a:xfrm>
            <a:off x="1060420" y="1351739"/>
            <a:ext cx="5909118" cy="192882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88916" y="5066515"/>
            <a:ext cx="96441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При благоприятных условиях микроб начинает делиться пополам. Получилось два новых микроба. Вначале они маленькие . Но они питаются, растут и становятся такими же большими. Они снова разделятся и  их станет 4.  И эти скоро вырастут, снова разделятся и их станет ещё больше. Иногда количество микробов рядом с человеком резко увеличивается и человек заболевает.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 descr="http://bfc-pro.com/images/%D1%80%D0%B0%D0%B7%D0%BC%D0%BD%D0%BE%D0%B6%D0%B5%D0%BD%D0%B8%D0%B5.png"/>
          <p:cNvPicPr>
            <a:picLocks noChangeAspect="1" noChangeArrowheads="1"/>
          </p:cNvPicPr>
          <p:nvPr/>
        </p:nvPicPr>
        <p:blipFill>
          <a:blip r:embed="rId4"/>
          <a:srcRect l="83052" t="25490" b="45098"/>
          <a:stretch>
            <a:fillRect/>
          </a:stretch>
        </p:blipFill>
        <p:spPr bwMode="auto">
          <a:xfrm>
            <a:off x="8347096" y="1566053"/>
            <a:ext cx="880021" cy="726817"/>
          </a:xfrm>
          <a:prstGeom prst="rect">
            <a:avLst/>
          </a:prstGeom>
          <a:noFill/>
        </p:spPr>
      </p:pic>
      <p:pic>
        <p:nvPicPr>
          <p:cNvPr id="16" name="Picture 2" descr="http://bfc-pro.com/images/%D1%80%D0%B0%D0%B7%D0%BC%D0%BD%D0%BE%D0%B6%D0%B5%D0%BD%D0%B8%D0%B5.png"/>
          <p:cNvPicPr>
            <a:picLocks noChangeAspect="1" noChangeArrowheads="1"/>
          </p:cNvPicPr>
          <p:nvPr/>
        </p:nvPicPr>
        <p:blipFill>
          <a:blip r:embed="rId4"/>
          <a:srcRect l="83052" t="25490" b="45098"/>
          <a:stretch>
            <a:fillRect/>
          </a:stretch>
        </p:blipFill>
        <p:spPr bwMode="auto">
          <a:xfrm>
            <a:off x="7489840" y="1566053"/>
            <a:ext cx="880021" cy="726817"/>
          </a:xfrm>
          <a:prstGeom prst="rect">
            <a:avLst/>
          </a:prstGeom>
          <a:noFill/>
        </p:spPr>
      </p:pic>
      <p:pic>
        <p:nvPicPr>
          <p:cNvPr id="17" name="Picture 2" descr="http://bfc-pro.com/images/%D1%80%D0%B0%D0%B7%D0%BC%D0%BD%D0%BE%D0%B6%D0%B5%D0%BD%D0%B8%D0%B5.png"/>
          <p:cNvPicPr>
            <a:picLocks noChangeAspect="1" noChangeArrowheads="1"/>
          </p:cNvPicPr>
          <p:nvPr/>
        </p:nvPicPr>
        <p:blipFill>
          <a:blip r:embed="rId4"/>
          <a:srcRect l="83052" t="25490" b="45098"/>
          <a:stretch>
            <a:fillRect/>
          </a:stretch>
        </p:blipFill>
        <p:spPr bwMode="auto">
          <a:xfrm>
            <a:off x="8347096" y="2494747"/>
            <a:ext cx="880021" cy="726817"/>
          </a:xfrm>
          <a:prstGeom prst="rect">
            <a:avLst/>
          </a:prstGeom>
          <a:noFill/>
        </p:spPr>
      </p:pic>
      <p:pic>
        <p:nvPicPr>
          <p:cNvPr id="18" name="Picture 2" descr="http://bfc-pro.com/images/%D1%80%D0%B0%D0%B7%D0%BC%D0%BD%D0%BE%D0%B6%D0%B5%D0%BD%D0%B8%D0%B5.png"/>
          <p:cNvPicPr>
            <a:picLocks noChangeAspect="1" noChangeArrowheads="1"/>
          </p:cNvPicPr>
          <p:nvPr/>
        </p:nvPicPr>
        <p:blipFill>
          <a:blip r:embed="rId4"/>
          <a:srcRect l="83052" t="25490" b="45098"/>
          <a:stretch>
            <a:fillRect/>
          </a:stretch>
        </p:blipFill>
        <p:spPr bwMode="auto">
          <a:xfrm>
            <a:off x="7489840" y="2494747"/>
            <a:ext cx="880021" cy="726817"/>
          </a:xfrm>
          <a:prstGeom prst="rect">
            <a:avLst/>
          </a:prstGeom>
          <a:noFill/>
        </p:spPr>
      </p:pic>
      <p:pic>
        <p:nvPicPr>
          <p:cNvPr id="20" name="Picture 4" descr="https://ds04.infourok.ru/uploads/ex/03f8/0007a517-8c72e095/img12.jpg"/>
          <p:cNvPicPr>
            <a:picLocks noChangeAspect="1" noChangeArrowheads="1"/>
          </p:cNvPicPr>
          <p:nvPr/>
        </p:nvPicPr>
        <p:blipFill>
          <a:blip r:embed="rId5"/>
          <a:srcRect l="11719" t="21875" r="11718" b="34375"/>
          <a:stretch>
            <a:fillRect/>
          </a:stretch>
        </p:blipFill>
        <p:spPr bwMode="auto">
          <a:xfrm>
            <a:off x="1274734" y="3280565"/>
            <a:ext cx="6786610" cy="2418687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7" name="Picture 12" descr="http://mediaurok.ucoz.net/kliparti/1/ramka_4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10693400" cy="7665585"/>
          </a:xfrm>
          <a:prstGeom prst="rect">
            <a:avLst/>
          </a:prstGeom>
          <a:noFill/>
        </p:spPr>
      </p:pic>
      <p:sp>
        <p:nvSpPr>
          <p:cNvPr id="1024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302802"/>
            <a:ext cx="9624060" cy="1260211"/>
          </a:xfrm>
        </p:spPr>
        <p:txBody>
          <a:bodyPr/>
          <a:lstStyle/>
          <a:p>
            <a:r>
              <a:rPr lang="ru-RU" sz="27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7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защитить себя от микробов ?</a:t>
            </a:r>
            <a:endParaRPr lang="ru-RU" sz="27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s://www.likar.info/uploads/0e/95/1f/0e951f2d-0452-4fd8-b9c7-84f21be99e7d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989774" y="1708929"/>
            <a:ext cx="3220743" cy="3225766"/>
          </a:xfrm>
          <a:prstGeom prst="rect">
            <a:avLst/>
          </a:prstGeom>
          <a:noFill/>
        </p:spPr>
      </p:pic>
      <p:pic>
        <p:nvPicPr>
          <p:cNvPr id="8" name="Picture 4" descr="https://ds04.infourok.ru/uploads/ex/0a18/0006ad4f-4a422625/img14.jpg"/>
          <p:cNvPicPr>
            <a:picLocks noChangeAspect="1" noChangeArrowheads="1"/>
          </p:cNvPicPr>
          <p:nvPr/>
        </p:nvPicPr>
        <p:blipFill>
          <a:blip r:embed="rId4"/>
          <a:srcRect l="6000" r="51000"/>
          <a:stretch>
            <a:fillRect/>
          </a:stretch>
        </p:blipFill>
        <p:spPr bwMode="auto">
          <a:xfrm>
            <a:off x="488916" y="1351739"/>
            <a:ext cx="2252678" cy="294681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17478" y="4566449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От простой воды и мыла у микробов тают силы.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18468" y="5209391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Чтоб других не заразить, </a:t>
            </a:r>
          </a:p>
          <a:p>
            <a:pPr algn="just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маски надо всем носить.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s://thumbs.dreamstime.com/b/%D0%BC%D0%B8-%D1%8B%D0%B9-%D1%83%D0%BC%D0%B0%D1%82%D1%8C-%D1%88%D0%B0%D1%80%D0%B6%D0%B0-%D0%B5%D0%B2%D1%83%D1%88%D0%BA%D0%B8-34612805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 flipH="1">
            <a:off x="6275394" y="5352267"/>
            <a:ext cx="1215399" cy="1571636"/>
          </a:xfrm>
          <a:prstGeom prst="rect">
            <a:avLst/>
          </a:prstGeom>
          <a:noFill/>
        </p:spPr>
      </p:pic>
      <p:pic>
        <p:nvPicPr>
          <p:cNvPr id="28676" name="Picture 4" descr="http://kristallik.edushd.ru/images/1marta2016/12.pn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4060816" y="1351739"/>
            <a:ext cx="1956024" cy="1971673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703626" y="3352003"/>
            <a:ext cx="321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Чтоб не попал микроб в глаза, </a:t>
            </a:r>
          </a:p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Лицо не трогай никогда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8" name="Picture 6" descr="https://hudogestvo.ru/upload/iblock/e6a/e6a19bea5d6770b2b6f5bc6cab04639e.jp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3632188" y="4137821"/>
            <a:ext cx="2547899" cy="1809159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417874" y="6138085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Всем известно: от болезней свежий воздух нам полезен.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2" descr=" 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631792" y="5352267"/>
            <a:ext cx="1016025" cy="1095343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49" name="Picture 12" descr="http://mediaurok.ucoz.net/kliparti/1/ramka_4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10693400" cy="7665585"/>
          </a:xfrm>
          <a:prstGeom prst="rect">
            <a:avLst/>
          </a:prstGeom>
          <a:noFill/>
        </p:spPr>
      </p:pic>
      <p:pic>
        <p:nvPicPr>
          <p:cNvPr id="34818" name="Picture 2" descr="https://img2.freepng.ru/20180630/fal/kisspng-libra-measuring-scales-weight-economy-horoscope-5b3707b7217ba6.1057736915303331111372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917676" y="1780367"/>
            <a:ext cx="6122597" cy="462596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74800" y="6352399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Разных видов микробов тысячи, и все они нужны. Микробы бывают как вредные,  так и полезные. </a:t>
            </a:r>
            <a:endParaRPr lang="ru-RU" sz="1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03494" y="5280829"/>
            <a:ext cx="128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вредные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03956" y="5352267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полезные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061080" y="3923507"/>
            <a:ext cx="215900" cy="503237"/>
            <a:chOff x="2653" y="935"/>
            <a:chExt cx="363" cy="998"/>
          </a:xfrm>
        </p:grpSpPr>
        <p:sp>
          <p:nvSpPr>
            <p:cNvPr id="126" name="AutoShape 5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7" name="Line 6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Line 7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Line 8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Line 9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Line 10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4"/>
          <p:cNvGrpSpPr/>
          <p:nvPr/>
        </p:nvGrpSpPr>
        <p:grpSpPr>
          <a:xfrm>
            <a:off x="6418270" y="3923507"/>
            <a:ext cx="215900" cy="503237"/>
            <a:chOff x="2653" y="935"/>
            <a:chExt cx="363" cy="998"/>
          </a:xfrm>
        </p:grpSpPr>
        <p:sp>
          <p:nvSpPr>
            <p:cNvPr id="133" name="AutoShape 5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4" name="Line 6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Line 7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Line 8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Line 9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Line 10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4"/>
          <p:cNvGrpSpPr/>
          <p:nvPr/>
        </p:nvGrpSpPr>
        <p:grpSpPr>
          <a:xfrm>
            <a:off x="6704022" y="3923507"/>
            <a:ext cx="215900" cy="503237"/>
            <a:chOff x="2653" y="935"/>
            <a:chExt cx="363" cy="998"/>
          </a:xfrm>
        </p:grpSpPr>
        <p:sp>
          <p:nvSpPr>
            <p:cNvPr id="140" name="AutoShape 5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1" name="Line 6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Line 7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Line 8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Line 9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Line 10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" name="Group 4"/>
          <p:cNvGrpSpPr/>
          <p:nvPr/>
        </p:nvGrpSpPr>
        <p:grpSpPr>
          <a:xfrm>
            <a:off x="7061212" y="3923507"/>
            <a:ext cx="215900" cy="503237"/>
            <a:chOff x="2653" y="935"/>
            <a:chExt cx="363" cy="998"/>
          </a:xfrm>
        </p:grpSpPr>
        <p:sp>
          <p:nvSpPr>
            <p:cNvPr id="147" name="AutoShape 5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8" name="Line 6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Line 7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Line 8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Line 9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Line 10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" name="Group 4"/>
          <p:cNvGrpSpPr/>
          <p:nvPr/>
        </p:nvGrpSpPr>
        <p:grpSpPr>
          <a:xfrm>
            <a:off x="6632584" y="4423573"/>
            <a:ext cx="215900" cy="503237"/>
            <a:chOff x="2653" y="935"/>
            <a:chExt cx="363" cy="998"/>
          </a:xfrm>
        </p:grpSpPr>
        <p:sp>
          <p:nvSpPr>
            <p:cNvPr id="154" name="AutoShape 5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5" name="Line 6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Line 7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Line 8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Line 9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Line 10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Group 4"/>
          <p:cNvGrpSpPr/>
          <p:nvPr/>
        </p:nvGrpSpPr>
        <p:grpSpPr>
          <a:xfrm>
            <a:off x="6346832" y="4423573"/>
            <a:ext cx="215900" cy="503237"/>
            <a:chOff x="2653" y="935"/>
            <a:chExt cx="363" cy="998"/>
          </a:xfrm>
        </p:grpSpPr>
        <p:sp>
          <p:nvSpPr>
            <p:cNvPr id="161" name="AutoShape 5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2" name="Line 6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Line 7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Line 8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Line 9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Line 10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" name="Group 4"/>
          <p:cNvGrpSpPr/>
          <p:nvPr/>
        </p:nvGrpSpPr>
        <p:grpSpPr>
          <a:xfrm>
            <a:off x="5775328" y="4423573"/>
            <a:ext cx="215900" cy="503237"/>
            <a:chOff x="2653" y="935"/>
            <a:chExt cx="363" cy="998"/>
          </a:xfrm>
        </p:grpSpPr>
        <p:sp>
          <p:nvSpPr>
            <p:cNvPr id="168" name="AutoShape 5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9" name="Line 6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Line 7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Line 8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Line 9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Line 10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" name="Group 4"/>
          <p:cNvGrpSpPr/>
          <p:nvPr/>
        </p:nvGrpSpPr>
        <p:grpSpPr>
          <a:xfrm>
            <a:off x="6061080" y="4423573"/>
            <a:ext cx="215900" cy="503237"/>
            <a:chOff x="2653" y="935"/>
            <a:chExt cx="363" cy="998"/>
          </a:xfrm>
        </p:grpSpPr>
        <p:sp>
          <p:nvSpPr>
            <p:cNvPr id="175" name="AutoShape 5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6" name="Line 6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Line 7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Line 8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Line 9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Line 10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" name="Group 4"/>
          <p:cNvGrpSpPr/>
          <p:nvPr/>
        </p:nvGrpSpPr>
        <p:grpSpPr>
          <a:xfrm>
            <a:off x="6704022" y="3423441"/>
            <a:ext cx="215900" cy="503237"/>
            <a:chOff x="2653" y="935"/>
            <a:chExt cx="363" cy="998"/>
          </a:xfrm>
        </p:grpSpPr>
        <p:sp>
          <p:nvSpPr>
            <p:cNvPr id="189" name="AutoShape 5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0" name="Line 6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Line 7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Line 8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Line 9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Line 10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" name="Group 4"/>
          <p:cNvGrpSpPr/>
          <p:nvPr/>
        </p:nvGrpSpPr>
        <p:grpSpPr>
          <a:xfrm>
            <a:off x="6346832" y="3423441"/>
            <a:ext cx="215900" cy="503237"/>
            <a:chOff x="2653" y="935"/>
            <a:chExt cx="363" cy="998"/>
          </a:xfrm>
        </p:grpSpPr>
        <p:sp>
          <p:nvSpPr>
            <p:cNvPr id="196" name="AutoShape 5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7" name="Line 6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8" name="Line 7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Line 8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Line 9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Line 10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5" name="Group 4"/>
          <p:cNvGrpSpPr/>
          <p:nvPr/>
        </p:nvGrpSpPr>
        <p:grpSpPr>
          <a:xfrm>
            <a:off x="7204088" y="4423573"/>
            <a:ext cx="215900" cy="503237"/>
            <a:chOff x="2653" y="935"/>
            <a:chExt cx="363" cy="998"/>
          </a:xfrm>
        </p:grpSpPr>
        <p:sp>
          <p:nvSpPr>
            <p:cNvPr id="210" name="AutoShape 5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1" name="Line 6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" name="Line 7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" name="Line 8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" name="Line 9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" name="Line 10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" name="Group 4"/>
          <p:cNvGrpSpPr/>
          <p:nvPr/>
        </p:nvGrpSpPr>
        <p:grpSpPr>
          <a:xfrm>
            <a:off x="6918336" y="4423573"/>
            <a:ext cx="215900" cy="503237"/>
            <a:chOff x="2653" y="935"/>
            <a:chExt cx="363" cy="998"/>
          </a:xfrm>
        </p:grpSpPr>
        <p:sp>
          <p:nvSpPr>
            <p:cNvPr id="217" name="AutoShape 5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8" name="Line 6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" name="Line 7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" name="Line 8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" name="Line 9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" name="Line 10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" name="Group 4"/>
          <p:cNvGrpSpPr/>
          <p:nvPr/>
        </p:nvGrpSpPr>
        <p:grpSpPr>
          <a:xfrm>
            <a:off x="6561146" y="3066251"/>
            <a:ext cx="215900" cy="503237"/>
            <a:chOff x="2653" y="935"/>
            <a:chExt cx="363" cy="998"/>
          </a:xfrm>
        </p:grpSpPr>
        <p:sp>
          <p:nvSpPr>
            <p:cNvPr id="224" name="AutoShape 5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" name="Line 6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" name="Line 7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" name="Line 8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" name="Line 9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9" name="Line 10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2" name="Group 40"/>
          <p:cNvGrpSpPr/>
          <p:nvPr/>
        </p:nvGrpSpPr>
        <p:grpSpPr>
          <a:xfrm>
            <a:off x="3203560" y="3209127"/>
            <a:ext cx="217487" cy="574674"/>
            <a:chOff x="1927" y="1752"/>
            <a:chExt cx="817" cy="1814"/>
          </a:xfrm>
          <a:solidFill>
            <a:schemeClr val="accent2"/>
          </a:solidFill>
        </p:grpSpPr>
        <p:sp>
          <p:nvSpPr>
            <p:cNvPr id="301" name="AutoShape 41"/>
            <p:cNvSpPr>
              <a:spLocks noChangeArrowheads="1"/>
            </p:cNvSpPr>
            <p:nvPr/>
          </p:nvSpPr>
          <p:spPr bwMode="auto">
            <a:xfrm>
              <a:off x="1927" y="1752"/>
              <a:ext cx="817" cy="660"/>
            </a:xfrm>
            <a:prstGeom prst="smileyFace">
              <a:avLst>
                <a:gd name="adj" fmla="val -4653"/>
              </a:avLst>
            </a:prstGeom>
            <a:grpFill/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02" name="Line 42"/>
            <p:cNvSpPr>
              <a:spLocks noChangeShapeType="1"/>
            </p:cNvSpPr>
            <p:nvPr/>
          </p:nvSpPr>
          <p:spPr bwMode="auto">
            <a:xfrm>
              <a:off x="2337" y="2412"/>
              <a:ext cx="6" cy="678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03" name="Line 43"/>
            <p:cNvSpPr>
              <a:spLocks noChangeShapeType="1"/>
            </p:cNvSpPr>
            <p:nvPr/>
          </p:nvSpPr>
          <p:spPr bwMode="auto">
            <a:xfrm flipH="1">
              <a:off x="2337" y="2495"/>
              <a:ext cx="407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04" name="Line 44"/>
            <p:cNvSpPr>
              <a:spLocks noChangeShapeType="1"/>
            </p:cNvSpPr>
            <p:nvPr/>
          </p:nvSpPr>
          <p:spPr bwMode="auto">
            <a:xfrm>
              <a:off x="1927" y="2495"/>
              <a:ext cx="419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05" name="Line 45"/>
            <p:cNvSpPr>
              <a:spLocks noChangeShapeType="1"/>
            </p:cNvSpPr>
            <p:nvPr/>
          </p:nvSpPr>
          <p:spPr bwMode="auto">
            <a:xfrm flipH="1">
              <a:off x="2132" y="2990"/>
              <a:ext cx="205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06" name="Line 46"/>
            <p:cNvSpPr>
              <a:spLocks noChangeShapeType="1"/>
            </p:cNvSpPr>
            <p:nvPr/>
          </p:nvSpPr>
          <p:spPr bwMode="auto">
            <a:xfrm>
              <a:off x="2337" y="2990"/>
              <a:ext cx="204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</p:grpSp>
      <p:sp>
        <p:nvSpPr>
          <p:cNvPr id="321" name="Заголовок 320"/>
          <p:cNvSpPr>
            <a:spLocks noGrp="1"/>
          </p:cNvSpPr>
          <p:nvPr>
            <p:ph type="title" idx="4294967295"/>
          </p:nvPr>
        </p:nvSpPr>
        <p:spPr>
          <a:xfrm>
            <a:off x="0" y="303213"/>
            <a:ext cx="9623425" cy="1260475"/>
          </a:xfrm>
        </p:spPr>
        <p:txBody>
          <a:bodyPr>
            <a:normAutofit/>
          </a:bodyPr>
          <a:lstStyle/>
          <a:p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Микробы: враги или друзья?</a:t>
            </a:r>
            <a:endParaRPr lang="ru-RU" sz="2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35" name="Group 40"/>
          <p:cNvGrpSpPr/>
          <p:nvPr/>
        </p:nvGrpSpPr>
        <p:grpSpPr>
          <a:xfrm>
            <a:off x="3632188" y="4352135"/>
            <a:ext cx="217487" cy="574674"/>
            <a:chOff x="1927" y="1752"/>
            <a:chExt cx="817" cy="1814"/>
          </a:xfrm>
          <a:solidFill>
            <a:schemeClr val="accent2"/>
          </a:solidFill>
        </p:grpSpPr>
        <p:sp>
          <p:nvSpPr>
            <p:cNvPr id="342" name="AutoShape 41"/>
            <p:cNvSpPr>
              <a:spLocks noChangeArrowheads="1"/>
            </p:cNvSpPr>
            <p:nvPr/>
          </p:nvSpPr>
          <p:spPr bwMode="auto">
            <a:xfrm>
              <a:off x="1927" y="1752"/>
              <a:ext cx="817" cy="660"/>
            </a:xfrm>
            <a:prstGeom prst="smileyFace">
              <a:avLst>
                <a:gd name="adj" fmla="val -4653"/>
              </a:avLst>
            </a:prstGeom>
            <a:grpFill/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50" name="Line 42"/>
            <p:cNvSpPr>
              <a:spLocks noChangeShapeType="1"/>
            </p:cNvSpPr>
            <p:nvPr/>
          </p:nvSpPr>
          <p:spPr bwMode="auto">
            <a:xfrm>
              <a:off x="2337" y="2412"/>
              <a:ext cx="6" cy="678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51" name="Line 43"/>
            <p:cNvSpPr>
              <a:spLocks noChangeShapeType="1"/>
            </p:cNvSpPr>
            <p:nvPr/>
          </p:nvSpPr>
          <p:spPr bwMode="auto">
            <a:xfrm flipH="1">
              <a:off x="2337" y="2495"/>
              <a:ext cx="407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52" name="Line 44"/>
            <p:cNvSpPr>
              <a:spLocks noChangeShapeType="1"/>
            </p:cNvSpPr>
            <p:nvPr/>
          </p:nvSpPr>
          <p:spPr bwMode="auto">
            <a:xfrm>
              <a:off x="1927" y="2495"/>
              <a:ext cx="419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53" name="Line 45"/>
            <p:cNvSpPr>
              <a:spLocks noChangeShapeType="1"/>
            </p:cNvSpPr>
            <p:nvPr/>
          </p:nvSpPr>
          <p:spPr bwMode="auto">
            <a:xfrm flipH="1">
              <a:off x="2132" y="2990"/>
              <a:ext cx="205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54" name="Line 46"/>
            <p:cNvSpPr>
              <a:spLocks noChangeShapeType="1"/>
            </p:cNvSpPr>
            <p:nvPr/>
          </p:nvSpPr>
          <p:spPr bwMode="auto">
            <a:xfrm>
              <a:off x="2337" y="2990"/>
              <a:ext cx="204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355" name="Group 40"/>
          <p:cNvGrpSpPr/>
          <p:nvPr/>
        </p:nvGrpSpPr>
        <p:grpSpPr>
          <a:xfrm>
            <a:off x="3346436" y="4352135"/>
            <a:ext cx="217487" cy="574674"/>
            <a:chOff x="1927" y="1752"/>
            <a:chExt cx="817" cy="1814"/>
          </a:xfrm>
          <a:solidFill>
            <a:schemeClr val="accent2"/>
          </a:solidFill>
        </p:grpSpPr>
        <p:sp>
          <p:nvSpPr>
            <p:cNvPr id="356" name="AutoShape 41"/>
            <p:cNvSpPr>
              <a:spLocks noChangeArrowheads="1"/>
            </p:cNvSpPr>
            <p:nvPr/>
          </p:nvSpPr>
          <p:spPr bwMode="auto">
            <a:xfrm>
              <a:off x="1927" y="1752"/>
              <a:ext cx="817" cy="660"/>
            </a:xfrm>
            <a:prstGeom prst="smileyFace">
              <a:avLst>
                <a:gd name="adj" fmla="val -4653"/>
              </a:avLst>
            </a:prstGeom>
            <a:grpFill/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57" name="Line 42"/>
            <p:cNvSpPr>
              <a:spLocks noChangeShapeType="1"/>
            </p:cNvSpPr>
            <p:nvPr/>
          </p:nvSpPr>
          <p:spPr bwMode="auto">
            <a:xfrm>
              <a:off x="2337" y="2412"/>
              <a:ext cx="6" cy="678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58" name="Line 43"/>
            <p:cNvSpPr>
              <a:spLocks noChangeShapeType="1"/>
            </p:cNvSpPr>
            <p:nvPr/>
          </p:nvSpPr>
          <p:spPr bwMode="auto">
            <a:xfrm flipH="1">
              <a:off x="2337" y="2495"/>
              <a:ext cx="407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59" name="Line 44"/>
            <p:cNvSpPr>
              <a:spLocks noChangeShapeType="1"/>
            </p:cNvSpPr>
            <p:nvPr/>
          </p:nvSpPr>
          <p:spPr bwMode="auto">
            <a:xfrm>
              <a:off x="1927" y="2495"/>
              <a:ext cx="419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60" name="Line 45"/>
            <p:cNvSpPr>
              <a:spLocks noChangeShapeType="1"/>
            </p:cNvSpPr>
            <p:nvPr/>
          </p:nvSpPr>
          <p:spPr bwMode="auto">
            <a:xfrm flipH="1">
              <a:off x="2132" y="2990"/>
              <a:ext cx="205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61" name="Line 46"/>
            <p:cNvSpPr>
              <a:spLocks noChangeShapeType="1"/>
            </p:cNvSpPr>
            <p:nvPr/>
          </p:nvSpPr>
          <p:spPr bwMode="auto">
            <a:xfrm>
              <a:off x="2337" y="2990"/>
              <a:ext cx="204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362" name="Group 40"/>
          <p:cNvGrpSpPr/>
          <p:nvPr/>
        </p:nvGrpSpPr>
        <p:grpSpPr>
          <a:xfrm>
            <a:off x="3060684" y="4352135"/>
            <a:ext cx="217487" cy="574674"/>
            <a:chOff x="1927" y="1752"/>
            <a:chExt cx="817" cy="1814"/>
          </a:xfrm>
          <a:solidFill>
            <a:schemeClr val="accent2"/>
          </a:solidFill>
        </p:grpSpPr>
        <p:sp>
          <p:nvSpPr>
            <p:cNvPr id="363" name="AutoShape 41"/>
            <p:cNvSpPr>
              <a:spLocks noChangeArrowheads="1"/>
            </p:cNvSpPr>
            <p:nvPr/>
          </p:nvSpPr>
          <p:spPr bwMode="auto">
            <a:xfrm>
              <a:off x="1927" y="1752"/>
              <a:ext cx="817" cy="660"/>
            </a:xfrm>
            <a:prstGeom prst="smileyFace">
              <a:avLst>
                <a:gd name="adj" fmla="val -4653"/>
              </a:avLst>
            </a:prstGeom>
            <a:grpFill/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64" name="Line 42"/>
            <p:cNvSpPr>
              <a:spLocks noChangeShapeType="1"/>
            </p:cNvSpPr>
            <p:nvPr/>
          </p:nvSpPr>
          <p:spPr bwMode="auto">
            <a:xfrm>
              <a:off x="2337" y="2412"/>
              <a:ext cx="6" cy="678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65" name="Line 43"/>
            <p:cNvSpPr>
              <a:spLocks noChangeShapeType="1"/>
            </p:cNvSpPr>
            <p:nvPr/>
          </p:nvSpPr>
          <p:spPr bwMode="auto">
            <a:xfrm flipH="1">
              <a:off x="2337" y="2495"/>
              <a:ext cx="407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66" name="Line 44"/>
            <p:cNvSpPr>
              <a:spLocks noChangeShapeType="1"/>
            </p:cNvSpPr>
            <p:nvPr/>
          </p:nvSpPr>
          <p:spPr bwMode="auto">
            <a:xfrm>
              <a:off x="1927" y="2495"/>
              <a:ext cx="419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67" name="Line 45"/>
            <p:cNvSpPr>
              <a:spLocks noChangeShapeType="1"/>
            </p:cNvSpPr>
            <p:nvPr/>
          </p:nvSpPr>
          <p:spPr bwMode="auto">
            <a:xfrm flipH="1">
              <a:off x="2132" y="2990"/>
              <a:ext cx="205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68" name="Line 46"/>
            <p:cNvSpPr>
              <a:spLocks noChangeShapeType="1"/>
            </p:cNvSpPr>
            <p:nvPr/>
          </p:nvSpPr>
          <p:spPr bwMode="auto">
            <a:xfrm>
              <a:off x="2337" y="2990"/>
              <a:ext cx="204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369" name="Group 40"/>
          <p:cNvGrpSpPr/>
          <p:nvPr/>
        </p:nvGrpSpPr>
        <p:grpSpPr>
          <a:xfrm>
            <a:off x="2774932" y="4352135"/>
            <a:ext cx="217487" cy="574674"/>
            <a:chOff x="1927" y="1752"/>
            <a:chExt cx="817" cy="1814"/>
          </a:xfrm>
          <a:solidFill>
            <a:schemeClr val="accent2"/>
          </a:solidFill>
        </p:grpSpPr>
        <p:sp>
          <p:nvSpPr>
            <p:cNvPr id="370" name="AutoShape 41"/>
            <p:cNvSpPr>
              <a:spLocks noChangeArrowheads="1"/>
            </p:cNvSpPr>
            <p:nvPr/>
          </p:nvSpPr>
          <p:spPr bwMode="auto">
            <a:xfrm>
              <a:off x="1927" y="1752"/>
              <a:ext cx="817" cy="660"/>
            </a:xfrm>
            <a:prstGeom prst="smileyFace">
              <a:avLst>
                <a:gd name="adj" fmla="val -4653"/>
              </a:avLst>
            </a:prstGeom>
            <a:grpFill/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71" name="Line 42"/>
            <p:cNvSpPr>
              <a:spLocks noChangeShapeType="1"/>
            </p:cNvSpPr>
            <p:nvPr/>
          </p:nvSpPr>
          <p:spPr bwMode="auto">
            <a:xfrm>
              <a:off x="2337" y="2412"/>
              <a:ext cx="6" cy="678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72" name="Line 43"/>
            <p:cNvSpPr>
              <a:spLocks noChangeShapeType="1"/>
            </p:cNvSpPr>
            <p:nvPr/>
          </p:nvSpPr>
          <p:spPr bwMode="auto">
            <a:xfrm flipH="1">
              <a:off x="2337" y="2495"/>
              <a:ext cx="407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73" name="Line 44"/>
            <p:cNvSpPr>
              <a:spLocks noChangeShapeType="1"/>
            </p:cNvSpPr>
            <p:nvPr/>
          </p:nvSpPr>
          <p:spPr bwMode="auto">
            <a:xfrm>
              <a:off x="1927" y="2495"/>
              <a:ext cx="419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74" name="Line 45"/>
            <p:cNvSpPr>
              <a:spLocks noChangeShapeType="1"/>
            </p:cNvSpPr>
            <p:nvPr/>
          </p:nvSpPr>
          <p:spPr bwMode="auto">
            <a:xfrm flipH="1">
              <a:off x="2132" y="2990"/>
              <a:ext cx="205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75" name="Line 46"/>
            <p:cNvSpPr>
              <a:spLocks noChangeShapeType="1"/>
            </p:cNvSpPr>
            <p:nvPr/>
          </p:nvSpPr>
          <p:spPr bwMode="auto">
            <a:xfrm>
              <a:off x="2337" y="2990"/>
              <a:ext cx="204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376" name="Group 40"/>
          <p:cNvGrpSpPr/>
          <p:nvPr/>
        </p:nvGrpSpPr>
        <p:grpSpPr>
          <a:xfrm>
            <a:off x="2489180" y="4352135"/>
            <a:ext cx="217487" cy="574674"/>
            <a:chOff x="1927" y="1752"/>
            <a:chExt cx="817" cy="1814"/>
          </a:xfrm>
          <a:solidFill>
            <a:schemeClr val="accent2"/>
          </a:solidFill>
        </p:grpSpPr>
        <p:sp>
          <p:nvSpPr>
            <p:cNvPr id="377" name="AutoShape 41"/>
            <p:cNvSpPr>
              <a:spLocks noChangeArrowheads="1"/>
            </p:cNvSpPr>
            <p:nvPr/>
          </p:nvSpPr>
          <p:spPr bwMode="auto">
            <a:xfrm>
              <a:off x="1927" y="1752"/>
              <a:ext cx="817" cy="660"/>
            </a:xfrm>
            <a:prstGeom prst="smileyFace">
              <a:avLst>
                <a:gd name="adj" fmla="val -4653"/>
              </a:avLst>
            </a:prstGeom>
            <a:grpFill/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78" name="Line 42"/>
            <p:cNvSpPr>
              <a:spLocks noChangeShapeType="1"/>
            </p:cNvSpPr>
            <p:nvPr/>
          </p:nvSpPr>
          <p:spPr bwMode="auto">
            <a:xfrm>
              <a:off x="2337" y="2412"/>
              <a:ext cx="6" cy="678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79" name="Line 43"/>
            <p:cNvSpPr>
              <a:spLocks noChangeShapeType="1"/>
            </p:cNvSpPr>
            <p:nvPr/>
          </p:nvSpPr>
          <p:spPr bwMode="auto">
            <a:xfrm flipH="1">
              <a:off x="2337" y="2495"/>
              <a:ext cx="407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80" name="Line 44"/>
            <p:cNvSpPr>
              <a:spLocks noChangeShapeType="1"/>
            </p:cNvSpPr>
            <p:nvPr/>
          </p:nvSpPr>
          <p:spPr bwMode="auto">
            <a:xfrm>
              <a:off x="1927" y="2495"/>
              <a:ext cx="419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81" name="Line 45"/>
            <p:cNvSpPr>
              <a:spLocks noChangeShapeType="1"/>
            </p:cNvSpPr>
            <p:nvPr/>
          </p:nvSpPr>
          <p:spPr bwMode="auto">
            <a:xfrm flipH="1">
              <a:off x="2132" y="2990"/>
              <a:ext cx="205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82" name="Line 46"/>
            <p:cNvSpPr>
              <a:spLocks noChangeShapeType="1"/>
            </p:cNvSpPr>
            <p:nvPr/>
          </p:nvSpPr>
          <p:spPr bwMode="auto">
            <a:xfrm>
              <a:off x="2337" y="2990"/>
              <a:ext cx="204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383" name="Group 40"/>
          <p:cNvGrpSpPr/>
          <p:nvPr/>
        </p:nvGrpSpPr>
        <p:grpSpPr>
          <a:xfrm>
            <a:off x="3917940" y="4352135"/>
            <a:ext cx="217487" cy="574674"/>
            <a:chOff x="1927" y="1752"/>
            <a:chExt cx="817" cy="1814"/>
          </a:xfrm>
          <a:solidFill>
            <a:schemeClr val="accent2"/>
          </a:solidFill>
        </p:grpSpPr>
        <p:sp>
          <p:nvSpPr>
            <p:cNvPr id="384" name="AutoShape 41"/>
            <p:cNvSpPr>
              <a:spLocks noChangeArrowheads="1"/>
            </p:cNvSpPr>
            <p:nvPr/>
          </p:nvSpPr>
          <p:spPr bwMode="auto">
            <a:xfrm>
              <a:off x="1927" y="1752"/>
              <a:ext cx="817" cy="660"/>
            </a:xfrm>
            <a:prstGeom prst="smileyFace">
              <a:avLst>
                <a:gd name="adj" fmla="val -4653"/>
              </a:avLst>
            </a:prstGeom>
            <a:grpFill/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85" name="Line 42"/>
            <p:cNvSpPr>
              <a:spLocks noChangeShapeType="1"/>
            </p:cNvSpPr>
            <p:nvPr/>
          </p:nvSpPr>
          <p:spPr bwMode="auto">
            <a:xfrm>
              <a:off x="2337" y="2412"/>
              <a:ext cx="6" cy="678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86" name="Line 43"/>
            <p:cNvSpPr>
              <a:spLocks noChangeShapeType="1"/>
            </p:cNvSpPr>
            <p:nvPr/>
          </p:nvSpPr>
          <p:spPr bwMode="auto">
            <a:xfrm flipH="1">
              <a:off x="2337" y="2495"/>
              <a:ext cx="407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87" name="Line 44"/>
            <p:cNvSpPr>
              <a:spLocks noChangeShapeType="1"/>
            </p:cNvSpPr>
            <p:nvPr/>
          </p:nvSpPr>
          <p:spPr bwMode="auto">
            <a:xfrm>
              <a:off x="1927" y="2495"/>
              <a:ext cx="419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88" name="Line 45"/>
            <p:cNvSpPr>
              <a:spLocks noChangeShapeType="1"/>
            </p:cNvSpPr>
            <p:nvPr/>
          </p:nvSpPr>
          <p:spPr bwMode="auto">
            <a:xfrm flipH="1">
              <a:off x="2132" y="2990"/>
              <a:ext cx="205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89" name="Line 46"/>
            <p:cNvSpPr>
              <a:spLocks noChangeShapeType="1"/>
            </p:cNvSpPr>
            <p:nvPr/>
          </p:nvSpPr>
          <p:spPr bwMode="auto">
            <a:xfrm>
              <a:off x="2337" y="2990"/>
              <a:ext cx="204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390" name="Group 40"/>
          <p:cNvGrpSpPr/>
          <p:nvPr/>
        </p:nvGrpSpPr>
        <p:grpSpPr>
          <a:xfrm>
            <a:off x="3632188" y="3780631"/>
            <a:ext cx="217487" cy="574674"/>
            <a:chOff x="1927" y="1752"/>
            <a:chExt cx="817" cy="1814"/>
          </a:xfrm>
          <a:solidFill>
            <a:schemeClr val="accent2"/>
          </a:solidFill>
        </p:grpSpPr>
        <p:sp>
          <p:nvSpPr>
            <p:cNvPr id="391" name="AutoShape 41"/>
            <p:cNvSpPr>
              <a:spLocks noChangeArrowheads="1"/>
            </p:cNvSpPr>
            <p:nvPr/>
          </p:nvSpPr>
          <p:spPr bwMode="auto">
            <a:xfrm>
              <a:off x="1927" y="1752"/>
              <a:ext cx="817" cy="660"/>
            </a:xfrm>
            <a:prstGeom prst="smileyFace">
              <a:avLst>
                <a:gd name="adj" fmla="val -4653"/>
              </a:avLst>
            </a:prstGeom>
            <a:grpFill/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92" name="Line 42"/>
            <p:cNvSpPr>
              <a:spLocks noChangeShapeType="1"/>
            </p:cNvSpPr>
            <p:nvPr/>
          </p:nvSpPr>
          <p:spPr bwMode="auto">
            <a:xfrm>
              <a:off x="2337" y="2412"/>
              <a:ext cx="6" cy="678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93" name="Line 43"/>
            <p:cNvSpPr>
              <a:spLocks noChangeShapeType="1"/>
            </p:cNvSpPr>
            <p:nvPr/>
          </p:nvSpPr>
          <p:spPr bwMode="auto">
            <a:xfrm flipH="1">
              <a:off x="2337" y="2495"/>
              <a:ext cx="407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94" name="Line 44"/>
            <p:cNvSpPr>
              <a:spLocks noChangeShapeType="1"/>
            </p:cNvSpPr>
            <p:nvPr/>
          </p:nvSpPr>
          <p:spPr bwMode="auto">
            <a:xfrm>
              <a:off x="1927" y="2495"/>
              <a:ext cx="419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95" name="Line 45"/>
            <p:cNvSpPr>
              <a:spLocks noChangeShapeType="1"/>
            </p:cNvSpPr>
            <p:nvPr/>
          </p:nvSpPr>
          <p:spPr bwMode="auto">
            <a:xfrm flipH="1">
              <a:off x="2132" y="2990"/>
              <a:ext cx="205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96" name="Line 46"/>
            <p:cNvSpPr>
              <a:spLocks noChangeShapeType="1"/>
            </p:cNvSpPr>
            <p:nvPr/>
          </p:nvSpPr>
          <p:spPr bwMode="auto">
            <a:xfrm>
              <a:off x="2337" y="2990"/>
              <a:ext cx="204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397" name="Group 40"/>
          <p:cNvGrpSpPr/>
          <p:nvPr/>
        </p:nvGrpSpPr>
        <p:grpSpPr>
          <a:xfrm>
            <a:off x="3436922" y="3513927"/>
            <a:ext cx="217487" cy="574674"/>
            <a:chOff x="1927" y="1752"/>
            <a:chExt cx="817" cy="1814"/>
          </a:xfrm>
          <a:solidFill>
            <a:schemeClr val="accent2"/>
          </a:solidFill>
        </p:grpSpPr>
        <p:sp>
          <p:nvSpPr>
            <p:cNvPr id="398" name="AutoShape 41"/>
            <p:cNvSpPr>
              <a:spLocks noChangeArrowheads="1"/>
            </p:cNvSpPr>
            <p:nvPr/>
          </p:nvSpPr>
          <p:spPr bwMode="auto">
            <a:xfrm>
              <a:off x="1927" y="1752"/>
              <a:ext cx="817" cy="660"/>
            </a:xfrm>
            <a:prstGeom prst="smileyFace">
              <a:avLst>
                <a:gd name="adj" fmla="val -4653"/>
              </a:avLst>
            </a:prstGeom>
            <a:grpFill/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99" name="Line 42"/>
            <p:cNvSpPr>
              <a:spLocks noChangeShapeType="1"/>
            </p:cNvSpPr>
            <p:nvPr/>
          </p:nvSpPr>
          <p:spPr bwMode="auto">
            <a:xfrm>
              <a:off x="2337" y="2412"/>
              <a:ext cx="6" cy="678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00" name="Line 43"/>
            <p:cNvSpPr>
              <a:spLocks noChangeShapeType="1"/>
            </p:cNvSpPr>
            <p:nvPr/>
          </p:nvSpPr>
          <p:spPr bwMode="auto">
            <a:xfrm flipH="1">
              <a:off x="2337" y="2495"/>
              <a:ext cx="407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01" name="Line 44"/>
            <p:cNvSpPr>
              <a:spLocks noChangeShapeType="1"/>
            </p:cNvSpPr>
            <p:nvPr/>
          </p:nvSpPr>
          <p:spPr bwMode="auto">
            <a:xfrm>
              <a:off x="1927" y="2495"/>
              <a:ext cx="419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02" name="Line 45"/>
            <p:cNvSpPr>
              <a:spLocks noChangeShapeType="1"/>
            </p:cNvSpPr>
            <p:nvPr/>
          </p:nvSpPr>
          <p:spPr bwMode="auto">
            <a:xfrm flipH="1">
              <a:off x="2132" y="2990"/>
              <a:ext cx="205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03" name="Line 46"/>
            <p:cNvSpPr>
              <a:spLocks noChangeShapeType="1"/>
            </p:cNvSpPr>
            <p:nvPr/>
          </p:nvSpPr>
          <p:spPr bwMode="auto">
            <a:xfrm>
              <a:off x="2337" y="2990"/>
              <a:ext cx="204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404" name="Group 40"/>
          <p:cNvGrpSpPr/>
          <p:nvPr/>
        </p:nvGrpSpPr>
        <p:grpSpPr>
          <a:xfrm>
            <a:off x="3274998" y="3780631"/>
            <a:ext cx="217487" cy="574674"/>
            <a:chOff x="1927" y="1752"/>
            <a:chExt cx="817" cy="1814"/>
          </a:xfrm>
          <a:solidFill>
            <a:schemeClr val="accent2"/>
          </a:solidFill>
        </p:grpSpPr>
        <p:sp>
          <p:nvSpPr>
            <p:cNvPr id="405" name="AutoShape 41"/>
            <p:cNvSpPr>
              <a:spLocks noChangeArrowheads="1"/>
            </p:cNvSpPr>
            <p:nvPr/>
          </p:nvSpPr>
          <p:spPr bwMode="auto">
            <a:xfrm>
              <a:off x="1927" y="1752"/>
              <a:ext cx="817" cy="660"/>
            </a:xfrm>
            <a:prstGeom prst="smileyFace">
              <a:avLst>
                <a:gd name="adj" fmla="val -4653"/>
              </a:avLst>
            </a:prstGeom>
            <a:grpFill/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06" name="Line 42"/>
            <p:cNvSpPr>
              <a:spLocks noChangeShapeType="1"/>
            </p:cNvSpPr>
            <p:nvPr/>
          </p:nvSpPr>
          <p:spPr bwMode="auto">
            <a:xfrm>
              <a:off x="2337" y="2412"/>
              <a:ext cx="6" cy="678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07" name="Line 43"/>
            <p:cNvSpPr>
              <a:spLocks noChangeShapeType="1"/>
            </p:cNvSpPr>
            <p:nvPr/>
          </p:nvSpPr>
          <p:spPr bwMode="auto">
            <a:xfrm flipH="1">
              <a:off x="2337" y="2495"/>
              <a:ext cx="407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08" name="Line 44"/>
            <p:cNvSpPr>
              <a:spLocks noChangeShapeType="1"/>
            </p:cNvSpPr>
            <p:nvPr/>
          </p:nvSpPr>
          <p:spPr bwMode="auto">
            <a:xfrm>
              <a:off x="1927" y="2495"/>
              <a:ext cx="419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09" name="Line 45"/>
            <p:cNvSpPr>
              <a:spLocks noChangeShapeType="1"/>
            </p:cNvSpPr>
            <p:nvPr/>
          </p:nvSpPr>
          <p:spPr bwMode="auto">
            <a:xfrm flipH="1">
              <a:off x="2132" y="2990"/>
              <a:ext cx="205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10" name="Line 46"/>
            <p:cNvSpPr>
              <a:spLocks noChangeShapeType="1"/>
            </p:cNvSpPr>
            <p:nvPr/>
          </p:nvSpPr>
          <p:spPr bwMode="auto">
            <a:xfrm>
              <a:off x="2337" y="2990"/>
              <a:ext cx="204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411" name="Group 40"/>
          <p:cNvGrpSpPr/>
          <p:nvPr/>
        </p:nvGrpSpPr>
        <p:grpSpPr>
          <a:xfrm>
            <a:off x="2989246" y="3780631"/>
            <a:ext cx="217487" cy="574674"/>
            <a:chOff x="1927" y="1752"/>
            <a:chExt cx="817" cy="1814"/>
          </a:xfrm>
          <a:solidFill>
            <a:schemeClr val="accent2"/>
          </a:solidFill>
        </p:grpSpPr>
        <p:sp>
          <p:nvSpPr>
            <p:cNvPr id="412" name="AutoShape 41"/>
            <p:cNvSpPr>
              <a:spLocks noChangeArrowheads="1"/>
            </p:cNvSpPr>
            <p:nvPr/>
          </p:nvSpPr>
          <p:spPr bwMode="auto">
            <a:xfrm>
              <a:off x="1927" y="1752"/>
              <a:ext cx="817" cy="660"/>
            </a:xfrm>
            <a:prstGeom prst="smileyFace">
              <a:avLst>
                <a:gd name="adj" fmla="val -4653"/>
              </a:avLst>
            </a:prstGeom>
            <a:grpFill/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13" name="Line 42"/>
            <p:cNvSpPr>
              <a:spLocks noChangeShapeType="1"/>
            </p:cNvSpPr>
            <p:nvPr/>
          </p:nvSpPr>
          <p:spPr bwMode="auto">
            <a:xfrm>
              <a:off x="2337" y="2412"/>
              <a:ext cx="6" cy="678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14" name="Line 43"/>
            <p:cNvSpPr>
              <a:spLocks noChangeShapeType="1"/>
            </p:cNvSpPr>
            <p:nvPr/>
          </p:nvSpPr>
          <p:spPr bwMode="auto">
            <a:xfrm flipH="1">
              <a:off x="2337" y="2495"/>
              <a:ext cx="407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15" name="Line 44"/>
            <p:cNvSpPr>
              <a:spLocks noChangeShapeType="1"/>
            </p:cNvSpPr>
            <p:nvPr/>
          </p:nvSpPr>
          <p:spPr bwMode="auto">
            <a:xfrm>
              <a:off x="1927" y="2495"/>
              <a:ext cx="419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16" name="Line 45"/>
            <p:cNvSpPr>
              <a:spLocks noChangeShapeType="1"/>
            </p:cNvSpPr>
            <p:nvPr/>
          </p:nvSpPr>
          <p:spPr bwMode="auto">
            <a:xfrm flipH="1">
              <a:off x="2132" y="2990"/>
              <a:ext cx="205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17" name="Line 46"/>
            <p:cNvSpPr>
              <a:spLocks noChangeShapeType="1"/>
            </p:cNvSpPr>
            <p:nvPr/>
          </p:nvSpPr>
          <p:spPr bwMode="auto">
            <a:xfrm>
              <a:off x="2337" y="2990"/>
              <a:ext cx="204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425" name="Group 40"/>
          <p:cNvGrpSpPr/>
          <p:nvPr/>
        </p:nvGrpSpPr>
        <p:grpSpPr>
          <a:xfrm>
            <a:off x="2703494" y="3852069"/>
            <a:ext cx="217487" cy="574674"/>
            <a:chOff x="1927" y="1752"/>
            <a:chExt cx="817" cy="1814"/>
          </a:xfrm>
          <a:solidFill>
            <a:schemeClr val="accent2"/>
          </a:solidFill>
        </p:grpSpPr>
        <p:sp>
          <p:nvSpPr>
            <p:cNvPr id="426" name="AutoShape 41"/>
            <p:cNvSpPr>
              <a:spLocks noChangeArrowheads="1"/>
            </p:cNvSpPr>
            <p:nvPr/>
          </p:nvSpPr>
          <p:spPr bwMode="auto">
            <a:xfrm>
              <a:off x="1927" y="1752"/>
              <a:ext cx="817" cy="660"/>
            </a:xfrm>
            <a:prstGeom prst="smileyFace">
              <a:avLst>
                <a:gd name="adj" fmla="val -4653"/>
              </a:avLst>
            </a:prstGeom>
            <a:grpFill/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27" name="Line 42"/>
            <p:cNvSpPr>
              <a:spLocks noChangeShapeType="1"/>
            </p:cNvSpPr>
            <p:nvPr/>
          </p:nvSpPr>
          <p:spPr bwMode="auto">
            <a:xfrm>
              <a:off x="2337" y="2412"/>
              <a:ext cx="6" cy="678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28" name="Line 43"/>
            <p:cNvSpPr>
              <a:spLocks noChangeShapeType="1"/>
            </p:cNvSpPr>
            <p:nvPr/>
          </p:nvSpPr>
          <p:spPr bwMode="auto">
            <a:xfrm flipH="1">
              <a:off x="2337" y="2495"/>
              <a:ext cx="407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29" name="Line 44"/>
            <p:cNvSpPr>
              <a:spLocks noChangeShapeType="1"/>
            </p:cNvSpPr>
            <p:nvPr/>
          </p:nvSpPr>
          <p:spPr bwMode="auto">
            <a:xfrm>
              <a:off x="1927" y="2495"/>
              <a:ext cx="419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30" name="Line 45"/>
            <p:cNvSpPr>
              <a:spLocks noChangeShapeType="1"/>
            </p:cNvSpPr>
            <p:nvPr/>
          </p:nvSpPr>
          <p:spPr bwMode="auto">
            <a:xfrm flipH="1">
              <a:off x="2132" y="2990"/>
              <a:ext cx="205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31" name="Line 46"/>
            <p:cNvSpPr>
              <a:spLocks noChangeShapeType="1"/>
            </p:cNvSpPr>
            <p:nvPr/>
          </p:nvSpPr>
          <p:spPr bwMode="auto">
            <a:xfrm>
              <a:off x="2337" y="2990"/>
              <a:ext cx="204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432" name="Group 40"/>
          <p:cNvGrpSpPr/>
          <p:nvPr/>
        </p:nvGrpSpPr>
        <p:grpSpPr>
          <a:xfrm>
            <a:off x="2989246" y="3280565"/>
            <a:ext cx="217487" cy="574674"/>
            <a:chOff x="1927" y="1752"/>
            <a:chExt cx="817" cy="1814"/>
          </a:xfrm>
          <a:solidFill>
            <a:schemeClr val="accent2"/>
          </a:solidFill>
        </p:grpSpPr>
        <p:sp>
          <p:nvSpPr>
            <p:cNvPr id="433" name="AutoShape 41"/>
            <p:cNvSpPr>
              <a:spLocks noChangeArrowheads="1"/>
            </p:cNvSpPr>
            <p:nvPr/>
          </p:nvSpPr>
          <p:spPr bwMode="auto">
            <a:xfrm>
              <a:off x="1927" y="1752"/>
              <a:ext cx="817" cy="660"/>
            </a:xfrm>
            <a:prstGeom prst="smileyFace">
              <a:avLst>
                <a:gd name="adj" fmla="val -4653"/>
              </a:avLst>
            </a:prstGeom>
            <a:grpFill/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34" name="Line 42"/>
            <p:cNvSpPr>
              <a:spLocks noChangeShapeType="1"/>
            </p:cNvSpPr>
            <p:nvPr/>
          </p:nvSpPr>
          <p:spPr bwMode="auto">
            <a:xfrm>
              <a:off x="2337" y="2412"/>
              <a:ext cx="6" cy="678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35" name="Line 43"/>
            <p:cNvSpPr>
              <a:spLocks noChangeShapeType="1"/>
            </p:cNvSpPr>
            <p:nvPr/>
          </p:nvSpPr>
          <p:spPr bwMode="auto">
            <a:xfrm flipH="1">
              <a:off x="2337" y="2495"/>
              <a:ext cx="407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36" name="Line 44"/>
            <p:cNvSpPr>
              <a:spLocks noChangeShapeType="1"/>
            </p:cNvSpPr>
            <p:nvPr/>
          </p:nvSpPr>
          <p:spPr bwMode="auto">
            <a:xfrm>
              <a:off x="1927" y="2495"/>
              <a:ext cx="419" cy="26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37" name="Line 45"/>
            <p:cNvSpPr>
              <a:spLocks noChangeShapeType="1"/>
            </p:cNvSpPr>
            <p:nvPr/>
          </p:nvSpPr>
          <p:spPr bwMode="auto">
            <a:xfrm flipH="1">
              <a:off x="2132" y="2990"/>
              <a:ext cx="205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438" name="Line 46"/>
            <p:cNvSpPr>
              <a:spLocks noChangeShapeType="1"/>
            </p:cNvSpPr>
            <p:nvPr/>
          </p:nvSpPr>
          <p:spPr bwMode="auto">
            <a:xfrm>
              <a:off x="2337" y="2990"/>
              <a:ext cx="204" cy="576"/>
            </a:xfrm>
            <a:prstGeom prst="line">
              <a:avLst/>
            </a:prstGeom>
            <a:grp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2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9" dur="2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2" dur="20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5" dur="20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8" dur="20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1" dur="20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4" dur="20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7" dur="20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0" dur="20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3" dur="20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6" dur="20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9" dur="20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2" dur="20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Picture 12" descr="http://mediaurok.ucoz.net/kliparti/1/ramka_4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10693400" cy="766558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17478" y="6066647"/>
            <a:ext cx="96441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altLang="ja-JP" sz="1800" smtClean="0">
                <a:latin typeface="Times New Roman" pitchFamily="18" charset="0"/>
                <a:cs typeface="Times New Roman" pitchFamily="18" charset="0"/>
              </a:rPr>
              <a:t>Микробы помогают перегнивать листьям, упавшим на землю, участвуют в образовании полезных ископаемых,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поддерживают запасы углекислого газа и кислорода в атмосфере, очищают загрязненные воды. В медицине  используются для изготовления витаминов и лекарств.</a:t>
            </a:r>
            <a:endParaRPr lang="ru-RU" sz="1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>
            <a:spLocks noGrp="1" noChangeAspect="1" noChangeArrowheads="1"/>
          </p:cNvSpPr>
          <p:nvPr isPhoto="1"/>
        </p:nvSpPr>
        <p:spPr bwMode="auto">
          <a:xfrm>
            <a:off x="1846238" y="3637755"/>
            <a:ext cx="3600450" cy="2205038"/>
          </a:xfrm>
          <a:prstGeom prst="rect">
            <a:avLst/>
          </a:prstGeom>
          <a:blipFill dpi="0" rotWithShape="1">
            <a:blip r:embed="rId3"/>
            <a:stretch>
              <a:fillRect b="-216"/>
            </a:stretch>
          </a:blipFill>
          <a:ln w="9525">
            <a:noFill/>
            <a:miter lim="800000"/>
          </a:ln>
          <a:effectLst>
            <a:outerShdw dist="243991" dir="135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4" name="Picture 6" descr="MCj02333920000[1]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937390" y="994549"/>
            <a:ext cx="4065460" cy="414497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36866" name="Picture 2" descr="https://alev.biz/wp-content/uploads/2018/04/vitamins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821128" y="923111"/>
            <a:ext cx="3572930" cy="213957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488916" y="5423705"/>
            <a:ext cx="4429156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Молочнокислые бактерии участвуют в создании полезных продуктов.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04022" y="5495143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Участвуют в заквашивании капусты и солении огурцов и помидоров</a:t>
            </a:r>
            <a:endParaRPr lang="ru-RU" sz="18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s://fb.ru/misc/i/gallery/44825/2281108.jpg"/>
          <p:cNvPicPr>
            <a:picLocks noChangeAspect="1" noChangeArrowheads="1"/>
          </p:cNvPicPr>
          <p:nvPr/>
        </p:nvPicPr>
        <p:blipFill>
          <a:blip r:embed="rId2"/>
          <a:srcRect l="45019" t="28466"/>
          <a:stretch>
            <a:fillRect/>
          </a:stretch>
        </p:blipFill>
        <p:spPr bwMode="auto">
          <a:xfrm>
            <a:off x="6346832" y="3423441"/>
            <a:ext cx="2181172" cy="1615684"/>
          </a:xfrm>
          <a:prstGeom prst="rect">
            <a:avLst/>
          </a:prstGeom>
          <a:noFill/>
        </p:spPr>
      </p:pic>
      <p:pic>
        <p:nvPicPr>
          <p:cNvPr id="35844" name="Picture 4" descr="https://otvet.imgsmail.ru/download/u_fa9b1938e1d9fbd682a8a1bf3b9daa37_800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561410" y="2280433"/>
            <a:ext cx="1895228" cy="2771771"/>
          </a:xfrm>
          <a:prstGeom prst="rect">
            <a:avLst/>
          </a:prstGeom>
          <a:noFill/>
        </p:spPr>
      </p:pic>
      <p:pic>
        <p:nvPicPr>
          <p:cNvPr id="35846" name="Picture 6" descr="https://besteq.ru/photos/1/News/kapusta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132518" y="637359"/>
            <a:ext cx="2371258" cy="2438571"/>
          </a:xfrm>
          <a:prstGeom prst="rect">
            <a:avLst/>
          </a:prstGeom>
          <a:noFill/>
        </p:spPr>
      </p:pic>
      <p:pic>
        <p:nvPicPr>
          <p:cNvPr id="10" name="Picture 10" descr="Ряженка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560618" y="3352003"/>
            <a:ext cx="1495540" cy="2094721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35848" name="Picture 8" descr="https://sbermarket.ru/spree/products/35921/preview/30384.png?1576176625"/>
          <p:cNvPicPr>
            <a:picLocks noChangeAspect="1" noChangeArrowheads="1"/>
          </p:cNvPicPr>
          <p:nvPr/>
        </p:nvPicPr>
        <p:blipFill>
          <a:blip r:embed="rId6"/>
          <a:srcRect l="29886" r="29553"/>
          <a:stretch>
            <a:fillRect/>
          </a:stretch>
        </p:blipFill>
        <p:spPr bwMode="auto">
          <a:xfrm>
            <a:off x="417478" y="423045"/>
            <a:ext cx="1357322" cy="3346436"/>
          </a:xfrm>
          <a:prstGeom prst="rect">
            <a:avLst/>
          </a:prstGeom>
          <a:noFill/>
        </p:spPr>
      </p:pic>
      <p:pic>
        <p:nvPicPr>
          <p:cNvPr id="35854" name="Picture 14" descr="https://otvet.imgsmail.ru/download/af9d1fba977794d921269d8876c7e246_i-11235.jp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417478" y="3852069"/>
            <a:ext cx="1833575" cy="1571636"/>
          </a:xfrm>
          <a:prstGeom prst="rect">
            <a:avLst/>
          </a:prstGeom>
          <a:noFill/>
        </p:spPr>
      </p:pic>
      <p:pic>
        <p:nvPicPr>
          <p:cNvPr id="35856" name="Picture 16" descr="https://s00.yaplakal.com/pics/pics_original/0/2/9/5897920.jpg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1846238" y="923111"/>
            <a:ext cx="1976420" cy="1976420"/>
          </a:xfrm>
          <a:prstGeom prst="rect">
            <a:avLst/>
          </a:prstGeom>
          <a:noFill/>
        </p:spPr>
      </p:pic>
      <p:pic>
        <p:nvPicPr>
          <p:cNvPr id="16" name="Picture 12" descr="http://mediaurok.ucoz.net/kliparti/1/ramka_4.png"/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0" y="0"/>
            <a:ext cx="10693400" cy="766558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Picture 12" descr="http://mediaurok.ucoz.net/kliparti/1/ramka_4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10693400" cy="7665585"/>
          </a:xfrm>
          <a:prstGeom prst="rect">
            <a:avLst/>
          </a:prstGeom>
          <a:noFill/>
        </p:spPr>
      </p:pic>
      <p:pic>
        <p:nvPicPr>
          <p:cNvPr id="3" name="Picture 4" descr="бактерии в пищеварении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846898" y="1280301"/>
            <a:ext cx="2904827" cy="2469469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2" name="TextBox 1"/>
          <p:cNvSpPr txBox="1"/>
          <p:nvPr/>
        </p:nvSpPr>
        <p:spPr>
          <a:xfrm>
            <a:off x="560354" y="5638019"/>
            <a:ext cx="9429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altLang="ja-JP" sz="1800" smtClean="0">
                <a:latin typeface="Times New Roman" pitchFamily="18" charset="0"/>
                <a:cs typeface="Times New Roman" pitchFamily="18" charset="0"/>
              </a:rPr>
              <a:t>В нашем желудке есть множество кишечных бактерий. Но не бойся, они не страшные, наоборот: одни  помогают тебе справиться с пищей (переваривают ее), другие  вырабатывают витамины, третьи убивают вредные  микробы.</a:t>
            </a:r>
            <a:endParaRPr lang="ru-RU" sz="18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20" name="Picture 8" descr="https://avatars.mds.yandex.net/get-pdb/2797189/aa64c395-ba14-4bcd-b736-7570d89b413e/s1200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46356" y="708797"/>
            <a:ext cx="5471848" cy="4071966"/>
          </a:xfrm>
          <a:prstGeom prst="rect">
            <a:avLst/>
          </a:prstGeom>
          <a:noFill/>
        </p:spPr>
      </p:pic>
      <p:pic>
        <p:nvPicPr>
          <p:cNvPr id="3076" name="Picture 4" descr="https://do.74.ru/preview/do/fb6916b886dbbca4c6d9baddbc655289_1521196572_800_786.pn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561014" y="1208863"/>
            <a:ext cx="4144494" cy="407196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775724" y="4923639"/>
            <a:ext cx="928694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5606" name="Picture 6" descr="https://yt3.ggpht.com/a/AGF-l79aW5Qc-PlXtzlxCuCsicIfooqO-EiRu2supQ=s900-c-k-c0xffffffff-no-rj-mo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598997" y="0"/>
            <a:ext cx="7561263" cy="75612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17743" y="6352399"/>
            <a:ext cx="66794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Будем здоровы!</a:t>
            </a:r>
            <a:endParaRPr lang="ru-RU" sz="66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8" name="Picture 8" descr="https://thumbs.dreamstime.com/b/%D0%B7%D0%BD%D0%B0%D0%BA-%D0%B2%D0%B8%D1%80%D1%83%D1%81%D0%B0-%D1%81%D1%82%D0%BE%D0%BF%D0%B0-130776900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9145630" y="5638019"/>
            <a:ext cx="1547770" cy="1547770"/>
          </a:xfrm>
          <a:prstGeom prst="ellipse">
            <a:avLst/>
          </a:prstGeom>
          <a:noFill/>
        </p:spPr>
      </p:pic>
    </p:spTree>
  </p:cSld>
  <p:clrMapOvr>
    <a:masterClrMapping/>
  </p:clrMapOvr>
  <p:transition>
    <p:cover dir="rd"/>
  </p:transition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42" name="Picture 2" descr="https://img2.freepng.ru/20180812/ghl/kisspng-clip-art-vector-graphics-common-dandelion-image-th-fleurs-flores-flowers-bloemen-png-5b6fb2b446e004.8630868415340469002903.jpg"/>
          <p:cNvPicPr>
            <a:picLocks noChangeAspect="1" noChangeArrowheads="1"/>
          </p:cNvPicPr>
          <p:nvPr/>
        </p:nvPicPr>
        <p:blipFill>
          <a:blip r:embed="rId2"/>
          <a:srcRect l="14486" r="13082"/>
          <a:stretch>
            <a:fillRect/>
          </a:stretch>
        </p:blipFill>
        <p:spPr bwMode="auto">
          <a:xfrm>
            <a:off x="2917808" y="1494615"/>
            <a:ext cx="4143404" cy="5084851"/>
          </a:xfrm>
          <a:prstGeom prst="rect">
            <a:avLst/>
          </a:prstGeom>
          <a:noFill/>
        </p:spPr>
      </p:pic>
      <p:pic>
        <p:nvPicPr>
          <p:cNvPr id="2" name="Picture 30" descr="MMj02363340000[1]"/>
          <p:cNvPicPr>
            <a:picLocks noChangeAspect="1" noChangeArrowheads="1" noCrop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563938" y="3716338"/>
            <a:ext cx="638175" cy="1905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4" name="Picture 6" descr="AN00460_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8489972" y="5495143"/>
            <a:ext cx="687388" cy="73342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" name="Picture 29" descr="AN00184_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632320" y="3137689"/>
            <a:ext cx="520700" cy="541337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0244" name="Picture 4" descr="https://www.clipartmax.com/png/full/254-2542368_%D0%BA%D0%B0%D1%80%D1%82%D0%B8%D0%BD%D0%BA%D0%B0-%D0%BB%D0%B5%D1%82%D1%8F%D1%89%D0%B5%D0%B9-%D0%BF%D0%B0%D0%B2%D0%BB%D0%B8%D0%BD%D0%BE%D0%B3%D0%BB%D0%B0%D0%B7%D0%BA%D0%B8-%D0%B1%D0%B0%D0%B1%D0%BE%D1%87%D0%BA%D0%B8-%D0%BD%D0%B0-%D0%BF%D1%80%D0%BE%D0%B7%D1%80%D0%B0%D1%87%D0%BD%D0%BE%D0%BC-%D1%84%D0%BE%D0%BD%D0%B5.pn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 rot="5038439">
            <a:off x="2082575" y="775606"/>
            <a:ext cx="1190086" cy="1173039"/>
          </a:xfrm>
          <a:prstGeom prst="rect">
            <a:avLst/>
          </a:prstGeom>
          <a:noFill/>
        </p:spPr>
      </p:pic>
      <p:pic>
        <p:nvPicPr>
          <p:cNvPr id="10246" name="Picture 6" descr="https://img2.freepng.ru/20171201/a0c/butterfly-png-image-5a20e8c49fb184.2403600815121061806541.jpg"/>
          <p:cNvPicPr>
            <a:picLocks noChangeAspect="1" noChangeArrowheads="1"/>
          </p:cNvPicPr>
          <p:nvPr/>
        </p:nvPicPr>
        <p:blipFill>
          <a:blip r:embed="rId7"/>
          <a:srcRect l="13778" r="10444"/>
          <a:stretch>
            <a:fillRect/>
          </a:stretch>
        </p:blipFill>
        <p:spPr bwMode="auto">
          <a:xfrm flipH="1">
            <a:off x="6561146" y="851673"/>
            <a:ext cx="1571636" cy="142876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31792" y="6638151"/>
            <a:ext cx="9429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altLang="ja-JP" sz="1800" smtClean="0">
                <a:latin typeface="Times New Roman" pitchFamily="18" charset="0"/>
                <a:cs typeface="Times New Roman" pitchFamily="18" charset="0"/>
              </a:rPr>
              <a:t>Микробы очень и очень маленькие, меньше самых маленьких насекомых,  даже букашка по сравнению с ними огромная, как гора. И вирусы, и бактерии- это всё микробы.</a:t>
            </a:r>
            <a:endParaRPr lang="ru-RU" sz="1800"/>
          </a:p>
        </p:txBody>
      </p:sp>
      <p:pic>
        <p:nvPicPr>
          <p:cNvPr id="10252" name="Picture 12" descr="http://mediaurok.ucoz.net/kliparti/1/ramka_4.png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0" y="0"/>
            <a:ext cx="10693400" cy="766558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4" name="Picture 12" descr="http://mediaurok.ucoz.net/kliparti/1/ramka_4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10693400" cy="7665585"/>
          </a:xfrm>
          <a:prstGeom prst="rect">
            <a:avLst/>
          </a:prstGeom>
          <a:noFill/>
        </p:spPr>
      </p:pic>
      <p:pic>
        <p:nvPicPr>
          <p:cNvPr id="2" name="Picture 1225" descr="MPj03996200000[1]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346304" y="2494747"/>
            <a:ext cx="3822700" cy="3057525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5" name="TextBox 4"/>
          <p:cNvSpPr txBox="1"/>
          <p:nvPr/>
        </p:nvSpPr>
        <p:spPr>
          <a:xfrm>
            <a:off x="774671" y="5995214"/>
            <a:ext cx="9072623" cy="646331"/>
          </a:xfrm>
          <a:prstGeom prst="rect">
            <a:avLst/>
          </a:prstGeom>
          <a:noFill/>
        </p:spPr>
        <p:txBody>
          <a:bodyPr wrap="square" lIns="91376" tIns="45688" rIns="91376" bIns="45688" rtlCol="0">
            <a:spAutoFit/>
          </a:bodyPr>
          <a:lstStyle/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Вот капля воды, посмотри, сколько на ней микробов! Ты ничего не видишь? Правильно, потому что микробы очень маленькие, меньше капельки,  и их так просто не разглядеть.</a:t>
            </a:r>
            <a:endParaRPr lang="ru-RU" sz="1800"/>
          </a:p>
        </p:txBody>
      </p:sp>
      <p:grpSp>
        <p:nvGrpSpPr>
          <p:cNvPr id="6" name="Group 1221"/>
          <p:cNvGrpSpPr/>
          <p:nvPr/>
        </p:nvGrpSpPr>
        <p:grpSpPr>
          <a:xfrm>
            <a:off x="4275130" y="1566053"/>
            <a:ext cx="271463" cy="574675"/>
            <a:chOff x="2200" y="754"/>
            <a:chExt cx="1088" cy="1950"/>
          </a:xfrm>
        </p:grpSpPr>
        <p:sp>
          <p:nvSpPr>
            <p:cNvPr id="7" name="AutoShape 1219"/>
            <p:cNvSpPr>
              <a:spLocks noChangeArrowheads="1"/>
            </p:cNvSpPr>
            <p:nvPr/>
          </p:nvSpPr>
          <p:spPr bwMode="auto">
            <a:xfrm>
              <a:off x="2334" y="754"/>
              <a:ext cx="776" cy="10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rgbClr val="99CCFF"/>
              </a:solidFill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Oval 1220"/>
            <p:cNvSpPr>
              <a:spLocks noChangeArrowheads="1"/>
            </p:cNvSpPr>
            <p:nvPr/>
          </p:nvSpPr>
          <p:spPr bwMode="auto">
            <a:xfrm>
              <a:off x="2200" y="1616"/>
              <a:ext cx="1088" cy="108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pic>
        <p:nvPicPr>
          <p:cNvPr id="9218" name="Picture 2" descr="https://w-dog.ru/wallpapers/12/0/559063274975826/solnechnye-luchi-travinki-kapli-bozhi-korovki-makro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346832" y="423045"/>
            <a:ext cx="3881373" cy="2577474"/>
          </a:xfrm>
          <a:prstGeom prst="rect">
            <a:avLst/>
          </a:prstGeom>
          <a:noFill/>
        </p:spPr>
      </p:pic>
      <p:pic>
        <p:nvPicPr>
          <p:cNvPr id="9224" name="Picture 8" descr="http://berezka13.irk.prosadiki.ru/media/2019/08/22/1264500343/5510309907a8.pn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7132650" y="3963027"/>
            <a:ext cx="1714512" cy="1532117"/>
          </a:xfrm>
          <a:prstGeom prst="rect">
            <a:avLst/>
          </a:prstGeom>
          <a:noFill/>
        </p:spPr>
      </p:pic>
      <p:pic>
        <p:nvPicPr>
          <p:cNvPr id="9226" name="Picture 10" descr="https://i.pinimg.com/originals/37/ff/fc/37fffc9273bcb0cea28fbdfd2919b46d.png"/>
          <p:cNvPicPr>
            <a:picLocks noChangeAspect="1" noChangeArrowheads="1"/>
          </p:cNvPicPr>
          <p:nvPr/>
        </p:nvPicPr>
        <p:blipFill>
          <a:blip r:embed="rId6"/>
          <a:srcRect l="15625" r="12500"/>
          <a:stretch>
            <a:fillRect/>
          </a:stretch>
        </p:blipFill>
        <p:spPr bwMode="auto">
          <a:xfrm>
            <a:off x="417478" y="565921"/>
            <a:ext cx="1970690" cy="27146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6 2.01665E-06 L -1.94444E-06 0.33302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10" name="Picture 12" descr="http://mediaurok.ucoz.net/kliparti/1/ramka_4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10693400" cy="7665585"/>
          </a:xfrm>
          <a:prstGeom prst="rect">
            <a:avLst/>
          </a:prstGeom>
          <a:noFill/>
        </p:spPr>
      </p:pic>
      <p:pic>
        <p:nvPicPr>
          <p:cNvPr id="2" name="Picture 533" descr="http://cliparts.co/cliparts/Lid/jL9/LidjL9k4T.png"/>
          <p:cNvPicPr>
            <a:picLocks noChangeAspect="1" noChangeArrowheads="1"/>
          </p:cNvPicPr>
          <p:nvPr/>
        </p:nvPicPr>
        <p:blipFill>
          <a:blip r:embed="rId3"/>
          <a:srcRect l="13889" r="16667"/>
          <a:stretch>
            <a:fillRect/>
          </a:stretch>
        </p:blipFill>
        <p:spPr bwMode="auto">
          <a:xfrm>
            <a:off x="703230" y="351607"/>
            <a:ext cx="3770312" cy="5429250"/>
          </a:xfrm>
          <a:prstGeom prst="rect">
            <a:avLst/>
          </a:prstGeom>
          <a:noFill/>
          <a:ln w="9525">
            <a:noFill/>
            <a:miter lim="800000"/>
          </a:ln>
        </p:spPr>
      </p:pic>
      <p:grpSp>
        <p:nvGrpSpPr>
          <p:cNvPr id="3" name="Group 1215"/>
          <p:cNvGrpSpPr/>
          <p:nvPr/>
        </p:nvGrpSpPr>
        <p:grpSpPr>
          <a:xfrm>
            <a:off x="5489576" y="2066124"/>
            <a:ext cx="1878020" cy="3529819"/>
            <a:chOff x="2200" y="754"/>
            <a:chExt cx="1088" cy="1950"/>
          </a:xfrm>
        </p:grpSpPr>
        <p:sp>
          <p:nvSpPr>
            <p:cNvPr id="4" name="AutoShape 1216"/>
            <p:cNvSpPr>
              <a:spLocks noChangeArrowheads="1"/>
            </p:cNvSpPr>
            <p:nvPr/>
          </p:nvSpPr>
          <p:spPr bwMode="auto">
            <a:xfrm>
              <a:off x="2336" y="754"/>
              <a:ext cx="770" cy="1043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rgbClr val="99CCFF"/>
              </a:solidFill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" name="Oval 1217"/>
            <p:cNvSpPr>
              <a:spLocks noChangeArrowheads="1"/>
            </p:cNvSpPr>
            <p:nvPr/>
          </p:nvSpPr>
          <p:spPr bwMode="auto">
            <a:xfrm>
              <a:off x="2200" y="1616"/>
              <a:ext cx="1088" cy="108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6" name="Group 1011"/>
          <p:cNvGrpSpPr/>
          <p:nvPr/>
        </p:nvGrpSpPr>
        <p:grpSpPr>
          <a:xfrm>
            <a:off x="6418270" y="3637756"/>
            <a:ext cx="215900" cy="503237"/>
            <a:chOff x="2653" y="935"/>
            <a:chExt cx="363" cy="998"/>
          </a:xfrm>
        </p:grpSpPr>
        <p:sp>
          <p:nvSpPr>
            <p:cNvPr id="7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" name="Group 1011"/>
          <p:cNvGrpSpPr/>
          <p:nvPr/>
        </p:nvGrpSpPr>
        <p:grpSpPr>
          <a:xfrm>
            <a:off x="6132518" y="3637756"/>
            <a:ext cx="215900" cy="503237"/>
            <a:chOff x="2653" y="935"/>
            <a:chExt cx="363" cy="998"/>
          </a:xfrm>
        </p:grpSpPr>
        <p:sp>
          <p:nvSpPr>
            <p:cNvPr id="14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" name="Group 1011"/>
          <p:cNvGrpSpPr/>
          <p:nvPr/>
        </p:nvGrpSpPr>
        <p:grpSpPr>
          <a:xfrm>
            <a:off x="6704022" y="3566321"/>
            <a:ext cx="215900" cy="503237"/>
            <a:chOff x="2653" y="935"/>
            <a:chExt cx="363" cy="998"/>
          </a:xfrm>
        </p:grpSpPr>
        <p:sp>
          <p:nvSpPr>
            <p:cNvPr id="21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" name="Group 1011"/>
          <p:cNvGrpSpPr/>
          <p:nvPr/>
        </p:nvGrpSpPr>
        <p:grpSpPr>
          <a:xfrm>
            <a:off x="5846766" y="3566321"/>
            <a:ext cx="215900" cy="503237"/>
            <a:chOff x="2653" y="935"/>
            <a:chExt cx="363" cy="998"/>
          </a:xfrm>
        </p:grpSpPr>
        <p:sp>
          <p:nvSpPr>
            <p:cNvPr id="28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4" name="Group 1011"/>
          <p:cNvGrpSpPr/>
          <p:nvPr/>
        </p:nvGrpSpPr>
        <p:grpSpPr>
          <a:xfrm>
            <a:off x="6561146" y="3209129"/>
            <a:ext cx="215900" cy="503237"/>
            <a:chOff x="2653" y="935"/>
            <a:chExt cx="363" cy="998"/>
          </a:xfrm>
        </p:grpSpPr>
        <p:sp>
          <p:nvSpPr>
            <p:cNvPr id="35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1" name="Group 1011"/>
          <p:cNvGrpSpPr/>
          <p:nvPr/>
        </p:nvGrpSpPr>
        <p:grpSpPr>
          <a:xfrm>
            <a:off x="6275394" y="3209129"/>
            <a:ext cx="215900" cy="503237"/>
            <a:chOff x="2653" y="935"/>
            <a:chExt cx="363" cy="998"/>
          </a:xfrm>
        </p:grpSpPr>
        <p:sp>
          <p:nvSpPr>
            <p:cNvPr id="42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8" name="Group 1011"/>
          <p:cNvGrpSpPr/>
          <p:nvPr/>
        </p:nvGrpSpPr>
        <p:grpSpPr>
          <a:xfrm>
            <a:off x="5989642" y="3209129"/>
            <a:ext cx="215900" cy="503237"/>
            <a:chOff x="2653" y="935"/>
            <a:chExt cx="363" cy="998"/>
          </a:xfrm>
        </p:grpSpPr>
        <p:sp>
          <p:nvSpPr>
            <p:cNvPr id="49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5" name="Group 1011"/>
          <p:cNvGrpSpPr/>
          <p:nvPr/>
        </p:nvGrpSpPr>
        <p:grpSpPr>
          <a:xfrm>
            <a:off x="6418270" y="2709061"/>
            <a:ext cx="215900" cy="503237"/>
            <a:chOff x="2653" y="935"/>
            <a:chExt cx="363" cy="998"/>
          </a:xfrm>
        </p:grpSpPr>
        <p:sp>
          <p:nvSpPr>
            <p:cNvPr id="56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2" name="Group 1011"/>
          <p:cNvGrpSpPr/>
          <p:nvPr/>
        </p:nvGrpSpPr>
        <p:grpSpPr>
          <a:xfrm>
            <a:off x="6275394" y="2351875"/>
            <a:ext cx="215900" cy="503237"/>
            <a:chOff x="2653" y="935"/>
            <a:chExt cx="363" cy="998"/>
          </a:xfrm>
        </p:grpSpPr>
        <p:sp>
          <p:nvSpPr>
            <p:cNvPr id="63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4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9" name="Group 1011"/>
          <p:cNvGrpSpPr/>
          <p:nvPr/>
        </p:nvGrpSpPr>
        <p:grpSpPr>
          <a:xfrm>
            <a:off x="6132518" y="2709061"/>
            <a:ext cx="215900" cy="503237"/>
            <a:chOff x="2653" y="935"/>
            <a:chExt cx="363" cy="998"/>
          </a:xfrm>
        </p:grpSpPr>
        <p:sp>
          <p:nvSpPr>
            <p:cNvPr id="70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6" name="Group 1011"/>
          <p:cNvGrpSpPr/>
          <p:nvPr/>
        </p:nvGrpSpPr>
        <p:grpSpPr>
          <a:xfrm>
            <a:off x="5846766" y="4423575"/>
            <a:ext cx="215900" cy="503237"/>
            <a:chOff x="2653" y="935"/>
            <a:chExt cx="363" cy="998"/>
          </a:xfrm>
        </p:grpSpPr>
        <p:sp>
          <p:nvSpPr>
            <p:cNvPr id="77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8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3" name="Group 1011"/>
          <p:cNvGrpSpPr/>
          <p:nvPr/>
        </p:nvGrpSpPr>
        <p:grpSpPr>
          <a:xfrm>
            <a:off x="5561014" y="4280697"/>
            <a:ext cx="215900" cy="503237"/>
            <a:chOff x="2653" y="935"/>
            <a:chExt cx="363" cy="998"/>
          </a:xfrm>
        </p:grpSpPr>
        <p:sp>
          <p:nvSpPr>
            <p:cNvPr id="84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" name="Group 1011"/>
          <p:cNvGrpSpPr/>
          <p:nvPr/>
        </p:nvGrpSpPr>
        <p:grpSpPr>
          <a:xfrm>
            <a:off x="6989774" y="4066383"/>
            <a:ext cx="215900" cy="503237"/>
            <a:chOff x="2653" y="935"/>
            <a:chExt cx="363" cy="998"/>
          </a:xfrm>
        </p:grpSpPr>
        <p:sp>
          <p:nvSpPr>
            <p:cNvPr id="91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7" name="Group 1011"/>
          <p:cNvGrpSpPr/>
          <p:nvPr/>
        </p:nvGrpSpPr>
        <p:grpSpPr>
          <a:xfrm>
            <a:off x="6561146" y="3994948"/>
            <a:ext cx="215900" cy="503237"/>
            <a:chOff x="2653" y="935"/>
            <a:chExt cx="363" cy="998"/>
          </a:xfrm>
        </p:grpSpPr>
        <p:sp>
          <p:nvSpPr>
            <p:cNvPr id="98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4" name="Group 1011"/>
          <p:cNvGrpSpPr/>
          <p:nvPr/>
        </p:nvGrpSpPr>
        <p:grpSpPr>
          <a:xfrm>
            <a:off x="6275394" y="3994948"/>
            <a:ext cx="215900" cy="503237"/>
            <a:chOff x="2653" y="935"/>
            <a:chExt cx="363" cy="998"/>
          </a:xfrm>
        </p:grpSpPr>
        <p:sp>
          <p:nvSpPr>
            <p:cNvPr id="105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1" name="Group 1011"/>
          <p:cNvGrpSpPr/>
          <p:nvPr/>
        </p:nvGrpSpPr>
        <p:grpSpPr>
          <a:xfrm>
            <a:off x="5989642" y="3994948"/>
            <a:ext cx="215900" cy="503237"/>
            <a:chOff x="2653" y="935"/>
            <a:chExt cx="363" cy="998"/>
          </a:xfrm>
        </p:grpSpPr>
        <p:sp>
          <p:nvSpPr>
            <p:cNvPr id="112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8" name="Group 1011"/>
          <p:cNvGrpSpPr/>
          <p:nvPr/>
        </p:nvGrpSpPr>
        <p:grpSpPr>
          <a:xfrm>
            <a:off x="6846897" y="3852069"/>
            <a:ext cx="215900" cy="503237"/>
            <a:chOff x="2653" y="935"/>
            <a:chExt cx="363" cy="998"/>
          </a:xfrm>
        </p:grpSpPr>
        <p:sp>
          <p:nvSpPr>
            <p:cNvPr id="119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5" name="Group 1011"/>
          <p:cNvGrpSpPr/>
          <p:nvPr/>
        </p:nvGrpSpPr>
        <p:grpSpPr>
          <a:xfrm>
            <a:off x="5703890" y="3923507"/>
            <a:ext cx="215900" cy="503237"/>
            <a:chOff x="2653" y="935"/>
            <a:chExt cx="363" cy="998"/>
          </a:xfrm>
        </p:grpSpPr>
        <p:sp>
          <p:nvSpPr>
            <p:cNvPr id="126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7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2" name="Group 1011"/>
          <p:cNvGrpSpPr/>
          <p:nvPr/>
        </p:nvGrpSpPr>
        <p:grpSpPr>
          <a:xfrm>
            <a:off x="6846897" y="4423575"/>
            <a:ext cx="215900" cy="503237"/>
            <a:chOff x="2653" y="935"/>
            <a:chExt cx="363" cy="998"/>
          </a:xfrm>
        </p:grpSpPr>
        <p:sp>
          <p:nvSpPr>
            <p:cNvPr id="133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4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9" name="Group 1011"/>
          <p:cNvGrpSpPr/>
          <p:nvPr/>
        </p:nvGrpSpPr>
        <p:grpSpPr>
          <a:xfrm>
            <a:off x="7132650" y="4423575"/>
            <a:ext cx="215900" cy="503237"/>
            <a:chOff x="2653" y="935"/>
            <a:chExt cx="363" cy="998"/>
          </a:xfrm>
        </p:grpSpPr>
        <p:sp>
          <p:nvSpPr>
            <p:cNvPr id="140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1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6" name="Group 1011"/>
          <p:cNvGrpSpPr/>
          <p:nvPr/>
        </p:nvGrpSpPr>
        <p:grpSpPr>
          <a:xfrm>
            <a:off x="6632584" y="4495011"/>
            <a:ext cx="215900" cy="503237"/>
            <a:chOff x="2653" y="935"/>
            <a:chExt cx="363" cy="998"/>
          </a:xfrm>
        </p:grpSpPr>
        <p:sp>
          <p:nvSpPr>
            <p:cNvPr id="147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8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3" name="Group 1011"/>
          <p:cNvGrpSpPr/>
          <p:nvPr/>
        </p:nvGrpSpPr>
        <p:grpSpPr>
          <a:xfrm>
            <a:off x="6346833" y="4495011"/>
            <a:ext cx="215900" cy="503237"/>
            <a:chOff x="2653" y="935"/>
            <a:chExt cx="363" cy="998"/>
          </a:xfrm>
        </p:grpSpPr>
        <p:sp>
          <p:nvSpPr>
            <p:cNvPr id="154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5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0" name="Group 1011"/>
          <p:cNvGrpSpPr/>
          <p:nvPr/>
        </p:nvGrpSpPr>
        <p:grpSpPr>
          <a:xfrm>
            <a:off x="6061080" y="4495011"/>
            <a:ext cx="215900" cy="503237"/>
            <a:chOff x="2653" y="935"/>
            <a:chExt cx="363" cy="998"/>
          </a:xfrm>
        </p:grpSpPr>
        <p:sp>
          <p:nvSpPr>
            <p:cNvPr id="161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2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7" name="Group 1011"/>
          <p:cNvGrpSpPr/>
          <p:nvPr/>
        </p:nvGrpSpPr>
        <p:grpSpPr>
          <a:xfrm>
            <a:off x="6918337" y="4852202"/>
            <a:ext cx="215900" cy="503237"/>
            <a:chOff x="2653" y="935"/>
            <a:chExt cx="363" cy="998"/>
          </a:xfrm>
        </p:grpSpPr>
        <p:sp>
          <p:nvSpPr>
            <p:cNvPr id="168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9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4" name="Group 1011"/>
          <p:cNvGrpSpPr/>
          <p:nvPr/>
        </p:nvGrpSpPr>
        <p:grpSpPr>
          <a:xfrm>
            <a:off x="6704022" y="4995081"/>
            <a:ext cx="215900" cy="503237"/>
            <a:chOff x="2653" y="935"/>
            <a:chExt cx="363" cy="998"/>
          </a:xfrm>
        </p:grpSpPr>
        <p:sp>
          <p:nvSpPr>
            <p:cNvPr id="175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6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1" name="Group 1011"/>
          <p:cNvGrpSpPr/>
          <p:nvPr/>
        </p:nvGrpSpPr>
        <p:grpSpPr>
          <a:xfrm>
            <a:off x="6418270" y="5066515"/>
            <a:ext cx="215900" cy="503237"/>
            <a:chOff x="2653" y="935"/>
            <a:chExt cx="363" cy="998"/>
          </a:xfrm>
        </p:grpSpPr>
        <p:sp>
          <p:nvSpPr>
            <p:cNvPr id="182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3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8" name="Group 1011"/>
          <p:cNvGrpSpPr/>
          <p:nvPr/>
        </p:nvGrpSpPr>
        <p:grpSpPr>
          <a:xfrm>
            <a:off x="6132518" y="5066515"/>
            <a:ext cx="215900" cy="503237"/>
            <a:chOff x="2653" y="935"/>
            <a:chExt cx="363" cy="998"/>
          </a:xfrm>
        </p:grpSpPr>
        <p:sp>
          <p:nvSpPr>
            <p:cNvPr id="189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0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95" name="Group 1011"/>
          <p:cNvGrpSpPr/>
          <p:nvPr/>
        </p:nvGrpSpPr>
        <p:grpSpPr>
          <a:xfrm>
            <a:off x="5846766" y="4923639"/>
            <a:ext cx="215900" cy="503237"/>
            <a:chOff x="2653" y="935"/>
            <a:chExt cx="363" cy="998"/>
          </a:xfrm>
        </p:grpSpPr>
        <p:sp>
          <p:nvSpPr>
            <p:cNvPr id="196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7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8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2" name="Group 1011"/>
          <p:cNvGrpSpPr/>
          <p:nvPr/>
        </p:nvGrpSpPr>
        <p:grpSpPr>
          <a:xfrm>
            <a:off x="5632452" y="4709325"/>
            <a:ext cx="215900" cy="503237"/>
            <a:chOff x="2653" y="935"/>
            <a:chExt cx="363" cy="998"/>
          </a:xfrm>
        </p:grpSpPr>
        <p:sp>
          <p:nvSpPr>
            <p:cNvPr id="203" name="AutoShape 1012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" name="Line 1013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" name="Line 1014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" name="Line 1015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" name="Line 1016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" name="Line 1017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9" name="TextBox 208"/>
          <p:cNvSpPr txBox="1"/>
          <p:nvPr/>
        </p:nvSpPr>
        <p:spPr>
          <a:xfrm>
            <a:off x="346040" y="5923774"/>
            <a:ext cx="9929881" cy="923265"/>
          </a:xfrm>
          <a:prstGeom prst="rect">
            <a:avLst/>
          </a:prstGeom>
          <a:noFill/>
        </p:spPr>
        <p:txBody>
          <a:bodyPr wrap="square" lIns="91376" tIns="45688" rIns="91376" bIns="45688" rtlCol="0">
            <a:spAutoFit/>
          </a:bodyPr>
          <a:lstStyle/>
          <a:p>
            <a:pPr algn="just"/>
            <a:r>
              <a:rPr lang="ru-RU" altLang="ja-JP" sz="1800">
                <a:latin typeface="Times New Roman" pitchFamily="18" charset="0"/>
                <a:cs typeface="Times New Roman" pitchFamily="18" charset="0"/>
              </a:rPr>
              <a:t>Для того, что бы увидеть микробы, нам нужен специальный прибор – микроскоп, который увеличивает предметы в сотни раз. </a:t>
            </a:r>
            <a:r>
              <a:rPr lang="ru-RU" sz="180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Мы положили капельку на стекло микроскопа и теперь видим микробы, которые живут в капле воды. Капелька такая маленькая, зато сколько на ней микробов!!!</a:t>
            </a:r>
            <a:endParaRPr lang="ru-RU" sz="1800"/>
          </a:p>
        </p:txBody>
      </p:sp>
    </p:spTree>
  </p:cSld>
  <p:clrMapOvr>
    <a:masterClrMapping/>
  </p:clrMapOvr>
  <p:transition>
    <p:newsflash/>
  </p:transition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12" descr="http://mediaurok.ucoz.net/kliparti/1/ramka_4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10693400" cy="7665585"/>
          </a:xfrm>
          <a:prstGeom prst="rect">
            <a:avLst/>
          </a:prstGeom>
          <a:noFill/>
        </p:spPr>
      </p:pic>
      <p:pic>
        <p:nvPicPr>
          <p:cNvPr id="2" name="Picture 533" descr="http://cliparts.co/cliparts/Lid/jL9/LidjL9k4T.png"/>
          <p:cNvPicPr>
            <a:picLocks noChangeAspect="1" noChangeArrowheads="1"/>
          </p:cNvPicPr>
          <p:nvPr/>
        </p:nvPicPr>
        <p:blipFill>
          <a:blip r:embed="rId3"/>
          <a:srcRect l="13889" r="16667"/>
          <a:stretch>
            <a:fillRect/>
          </a:stretch>
        </p:blipFill>
        <p:spPr bwMode="auto">
          <a:xfrm>
            <a:off x="500068" y="911605"/>
            <a:ext cx="2703497" cy="389217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3" name="Picture 10" descr="https://myslide.ru/documents_3/17060336eb99a65d1c715a1abff02139/img64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417874" y="780235"/>
            <a:ext cx="6905676" cy="5179258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6" name="TextBox 5"/>
          <p:cNvSpPr txBox="1"/>
          <p:nvPr/>
        </p:nvSpPr>
        <p:spPr>
          <a:xfrm>
            <a:off x="703231" y="5638024"/>
            <a:ext cx="8643998" cy="1200264"/>
          </a:xfrm>
          <a:prstGeom prst="rect">
            <a:avLst/>
          </a:prstGeom>
          <a:noFill/>
        </p:spPr>
        <p:txBody>
          <a:bodyPr wrap="square" lIns="91376" tIns="45688" rIns="91376" bIns="45688" rtlCol="0">
            <a:spAutoFit/>
          </a:bodyPr>
          <a:lstStyle/>
          <a:p>
            <a:pPr algn="just"/>
            <a:endParaRPr lang="ru-RU" altLang="ja-JP" sz="18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ja-JP" sz="18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ja-JP" sz="1800" smtClean="0"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altLang="ja-JP" sz="1800">
                <a:latin typeface="Times New Roman" pitchFamily="18" charset="0"/>
                <a:cs typeface="Times New Roman" pitchFamily="18" charset="0"/>
              </a:rPr>
              <a:t>так выглядят разные микробы и бактерии под микроскопом. Они похожи на шарики или палочки. У них нет ни рук, ни ног, ни рта, ни носа.</a:t>
            </a:r>
            <a:endParaRPr lang="ru-RU" sz="1800"/>
          </a:p>
        </p:txBody>
      </p:sp>
    </p:spTree>
  </p:cSld>
  <p:clrMapOvr>
    <a:masterClrMapping/>
  </p:clrMapOvr>
  <p:transition>
    <p:dissolve/>
  </p:transition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Picture 12" descr="http://mediaurok.ucoz.net/kliparti/1/ramka_4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10693400" cy="7665585"/>
          </a:xfrm>
          <a:prstGeom prst="rect">
            <a:avLst/>
          </a:prstGeom>
          <a:noFill/>
        </p:spPr>
      </p:pic>
      <p:sp>
        <p:nvSpPr>
          <p:cNvPr id="9218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302802"/>
            <a:ext cx="9624060" cy="1260211"/>
          </a:xfrm>
        </p:spPr>
        <p:txBody>
          <a:bodyPr/>
          <a:lstStyle/>
          <a:p>
            <a:r>
              <a:rPr lang="ru-RU" sz="27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 питаются микробы?</a:t>
            </a:r>
          </a:p>
        </p:txBody>
      </p:sp>
      <p:pic>
        <p:nvPicPr>
          <p:cNvPr id="9219" name="Picture 6" descr="https://cf2.ppt-online.org/files2/slide/v/vEVfKr0gGOiA4zNBsSXFcmoeWCdUtqwQ16hIpk/slide-42.jpg"/>
          <p:cNvPicPr>
            <a:picLocks noChangeAspect="1" noChangeArrowheads="1"/>
          </p:cNvPicPr>
          <p:nvPr/>
        </p:nvPicPr>
        <p:blipFill>
          <a:blip r:embed="rId3"/>
          <a:srcRect l="10123" t="19621" r="10042" b="8997"/>
          <a:stretch>
            <a:fillRect/>
          </a:stretch>
        </p:blipFill>
        <p:spPr bwMode="auto">
          <a:xfrm>
            <a:off x="417478" y="1494615"/>
            <a:ext cx="6610972" cy="4174447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9220" name="Picture 8" descr="https://ds02.infourok.ru/uploads/ex/0ce0/00043f17-270922cb/img5.jpg"/>
          <p:cNvPicPr>
            <a:picLocks noChangeAspect="1" noChangeArrowheads="1"/>
          </p:cNvPicPr>
          <p:nvPr/>
        </p:nvPicPr>
        <p:blipFill>
          <a:blip r:embed="rId4"/>
          <a:srcRect l="47656" t="42709"/>
          <a:stretch>
            <a:fillRect/>
          </a:stretch>
        </p:blipFill>
        <p:spPr bwMode="auto">
          <a:xfrm>
            <a:off x="7602342" y="1102684"/>
            <a:ext cx="2136823" cy="1654027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9221" name="Picture 12" descr="https://look.com.ua/pic/201710/2560x1440/look.com.ua-250434.jpg"/>
          <p:cNvPicPr>
            <a:picLocks noChangeAspect="1" noChangeArrowheads="1"/>
          </p:cNvPicPr>
          <p:nvPr/>
        </p:nvPicPr>
        <p:blipFill>
          <a:blip r:embed="rId5"/>
          <a:srcRect l="32857" r="25714"/>
          <a:stretch>
            <a:fillRect/>
          </a:stretch>
        </p:blipFill>
        <p:spPr bwMode="auto">
          <a:xfrm>
            <a:off x="7518797" y="3150526"/>
            <a:ext cx="2422724" cy="3101518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9222" name="TextBox 11"/>
          <p:cNvSpPr txBox="1">
            <a:spLocks noChangeArrowheads="1"/>
          </p:cNvSpPr>
          <p:nvPr/>
        </p:nvSpPr>
        <p:spPr bwMode="auto">
          <a:xfrm>
            <a:off x="917544" y="6616105"/>
            <a:ext cx="9107522" cy="42843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04251" tIns="52125" rIns="104251" bIns="52125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Микробы едят всё: хлеб, фрукты, овощи, суп, листья деревьев, краску, землю.</a:t>
            </a:r>
          </a:p>
        </p:txBody>
      </p:sp>
    </p:spTree>
  </p:cSld>
  <p:clrMapOvr>
    <a:masterClrMapping/>
  </p:clrMapOvr>
  <p:transition>
    <p:wedge/>
  </p:transition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42" name="Picture 2" descr="https://progress.online/sites/default/files/field/image/u_mikrobov_mozhet_byt_sobstvennaja_versija_internet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01253" y="1496501"/>
            <a:ext cx="4190105" cy="2963244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024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302802"/>
            <a:ext cx="9624060" cy="1260211"/>
          </a:xfrm>
        </p:spPr>
        <p:txBody>
          <a:bodyPr/>
          <a:lstStyle/>
          <a:p>
            <a:r>
              <a:rPr lang="ru-RU" sz="27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передвигаются микробы?</a:t>
            </a:r>
          </a:p>
        </p:txBody>
      </p:sp>
      <p:sp>
        <p:nvSpPr>
          <p:cNvPr id="10244" name="TextBox 5"/>
          <p:cNvSpPr txBox="1">
            <a:spLocks noChangeArrowheads="1"/>
          </p:cNvSpPr>
          <p:nvPr/>
        </p:nvSpPr>
        <p:spPr bwMode="auto">
          <a:xfrm>
            <a:off x="501253" y="4804555"/>
            <a:ext cx="4344194" cy="12133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04269" tIns="52135" rIns="104269" bIns="52135">
            <a:spAutoFit/>
          </a:bodyPr>
          <a:lstStyle/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У некоторых есть хвостики, которые называются жгутиками. Жгутики вращаются, как  пропеллер вертолета, и микроб движется.</a:t>
            </a:r>
          </a:p>
        </p:txBody>
      </p:sp>
      <p:sp>
        <p:nvSpPr>
          <p:cNvPr id="10245" name="TextBox 6"/>
          <p:cNvSpPr txBox="1">
            <a:spLocks noChangeArrowheads="1"/>
          </p:cNvSpPr>
          <p:nvPr/>
        </p:nvSpPr>
        <p:spPr bwMode="auto">
          <a:xfrm>
            <a:off x="5680872" y="4883318"/>
            <a:ext cx="4177109" cy="9363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04269" tIns="52135" rIns="104269" bIns="52135">
            <a:spAutoFit/>
          </a:bodyPr>
          <a:lstStyle/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Другие просто подпрыгивают в жидкости, как мячик. Там, где сухо, их переносит воздух (ветер)</a:t>
            </a:r>
          </a:p>
        </p:txBody>
      </p:sp>
      <p:pic>
        <p:nvPicPr>
          <p:cNvPr id="10246" name="Picture 18" descr="https://www.wh-lady.ru/wp-content/uploads/2015/11/shutterstock_3388685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430245" y="1575263"/>
            <a:ext cx="4121415" cy="2914237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7" name="Picture 12" descr="http://mediaurok.ucoz.net/kliparti/1/ramka_4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0" y="0"/>
            <a:ext cx="10693400" cy="766558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4578" name="Picture 2" descr=" 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88982" y="1137425"/>
            <a:ext cx="3767411" cy="2509155"/>
          </a:xfrm>
          <a:prstGeom prst="rect">
            <a:avLst/>
          </a:prstGeom>
          <a:noFill/>
        </p:spPr>
      </p:pic>
      <p:sp>
        <p:nvSpPr>
          <p:cNvPr id="1024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302802"/>
            <a:ext cx="9624060" cy="906061"/>
          </a:xfrm>
        </p:spPr>
        <p:txBody>
          <a:bodyPr/>
          <a:lstStyle/>
          <a:p>
            <a:r>
              <a:rPr lang="ru-RU" sz="27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Где живут  микробы?</a:t>
            </a:r>
          </a:p>
        </p:txBody>
      </p:sp>
      <p:sp>
        <p:nvSpPr>
          <p:cNvPr id="7" name="Oval 1608"/>
          <p:cNvSpPr>
            <a:spLocks noChangeArrowheads="1"/>
          </p:cNvSpPr>
          <p:nvPr/>
        </p:nvSpPr>
        <p:spPr bwMode="auto">
          <a:xfrm>
            <a:off x="967235" y="5208870"/>
            <a:ext cx="4546551" cy="119195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3366FF"/>
            </a:solidFill>
            <a:round/>
          </a:ln>
          <a:effectLst/>
        </p:spPr>
        <p:txBody>
          <a:bodyPr wrap="none" lIns="104287" tIns="52144" rIns="104287" bIns="52144" anchor="ctr"/>
          <a:lstStyle/>
          <a:p>
            <a:pPr>
              <a:defRPr/>
            </a:pPr>
            <a:endParaRPr lang="ru-RU"/>
          </a:p>
        </p:txBody>
      </p:sp>
      <p:grpSp>
        <p:nvGrpSpPr>
          <p:cNvPr id="2" name="Group 1675"/>
          <p:cNvGrpSpPr/>
          <p:nvPr/>
        </p:nvGrpSpPr>
        <p:grpSpPr>
          <a:xfrm>
            <a:off x="1417610" y="1923243"/>
            <a:ext cx="252483" cy="554843"/>
            <a:chOff x="2653" y="935"/>
            <a:chExt cx="363" cy="998"/>
          </a:xfrm>
        </p:grpSpPr>
        <p:sp>
          <p:nvSpPr>
            <p:cNvPr id="12" name="AutoShape 1676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Line 1677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1678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Line 1679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1680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1681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1675"/>
          <p:cNvGrpSpPr/>
          <p:nvPr/>
        </p:nvGrpSpPr>
        <p:grpSpPr>
          <a:xfrm>
            <a:off x="4132254" y="1494615"/>
            <a:ext cx="252483" cy="554843"/>
            <a:chOff x="2653" y="935"/>
            <a:chExt cx="363" cy="998"/>
          </a:xfrm>
        </p:grpSpPr>
        <p:sp>
          <p:nvSpPr>
            <p:cNvPr id="19" name="AutoShape 1676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Line 1677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Line 1678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1679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Line 1680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Line 1681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1675"/>
          <p:cNvGrpSpPr/>
          <p:nvPr/>
        </p:nvGrpSpPr>
        <p:grpSpPr>
          <a:xfrm>
            <a:off x="4177101" y="5434669"/>
            <a:ext cx="252483" cy="554843"/>
            <a:chOff x="2653" y="935"/>
            <a:chExt cx="363" cy="998"/>
          </a:xfrm>
        </p:grpSpPr>
        <p:sp>
          <p:nvSpPr>
            <p:cNvPr id="40" name="AutoShape 1676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" name="Line 1677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Line 1678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Line 1679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Line 1680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Line 1681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" name="Group 1675"/>
          <p:cNvGrpSpPr/>
          <p:nvPr/>
        </p:nvGrpSpPr>
        <p:grpSpPr>
          <a:xfrm>
            <a:off x="1670818" y="5277142"/>
            <a:ext cx="252483" cy="554843"/>
            <a:chOff x="2653" y="935"/>
            <a:chExt cx="363" cy="998"/>
          </a:xfrm>
        </p:grpSpPr>
        <p:sp>
          <p:nvSpPr>
            <p:cNvPr id="47" name="AutoShape 1676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Line 1677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Line 1678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Line 1679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Line 1680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Line 1681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53" name="Picture 4" descr="https://otravlenie103.ru/wp-content/uploads/2018/01/pishevoe_otravlenie103_b2027-min.jpg"/>
          <p:cNvPicPr>
            <a:picLocks noChangeAspect="1" noChangeArrowheads="1"/>
          </p:cNvPicPr>
          <p:nvPr/>
        </p:nvPicPr>
        <p:blipFill>
          <a:blip r:embed="rId3"/>
          <a:srcRect l="31410" r="30128"/>
          <a:stretch>
            <a:fillRect/>
          </a:stretch>
        </p:blipFill>
        <p:spPr bwMode="auto">
          <a:xfrm>
            <a:off x="8204220" y="351608"/>
            <a:ext cx="1903584" cy="1994100"/>
          </a:xfrm>
          <a:prstGeom prst="rect">
            <a:avLst/>
          </a:prstGeom>
          <a:noFill/>
          <a:ln w="9525">
            <a:noFill/>
            <a:miter lim="800000"/>
          </a:ln>
        </p:spPr>
      </p:pic>
      <p:grpSp>
        <p:nvGrpSpPr>
          <p:cNvPr id="32" name="Group 1221"/>
          <p:cNvGrpSpPr/>
          <p:nvPr/>
        </p:nvGrpSpPr>
        <p:grpSpPr>
          <a:xfrm>
            <a:off x="2255618" y="3308049"/>
            <a:ext cx="239482" cy="539103"/>
            <a:chOff x="2200" y="754"/>
            <a:chExt cx="1088" cy="1950"/>
          </a:xfrm>
        </p:grpSpPr>
        <p:sp>
          <p:nvSpPr>
            <p:cNvPr id="64" name="AutoShape 1219"/>
            <p:cNvSpPr>
              <a:spLocks noChangeArrowheads="1"/>
            </p:cNvSpPr>
            <p:nvPr/>
          </p:nvSpPr>
          <p:spPr bwMode="auto">
            <a:xfrm>
              <a:off x="2334" y="754"/>
              <a:ext cx="776" cy="10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rgbClr val="99CCFF"/>
              </a:solidFill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" name="Oval 1220"/>
            <p:cNvSpPr>
              <a:spLocks noChangeArrowheads="1"/>
            </p:cNvSpPr>
            <p:nvPr/>
          </p:nvSpPr>
          <p:spPr bwMode="auto">
            <a:xfrm>
              <a:off x="2200" y="1616"/>
              <a:ext cx="1088" cy="108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9" name="Group 1221"/>
          <p:cNvGrpSpPr/>
          <p:nvPr/>
        </p:nvGrpSpPr>
        <p:grpSpPr>
          <a:xfrm>
            <a:off x="2840419" y="3386813"/>
            <a:ext cx="239482" cy="539103"/>
            <a:chOff x="2200" y="754"/>
            <a:chExt cx="1088" cy="1950"/>
          </a:xfrm>
        </p:grpSpPr>
        <p:sp>
          <p:nvSpPr>
            <p:cNvPr id="67" name="AutoShape 1219"/>
            <p:cNvSpPr>
              <a:spLocks noChangeArrowheads="1"/>
            </p:cNvSpPr>
            <p:nvPr/>
          </p:nvSpPr>
          <p:spPr bwMode="auto">
            <a:xfrm>
              <a:off x="2334" y="754"/>
              <a:ext cx="776" cy="10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rgbClr val="99CCFF"/>
              </a:solidFill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" name="Oval 1220"/>
            <p:cNvSpPr>
              <a:spLocks noChangeArrowheads="1"/>
            </p:cNvSpPr>
            <p:nvPr/>
          </p:nvSpPr>
          <p:spPr bwMode="auto">
            <a:xfrm>
              <a:off x="2200" y="1616"/>
              <a:ext cx="1088" cy="108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6" name="Group 1221"/>
          <p:cNvGrpSpPr/>
          <p:nvPr/>
        </p:nvGrpSpPr>
        <p:grpSpPr>
          <a:xfrm>
            <a:off x="3341674" y="3465578"/>
            <a:ext cx="239482" cy="539103"/>
            <a:chOff x="2200" y="754"/>
            <a:chExt cx="1088" cy="1950"/>
          </a:xfrm>
        </p:grpSpPr>
        <p:sp>
          <p:nvSpPr>
            <p:cNvPr id="70" name="AutoShape 1219"/>
            <p:cNvSpPr>
              <a:spLocks noChangeArrowheads="1"/>
            </p:cNvSpPr>
            <p:nvPr/>
          </p:nvSpPr>
          <p:spPr bwMode="auto">
            <a:xfrm>
              <a:off x="2334" y="754"/>
              <a:ext cx="776" cy="10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rgbClr val="99CCFF"/>
              </a:solidFill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" name="Oval 1220"/>
            <p:cNvSpPr>
              <a:spLocks noChangeArrowheads="1"/>
            </p:cNvSpPr>
            <p:nvPr/>
          </p:nvSpPr>
          <p:spPr bwMode="auto">
            <a:xfrm>
              <a:off x="2200" y="1616"/>
              <a:ext cx="1088" cy="108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54" name="Group 1221"/>
          <p:cNvGrpSpPr/>
          <p:nvPr/>
        </p:nvGrpSpPr>
        <p:grpSpPr>
          <a:xfrm>
            <a:off x="3703626" y="3209127"/>
            <a:ext cx="239482" cy="539103"/>
            <a:chOff x="2200" y="754"/>
            <a:chExt cx="1088" cy="1950"/>
          </a:xfrm>
        </p:grpSpPr>
        <p:sp>
          <p:nvSpPr>
            <p:cNvPr id="73" name="AutoShape 1219"/>
            <p:cNvSpPr>
              <a:spLocks noChangeArrowheads="1"/>
            </p:cNvSpPr>
            <p:nvPr/>
          </p:nvSpPr>
          <p:spPr bwMode="auto">
            <a:xfrm>
              <a:off x="2334" y="754"/>
              <a:ext cx="776" cy="10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rgbClr val="99CCFF"/>
              </a:solidFill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" name="Oval 1220"/>
            <p:cNvSpPr>
              <a:spLocks noChangeArrowheads="1"/>
            </p:cNvSpPr>
            <p:nvPr/>
          </p:nvSpPr>
          <p:spPr bwMode="auto">
            <a:xfrm>
              <a:off x="2200" y="1616"/>
              <a:ext cx="1088" cy="108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63" name="Group 1221"/>
          <p:cNvGrpSpPr/>
          <p:nvPr/>
        </p:nvGrpSpPr>
        <p:grpSpPr>
          <a:xfrm>
            <a:off x="2506248" y="3623104"/>
            <a:ext cx="239482" cy="539103"/>
            <a:chOff x="2200" y="754"/>
            <a:chExt cx="1088" cy="1950"/>
          </a:xfrm>
        </p:grpSpPr>
        <p:sp>
          <p:nvSpPr>
            <p:cNvPr id="82" name="AutoShape 1219"/>
            <p:cNvSpPr>
              <a:spLocks noChangeArrowheads="1"/>
            </p:cNvSpPr>
            <p:nvPr/>
          </p:nvSpPr>
          <p:spPr bwMode="auto">
            <a:xfrm>
              <a:off x="2334" y="754"/>
              <a:ext cx="776" cy="10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rgbClr val="99CCFF"/>
              </a:solidFill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" name="Oval 1220"/>
            <p:cNvSpPr>
              <a:spLocks noChangeArrowheads="1"/>
            </p:cNvSpPr>
            <p:nvPr/>
          </p:nvSpPr>
          <p:spPr bwMode="auto">
            <a:xfrm>
              <a:off x="2200" y="1616"/>
              <a:ext cx="1088" cy="108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096" name="Group 1221"/>
          <p:cNvGrpSpPr/>
          <p:nvPr/>
        </p:nvGrpSpPr>
        <p:grpSpPr>
          <a:xfrm>
            <a:off x="3091047" y="3780633"/>
            <a:ext cx="239482" cy="539103"/>
            <a:chOff x="2200" y="754"/>
            <a:chExt cx="1088" cy="1950"/>
          </a:xfrm>
        </p:grpSpPr>
        <p:sp>
          <p:nvSpPr>
            <p:cNvPr id="85" name="AutoShape 1219"/>
            <p:cNvSpPr>
              <a:spLocks noChangeArrowheads="1"/>
            </p:cNvSpPr>
            <p:nvPr/>
          </p:nvSpPr>
          <p:spPr bwMode="auto">
            <a:xfrm>
              <a:off x="2334" y="754"/>
              <a:ext cx="776" cy="10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rgbClr val="99CCFF"/>
              </a:solidFill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" name="Oval 1220"/>
            <p:cNvSpPr>
              <a:spLocks noChangeArrowheads="1"/>
            </p:cNvSpPr>
            <p:nvPr/>
          </p:nvSpPr>
          <p:spPr bwMode="auto">
            <a:xfrm>
              <a:off x="2200" y="1616"/>
              <a:ext cx="1088" cy="108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097" name="Group 1221"/>
          <p:cNvGrpSpPr/>
          <p:nvPr/>
        </p:nvGrpSpPr>
        <p:grpSpPr>
          <a:xfrm>
            <a:off x="2840419" y="4174450"/>
            <a:ext cx="239482" cy="539103"/>
            <a:chOff x="2200" y="754"/>
            <a:chExt cx="1088" cy="1950"/>
          </a:xfrm>
        </p:grpSpPr>
        <p:sp>
          <p:nvSpPr>
            <p:cNvPr id="88" name="AutoShape 1219"/>
            <p:cNvSpPr>
              <a:spLocks noChangeArrowheads="1"/>
            </p:cNvSpPr>
            <p:nvPr/>
          </p:nvSpPr>
          <p:spPr bwMode="auto">
            <a:xfrm>
              <a:off x="2334" y="754"/>
              <a:ext cx="776" cy="10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rgbClr val="99CCFF"/>
              </a:solidFill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9" name="Oval 1220"/>
            <p:cNvSpPr>
              <a:spLocks noChangeArrowheads="1"/>
            </p:cNvSpPr>
            <p:nvPr/>
          </p:nvSpPr>
          <p:spPr bwMode="auto">
            <a:xfrm>
              <a:off x="2200" y="1616"/>
              <a:ext cx="1088" cy="108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099" name="Group 1221"/>
          <p:cNvGrpSpPr/>
          <p:nvPr/>
        </p:nvGrpSpPr>
        <p:grpSpPr>
          <a:xfrm>
            <a:off x="3508761" y="4016924"/>
            <a:ext cx="239482" cy="539103"/>
            <a:chOff x="2200" y="754"/>
            <a:chExt cx="1088" cy="1950"/>
          </a:xfrm>
        </p:grpSpPr>
        <p:sp>
          <p:nvSpPr>
            <p:cNvPr id="91" name="AutoShape 1219"/>
            <p:cNvSpPr>
              <a:spLocks noChangeArrowheads="1"/>
            </p:cNvSpPr>
            <p:nvPr/>
          </p:nvSpPr>
          <p:spPr bwMode="auto">
            <a:xfrm>
              <a:off x="2334" y="754"/>
              <a:ext cx="776" cy="10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rgbClr val="99CCFF"/>
              </a:solidFill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" name="Oval 1220"/>
            <p:cNvSpPr>
              <a:spLocks noChangeArrowheads="1"/>
            </p:cNvSpPr>
            <p:nvPr/>
          </p:nvSpPr>
          <p:spPr bwMode="auto">
            <a:xfrm>
              <a:off x="2200" y="1616"/>
              <a:ext cx="1088" cy="108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100" name="Group 1221"/>
          <p:cNvGrpSpPr/>
          <p:nvPr/>
        </p:nvGrpSpPr>
        <p:grpSpPr>
          <a:xfrm>
            <a:off x="2422705" y="4174450"/>
            <a:ext cx="239482" cy="539103"/>
            <a:chOff x="2200" y="754"/>
            <a:chExt cx="1088" cy="1950"/>
          </a:xfrm>
        </p:grpSpPr>
        <p:sp>
          <p:nvSpPr>
            <p:cNvPr id="94" name="AutoShape 1219"/>
            <p:cNvSpPr>
              <a:spLocks noChangeArrowheads="1"/>
            </p:cNvSpPr>
            <p:nvPr/>
          </p:nvSpPr>
          <p:spPr bwMode="auto">
            <a:xfrm>
              <a:off x="2334" y="754"/>
              <a:ext cx="776" cy="10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rgbClr val="99CCFF"/>
              </a:solidFill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" name="Oval 1220"/>
            <p:cNvSpPr>
              <a:spLocks noChangeArrowheads="1"/>
            </p:cNvSpPr>
            <p:nvPr/>
          </p:nvSpPr>
          <p:spPr bwMode="auto">
            <a:xfrm>
              <a:off x="2200" y="1616"/>
              <a:ext cx="1088" cy="108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101" name="Group 1221"/>
          <p:cNvGrpSpPr/>
          <p:nvPr/>
        </p:nvGrpSpPr>
        <p:grpSpPr>
          <a:xfrm>
            <a:off x="3258131" y="4489505"/>
            <a:ext cx="239482" cy="539103"/>
            <a:chOff x="2200" y="754"/>
            <a:chExt cx="1088" cy="1950"/>
          </a:xfrm>
        </p:grpSpPr>
        <p:sp>
          <p:nvSpPr>
            <p:cNvPr id="97" name="AutoShape 1219"/>
            <p:cNvSpPr>
              <a:spLocks noChangeArrowheads="1"/>
            </p:cNvSpPr>
            <p:nvPr/>
          </p:nvSpPr>
          <p:spPr bwMode="auto">
            <a:xfrm>
              <a:off x="2334" y="754"/>
              <a:ext cx="776" cy="10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rgbClr val="99CCFF"/>
              </a:solidFill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" name="Oval 1220"/>
            <p:cNvSpPr>
              <a:spLocks noChangeArrowheads="1"/>
            </p:cNvSpPr>
            <p:nvPr/>
          </p:nvSpPr>
          <p:spPr bwMode="auto">
            <a:xfrm>
              <a:off x="2200" y="1616"/>
              <a:ext cx="1088" cy="108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102" name="Group 1221"/>
          <p:cNvGrpSpPr/>
          <p:nvPr/>
        </p:nvGrpSpPr>
        <p:grpSpPr>
          <a:xfrm>
            <a:off x="3592304" y="4568270"/>
            <a:ext cx="239482" cy="539103"/>
            <a:chOff x="2200" y="754"/>
            <a:chExt cx="1088" cy="1950"/>
          </a:xfrm>
        </p:grpSpPr>
        <p:sp>
          <p:nvSpPr>
            <p:cNvPr id="100" name="AutoShape 1219"/>
            <p:cNvSpPr>
              <a:spLocks noChangeArrowheads="1"/>
            </p:cNvSpPr>
            <p:nvPr/>
          </p:nvSpPr>
          <p:spPr bwMode="auto">
            <a:xfrm>
              <a:off x="2334" y="754"/>
              <a:ext cx="776" cy="10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rgbClr val="99CCFF"/>
              </a:solidFill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1" name="Oval 1220"/>
            <p:cNvSpPr>
              <a:spLocks noChangeArrowheads="1"/>
            </p:cNvSpPr>
            <p:nvPr/>
          </p:nvSpPr>
          <p:spPr bwMode="auto">
            <a:xfrm>
              <a:off x="2200" y="1616"/>
              <a:ext cx="1088" cy="108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103" name="Group 1221"/>
          <p:cNvGrpSpPr/>
          <p:nvPr/>
        </p:nvGrpSpPr>
        <p:grpSpPr>
          <a:xfrm>
            <a:off x="3091047" y="5040851"/>
            <a:ext cx="239482" cy="539103"/>
            <a:chOff x="2200" y="754"/>
            <a:chExt cx="1088" cy="1950"/>
          </a:xfrm>
        </p:grpSpPr>
        <p:sp>
          <p:nvSpPr>
            <p:cNvPr id="103" name="AutoShape 1219"/>
            <p:cNvSpPr>
              <a:spLocks noChangeArrowheads="1"/>
            </p:cNvSpPr>
            <p:nvPr/>
          </p:nvSpPr>
          <p:spPr bwMode="auto">
            <a:xfrm>
              <a:off x="2334" y="754"/>
              <a:ext cx="776" cy="10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rgbClr val="99CCFF"/>
              </a:solidFill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" name="Oval 1220"/>
            <p:cNvSpPr>
              <a:spLocks noChangeArrowheads="1"/>
            </p:cNvSpPr>
            <p:nvPr/>
          </p:nvSpPr>
          <p:spPr bwMode="auto">
            <a:xfrm>
              <a:off x="2200" y="1616"/>
              <a:ext cx="1088" cy="108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104" name="Group 1221"/>
          <p:cNvGrpSpPr/>
          <p:nvPr/>
        </p:nvGrpSpPr>
        <p:grpSpPr>
          <a:xfrm>
            <a:off x="2756876" y="4647032"/>
            <a:ext cx="239482" cy="539103"/>
            <a:chOff x="2200" y="754"/>
            <a:chExt cx="1088" cy="1950"/>
          </a:xfrm>
        </p:grpSpPr>
        <p:sp>
          <p:nvSpPr>
            <p:cNvPr id="106" name="AutoShape 1219"/>
            <p:cNvSpPr>
              <a:spLocks noChangeArrowheads="1"/>
            </p:cNvSpPr>
            <p:nvPr/>
          </p:nvSpPr>
          <p:spPr bwMode="auto">
            <a:xfrm>
              <a:off x="2334" y="754"/>
              <a:ext cx="776" cy="104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rgbClr val="99CCFF"/>
              </a:solidFill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" name="Oval 1220"/>
            <p:cNvSpPr>
              <a:spLocks noChangeArrowheads="1"/>
            </p:cNvSpPr>
            <p:nvPr/>
          </p:nvSpPr>
          <p:spPr bwMode="auto">
            <a:xfrm>
              <a:off x="2200" y="1616"/>
              <a:ext cx="1088" cy="108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703229" y="6566714"/>
            <a:ext cx="9358379" cy="659304"/>
          </a:xfrm>
          <a:prstGeom prst="rect">
            <a:avLst/>
          </a:prstGeom>
          <a:noFill/>
        </p:spPr>
        <p:txBody>
          <a:bodyPr wrap="square" lIns="104287" tIns="52144" rIns="104287" bIns="52144" rtlCol="0">
            <a:spAutoFit/>
          </a:bodyPr>
          <a:lstStyle/>
          <a:p>
            <a:pPr algn="just"/>
            <a:r>
              <a:rPr lang="ru-RU" sz="1800">
                <a:latin typeface="Times New Roman" pitchFamily="18" charset="0"/>
                <a:cs typeface="Times New Roman" pitchFamily="18" charset="0"/>
              </a:rPr>
              <a:t>Они находятся везде: в воде, дожде, воздухе, почве, еде.</a:t>
            </a:r>
            <a:r>
              <a:rPr lang="ru-RU" sz="1800"/>
              <a:t>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Микробы не погибают  даже в космосе. Вредных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микробов много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на овощах,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фруктах и ягодах, которые растут на улице.     </a:t>
            </a:r>
          </a:p>
        </p:txBody>
      </p:sp>
      <p:grpSp>
        <p:nvGrpSpPr>
          <p:cNvPr id="4105" name="Group 1675"/>
          <p:cNvGrpSpPr/>
          <p:nvPr/>
        </p:nvGrpSpPr>
        <p:grpSpPr>
          <a:xfrm>
            <a:off x="3060684" y="4852202"/>
            <a:ext cx="252483" cy="554843"/>
            <a:chOff x="2653" y="935"/>
            <a:chExt cx="363" cy="998"/>
          </a:xfrm>
        </p:grpSpPr>
        <p:sp>
          <p:nvSpPr>
            <p:cNvPr id="112" name="AutoShape 1676"/>
            <p:cNvSpPr>
              <a:spLocks noChangeArrowheads="1"/>
            </p:cNvSpPr>
            <p:nvPr/>
          </p:nvSpPr>
          <p:spPr bwMode="auto">
            <a:xfrm>
              <a:off x="2653" y="935"/>
              <a:ext cx="363" cy="363"/>
            </a:xfrm>
            <a:prstGeom prst="smileyFace">
              <a:avLst>
                <a:gd name="adj" fmla="val 4653"/>
              </a:avLst>
            </a:prstGeom>
            <a:solidFill>
              <a:srgbClr val="99CCFF"/>
            </a:solidFill>
            <a:ln w="12700">
              <a:solidFill>
                <a:srgbClr val="0000FF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" name="Line 1677"/>
            <p:cNvSpPr>
              <a:spLocks noChangeShapeType="1"/>
            </p:cNvSpPr>
            <p:nvPr/>
          </p:nvSpPr>
          <p:spPr bwMode="auto">
            <a:xfrm>
              <a:off x="2835" y="1298"/>
              <a:ext cx="3" cy="373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Line 1678"/>
            <p:cNvSpPr>
              <a:spLocks noChangeShapeType="1"/>
            </p:cNvSpPr>
            <p:nvPr/>
          </p:nvSpPr>
          <p:spPr bwMode="auto">
            <a:xfrm flipH="1">
              <a:off x="2835" y="1344"/>
              <a:ext cx="181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Line 1679"/>
            <p:cNvSpPr>
              <a:spLocks noChangeShapeType="1"/>
            </p:cNvSpPr>
            <p:nvPr/>
          </p:nvSpPr>
          <p:spPr bwMode="auto">
            <a:xfrm>
              <a:off x="2653" y="1344"/>
              <a:ext cx="186" cy="146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Line 1680"/>
            <p:cNvSpPr>
              <a:spLocks noChangeShapeType="1"/>
            </p:cNvSpPr>
            <p:nvPr/>
          </p:nvSpPr>
          <p:spPr bwMode="auto">
            <a:xfrm flipH="1">
              <a:off x="2744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Line 1681"/>
            <p:cNvSpPr>
              <a:spLocks noChangeShapeType="1"/>
            </p:cNvSpPr>
            <p:nvPr/>
          </p:nvSpPr>
          <p:spPr bwMode="auto">
            <a:xfrm>
              <a:off x="2835" y="1616"/>
              <a:ext cx="91" cy="317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18" name="Picture 5" descr="MCj02462090000[1]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8704287" y="2208996"/>
            <a:ext cx="884237" cy="1141413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4098" name="Picture 2" descr="http://www.kemmvl.ru/images/site_image/zemla42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7204088" y="4584309"/>
            <a:ext cx="3047968" cy="1714482"/>
          </a:xfrm>
          <a:prstGeom prst="rect">
            <a:avLst/>
          </a:prstGeom>
          <a:noFill/>
        </p:spPr>
      </p:pic>
      <p:pic>
        <p:nvPicPr>
          <p:cNvPr id="24582" name="Picture 6" descr="https://thenypost.files.wordpress.com/2018/02/180206-earth-bacteria-atmosphere-feature.jpg?quality=90&amp;amp;amp;strip=all&amp;amp;amp;w=618&amp;amp;amp;h=410&amp;amp;amp;crop=1"/>
          <p:cNvPicPr>
            <a:picLocks noChangeAspect="1" noChangeArrowheads="1"/>
          </p:cNvPicPr>
          <p:nvPr/>
        </p:nvPicPr>
        <p:blipFill>
          <a:blip r:embed="rId6"/>
          <a:srcRect l="11321"/>
          <a:stretch>
            <a:fillRect/>
          </a:stretch>
        </p:blipFill>
        <p:spPr bwMode="auto">
          <a:xfrm>
            <a:off x="5060948" y="1637491"/>
            <a:ext cx="3357488" cy="2523447"/>
          </a:xfrm>
          <a:prstGeom prst="rect">
            <a:avLst/>
          </a:prstGeom>
          <a:noFill/>
        </p:spPr>
      </p:pic>
      <p:pic>
        <p:nvPicPr>
          <p:cNvPr id="121" name="Picture 12" descr="http://mediaurok.ucoz.net/kliparti/1/ramka_4.pn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0" y="0"/>
            <a:ext cx="10693400" cy="766558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6 2.01665E-06 L -1.94444E-06 0.33302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42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6 2.01665E-06 L -1.94444E-06 0.33302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2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6 2.01665E-06 L -1.94444E-06 0.33302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6 2.01665E-06 L -1.94444E-06 0.33302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6 2.01665E-06 L -1.94444E-06 0.33302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6 2.01665E-06 L -1.94444E-06 0.33302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0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6 2.01665E-06 L -1.94444E-06 0.33302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6 2.01665E-06 L -1.94444E-06 0.33302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6 2.01665E-06 L -1.94444E-06 0.33302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6 2.01665E-06 L -1.94444E-06 0.33302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6 2.01665E-06 L -1.94444E-06 0.33302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6 2.01665E-06 L -1.94444E-06 0.33302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6 2.01665E-06 L -1.94444E-06 0.33302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12" descr="http://mediaurok.ucoz.net/kliparti/1/ramka_4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10693400" cy="7665585"/>
          </a:xfrm>
          <a:prstGeom prst="rect">
            <a:avLst/>
          </a:prstGeom>
          <a:noFill/>
        </p:spPr>
      </p:pic>
      <p:pic>
        <p:nvPicPr>
          <p:cNvPr id="1026" name="Picture 2" descr="https://i.ytimg.com/vi/aEQRa0iJM7Y/maxresdefault.jpg"/>
          <p:cNvPicPr>
            <a:picLocks noChangeAspect="1" noChangeArrowheads="1"/>
          </p:cNvPicPr>
          <p:nvPr/>
        </p:nvPicPr>
        <p:blipFill>
          <a:blip r:embed="rId3"/>
          <a:srcRect l="20131" r="19476"/>
          <a:stretch>
            <a:fillRect/>
          </a:stretch>
        </p:blipFill>
        <p:spPr bwMode="auto">
          <a:xfrm>
            <a:off x="7918468" y="3494879"/>
            <a:ext cx="2301095" cy="2143140"/>
          </a:xfrm>
          <a:prstGeom prst="rect">
            <a:avLst/>
          </a:prstGeom>
          <a:noFill/>
        </p:spPr>
      </p:pic>
      <p:pic>
        <p:nvPicPr>
          <p:cNvPr id="1032" name="Picture 8" descr="https://thumbs.dreamstime.com/b/%D1%81%D0%B8%D0%BC%D0%BF%D0%B0%D1%82%D0%B8%D1%87%D0%BD%D0%B0%D1%8F-%D0%BC%D0%B0-%D0%B5%D0%BD%D1%8C%D0%BA%D0%B0%D1%8F-%D0%B5%D0%B2%D0%BE%D1%87%D0%BA%D0%B0-%D1%88%D0%B0%D1%80%D0%B6%D0%B0-%D0%BE%D0%B1%D0%BD%D0%B8%D0%BC%D0%B0%D1%8F-%D1%81%D0%BE%D0%B1%D0%B0%D0%BA%D1%83-%D1%81-%D1%81%D1%82%D1%80%D0%B0%D1%81%D1%82%D1%8C%D1%8E-34605929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132650" y="423045"/>
            <a:ext cx="2470227" cy="264320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74734" y="5352267"/>
            <a:ext cx="87868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altLang="ja-JP" sz="180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ja-JP" sz="180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ja-JP" sz="18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ja-JP" sz="1800" smtClean="0">
                <a:latin typeface="Times New Roman" pitchFamily="18" charset="0"/>
                <a:cs typeface="Times New Roman" pitchFamily="18" charset="0"/>
              </a:rPr>
              <a:t>Микробы живут в животных и даже в тебе! На одном кв.сантиметре немытой руки живет несколько миллионов микробов.</a:t>
            </a:r>
            <a:endParaRPr lang="ru-RU" sz="18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http://i.xn--1-7sbiuaamcecxgano.xn--p1ai/u/fe/62c076972d11e7bd89de2b5b63b492/-/%D0%9E%D0%9A%D0%98.jpg"/>
          <p:cNvPicPr>
            <a:picLocks noChangeAspect="1" noChangeArrowheads="1"/>
          </p:cNvPicPr>
          <p:nvPr/>
        </p:nvPicPr>
        <p:blipFill>
          <a:blip r:embed="rId5"/>
          <a:srcRect l="28412" t="54524" r="42309" b="4280"/>
          <a:stretch>
            <a:fillRect/>
          </a:stretch>
        </p:blipFill>
        <p:spPr bwMode="auto">
          <a:xfrm>
            <a:off x="5888788" y="3637755"/>
            <a:ext cx="1802759" cy="1571636"/>
          </a:xfrm>
          <a:prstGeom prst="rect">
            <a:avLst/>
          </a:prstGeom>
          <a:noFill/>
        </p:spPr>
      </p:pic>
      <p:pic>
        <p:nvPicPr>
          <p:cNvPr id="37890" name="Picture 2" descr="https://thumbs.dreamstime.com/b/%D0%BF%D0%B0%D0%BA%D0%BE%D1%81%D1%82%D0%BD%D1%8B%D0%B9-%D0%BC%D0%B0-%D1%8C%D1%87%D0%B8%D0%BA-%D0%B2%D0%BF%D0%BE-%D0%BD%D0%B5-%D0%B1%D0%B0%D0%BA%D1%82%D0%B5%D1%80%D0%B8%D0%B9-75982610.jp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417478" y="851673"/>
            <a:ext cx="5500726" cy="513630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Произвольный</PresentationFormat>
  <Paragraphs>34</Paragraphs>
  <Slides>16</Slides>
  <Notes>0</Notes>
  <TotalTime>619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baseType="lpstr" size="22">
      <vt:lpstr>Arial</vt:lpstr>
      <vt:lpstr>Calibri</vt:lpstr>
      <vt:lpstr>Times New Roman</vt:lpstr>
      <vt:lpstr>Bookman Old Style</vt:lpstr>
      <vt:lpstr>ＭＳ Ｐゴシック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Чем питаются микробы?</vt:lpstr>
      <vt:lpstr>Как передвигаются микробы?</vt:lpstr>
      <vt:lpstr>Где живут  микробы?</vt:lpstr>
      <vt:lpstr>PowerPoint Presentation</vt:lpstr>
      <vt:lpstr>Как размножаются микробы?</vt:lpstr>
      <vt:lpstr>Как защитить себя от микробов ?</vt:lpstr>
      <vt:lpstr>Микробы: враги или друзья?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Андрей</dc:creator>
  <cp:lastModifiedBy>Проповедник</cp:lastModifiedBy>
  <cp:revision>57</cp:revision>
  <dcterms:created xsi:type="dcterms:W3CDTF">2020-04-11T17:45:13Z</dcterms:created>
  <dcterms:modified xsi:type="dcterms:W3CDTF">2022-11-07T14:35:27Z</dcterms:modified>
</cp:coreProperties>
</file>