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5" r:id="rId8"/>
    <p:sldId id="261" r:id="rId9"/>
    <p:sldId id="264" r:id="rId10"/>
    <p:sldId id="262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88640"/>
            <a:ext cx="6172200" cy="144016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Bookman Old Style" pitchFamily="18" charset="0"/>
              </a:rPr>
              <a:t>Лексическая тема </a:t>
            </a:r>
            <a:r>
              <a:rPr lang="ru-RU" sz="3200" dirty="0" smtClean="0">
                <a:solidFill>
                  <a:srgbClr val="00B050"/>
                </a:solidFill>
                <a:latin typeface="Bookman Old Style" pitchFamily="18" charset="0"/>
              </a:rPr>
              <a:t>«Зимующие птицы»</a:t>
            </a:r>
            <a:endParaRPr lang="ru-RU" sz="3200" dirty="0">
              <a:solidFill>
                <a:srgbClr val="00B050"/>
              </a:solidFill>
              <a:latin typeface="Bookman Old Style" pitchFamily="18" charset="0"/>
            </a:endParaRPr>
          </a:p>
        </p:txBody>
      </p:sp>
      <p:pic>
        <p:nvPicPr>
          <p:cNvPr id="1026" name="Picture 2" descr="C:\Users\1\Desktop\картинки\зимующие птицы\unnamed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132856"/>
            <a:ext cx="4887416" cy="3665562"/>
          </a:xfrm>
          <a:prstGeom prst="rect">
            <a:avLst/>
          </a:prstGeom>
          <a:ln w="38100">
            <a:solidFill>
              <a:srgbClr val="00B0F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415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7929925" cy="5256584"/>
          </a:xfrm>
          <a:prstGeom prst="rect">
            <a:avLst/>
          </a:prstGeom>
          <a:ln w="38100">
            <a:solidFill>
              <a:srgbClr val="C00000"/>
            </a:solidFill>
            <a:miter lim="800000"/>
            <a:headEnd/>
            <a:tailEnd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876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1\Desktop\картинки\e795f7ad-f2ab-11e6-ba1e-001517a211ff_e7c0c57d-1ad0-11e7-840c-001517a211f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548680"/>
            <a:ext cx="5754216" cy="575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0195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936104"/>
          </a:xfrm>
        </p:spPr>
        <p:txBody>
          <a:bodyPr>
            <a:normAutofit fontScale="90000"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Bookman Old Style" pitchFamily="18" charset="0"/>
              </a:rPr>
              <a:t>Задания для </a:t>
            </a:r>
            <a:r>
              <a:rPr lang="ru-RU" sz="2000" b="1" dirty="0" smtClean="0">
                <a:solidFill>
                  <a:srgbClr val="0070C0"/>
                </a:solidFill>
                <a:latin typeface="Bookman Old Style" pitchFamily="18" charset="0"/>
              </a:rPr>
              <a:t>детей, </a:t>
            </a:r>
            <a:r>
              <a:rPr lang="ru-RU" sz="2000" b="1" dirty="0">
                <a:solidFill>
                  <a:srgbClr val="0070C0"/>
                </a:solidFill>
                <a:latin typeface="Bookman Old Style" pitchFamily="18" charset="0"/>
              </a:rPr>
              <a:t>направленные на обогащение словаря, освоение грамматических категорий и развитие связной речи в рамках </a:t>
            </a:r>
            <a:r>
              <a:rPr lang="ru-RU" sz="2000" b="1" dirty="0" smtClean="0">
                <a:solidFill>
                  <a:srgbClr val="0070C0"/>
                </a:solidFill>
                <a:latin typeface="Bookman Old Style" pitchFamily="18" charset="0"/>
              </a:rPr>
              <a:t>данной темы.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Обогащаем словарь по теме:  </a:t>
            </a:r>
          </a:p>
          <a:p>
            <a:r>
              <a:rPr lang="ru-RU" u="sng" dirty="0">
                <a:solidFill>
                  <a:srgbClr val="0070C0"/>
                </a:solidFill>
              </a:rPr>
              <a:t>Существительные:  </a:t>
            </a:r>
            <a:r>
              <a:rPr lang="ru-RU" dirty="0"/>
              <a:t>голубь, сорока, ворона, воробей, синица, снегирь, сова, дятел, </a:t>
            </a:r>
            <a:r>
              <a:rPr lang="ru-RU" dirty="0" smtClean="0"/>
              <a:t>поползень, кормушка</a:t>
            </a:r>
            <a:r>
              <a:rPr lang="ru-RU" dirty="0"/>
              <a:t>, клюв, лапки, когти,  крылья, перья, пух, санитар.</a:t>
            </a:r>
          </a:p>
          <a:p>
            <a:r>
              <a:rPr lang="ru-RU" u="sng" dirty="0">
                <a:solidFill>
                  <a:srgbClr val="0070C0"/>
                </a:solidFill>
              </a:rPr>
              <a:t>Глаголы: </a:t>
            </a:r>
            <a:r>
              <a:rPr lang="ru-RU" dirty="0"/>
              <a:t>летать, искать, кормиться, клевать, махать, прыгать, ворковать, каркать, чирикать, нахохлиться.</a:t>
            </a:r>
          </a:p>
          <a:p>
            <a:r>
              <a:rPr lang="ru-RU" u="sng" dirty="0">
                <a:solidFill>
                  <a:srgbClr val="0070C0"/>
                </a:solidFill>
              </a:rPr>
              <a:t>Прилагательные:</a:t>
            </a:r>
            <a:r>
              <a:rPr lang="ru-RU" dirty="0"/>
              <a:t> зимующие, голодные, трудолюбивый, полезный, красногрудый (снегирь</a:t>
            </a:r>
            <a:r>
              <a:rPr lang="ru-RU" dirty="0" smtClean="0"/>
              <a:t>).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843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92088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Bookman Old Style" pitchFamily="18" charset="0"/>
              </a:rPr>
              <a:t>Рассматриваем иллюстрации и запоминаем названия птиц</a:t>
            </a:r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.</a:t>
            </a:r>
            <a:b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Bookman Old Style" pitchFamily="18" charset="0"/>
              </a:rPr>
              <a:t>(если ребёнок затрудняется с ответом, помогите)</a:t>
            </a:r>
            <a:endParaRPr lang="ru-RU" sz="2400" b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68760"/>
            <a:ext cx="7080787" cy="5310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2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187220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Bookman Old Style" pitchFamily="18" charset="0"/>
              </a:rPr>
              <a:t>Можно сравнить птиц с животным, человеком:  </a:t>
            </a:r>
            <a:br>
              <a:rPr lang="ru-RU" sz="2400" b="1" dirty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Bookman Old Style" pitchFamily="18" charset="0"/>
              </a:rPr>
              <a:t>У человека - дети, а у птицы - птенцы. У животных - шерсть, а у птиц - ... У человека - нос, а у птицы - ...  У кошки - лапы, а птицы- ...</a:t>
            </a:r>
            <a:br>
              <a:rPr lang="ru-RU" sz="2000" b="1" dirty="0">
                <a:solidFill>
                  <a:srgbClr val="002060"/>
                </a:solidFill>
                <a:latin typeface="Bookman Old Style" pitchFamily="18" charset="0"/>
              </a:rPr>
            </a:br>
            <a:endParaRPr lang="ru-RU" sz="20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3074" name="Picture 2" descr="C:\Users\1\Desktop\картинки\картинки детский сад\images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284984"/>
            <a:ext cx="1584176" cy="3349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1\Desktop\картинки\зимующие птицы\unnam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844824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1\Desktop\картинки\tmp89103768550899712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039" y="4005064"/>
            <a:ext cx="2904124" cy="2452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352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6584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/>
            </a:r>
            <a:b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/>
            </a:r>
            <a:b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«</a:t>
            </a:r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Почему так называется?»  </a:t>
            </a:r>
            <a:b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dirty="0"/>
              <a:t> </a:t>
            </a:r>
            <a:r>
              <a:rPr lang="ru-RU" sz="2800" b="1" dirty="0" smtClean="0">
                <a:solidFill>
                  <a:srgbClr val="0070C0"/>
                </a:solidFill>
                <a:latin typeface="Bookman Old Style" pitchFamily="18" charset="0"/>
              </a:rPr>
              <a:t>Длиннохвостая</a:t>
            </a:r>
            <a:r>
              <a:rPr lang="ru-RU" sz="2800" b="1" dirty="0">
                <a:solidFill>
                  <a:srgbClr val="0070C0"/>
                </a:solidFill>
                <a:latin typeface="Bookman Old Style" pitchFamily="18" charset="0"/>
              </a:rPr>
              <a:t>, сероглазая, красногрудая, черноглазая, </a:t>
            </a:r>
            <a:r>
              <a:rPr lang="ru-RU" sz="2800" b="1" dirty="0" err="1">
                <a:solidFill>
                  <a:srgbClr val="0070C0"/>
                </a:solidFill>
                <a:latin typeface="Bookman Old Style" pitchFamily="18" charset="0"/>
              </a:rPr>
              <a:t>пестроголовая</a:t>
            </a:r>
            <a:r>
              <a:rPr lang="ru-RU" sz="2800" b="1" dirty="0">
                <a:solidFill>
                  <a:srgbClr val="0070C0"/>
                </a:solidFill>
                <a:latin typeface="Bookman Old Style" pitchFamily="18" charset="0"/>
              </a:rPr>
              <a:t>, трудолюбивая, перелетная, </a:t>
            </a:r>
            <a:r>
              <a:rPr lang="ru-RU" sz="2800" b="1" dirty="0" err="1">
                <a:solidFill>
                  <a:srgbClr val="0070C0"/>
                </a:solidFill>
                <a:latin typeface="Bookman Old Style" pitchFamily="18" charset="0"/>
              </a:rPr>
              <a:t>водополавающая</a:t>
            </a:r>
            <a:r>
              <a:rPr lang="ru-RU" sz="2800" b="1" dirty="0">
                <a:solidFill>
                  <a:srgbClr val="0070C0"/>
                </a:solidFill>
                <a:latin typeface="Bookman Old Style" pitchFamily="18" charset="0"/>
              </a:rPr>
              <a:t>, сладкоголосая, громкоголосая, быстрокрылая, теплолюбивая, остроклювая, насекомоядная, быстроногая и т.д.</a:t>
            </a:r>
            <a:br>
              <a:rPr lang="ru-RU" sz="2800" b="1" dirty="0">
                <a:solidFill>
                  <a:srgbClr val="0070C0"/>
                </a:solidFill>
                <a:latin typeface="Bookman Old Style" pitchFamily="18" charset="0"/>
              </a:rPr>
            </a:br>
            <a:endParaRPr lang="ru-RU" sz="2800" b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pic>
        <p:nvPicPr>
          <p:cNvPr id="4098" name="Picture 2" descr="C:\Users\1\Desktop\картинки\картинки зимующих птиц\1810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936511"/>
            <a:ext cx="3868289" cy="27312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252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661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Кто прилетит на кормушку?</a:t>
            </a:r>
            <a:b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2700" dirty="0" smtClean="0">
                <a:solidFill>
                  <a:srgbClr val="0070C0"/>
                </a:solidFill>
                <a:latin typeface="Bookman Old Style" pitchFamily="18" charset="0"/>
              </a:rPr>
              <a:t>(учимся говорить полным предложением)</a:t>
            </a:r>
            <a:br>
              <a:rPr lang="ru-RU" sz="2700" dirty="0" smtClean="0">
                <a:solidFill>
                  <a:srgbClr val="0070C0"/>
                </a:solidFill>
                <a:latin typeface="Bookman Old Style" pitchFamily="18" charset="0"/>
              </a:rPr>
            </a:br>
            <a:r>
              <a:rPr lang="ru-RU" sz="2700" b="1" dirty="0" smtClean="0">
                <a:latin typeface="Bookman Old Style" pitchFamily="18" charset="0"/>
              </a:rPr>
              <a:t>На кормушку прилетит…</a:t>
            </a:r>
            <a:endParaRPr lang="ru-RU" sz="2700" b="1" dirty="0">
              <a:latin typeface="Bookman Old Style" pitchFamily="18" charset="0"/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451" y="1412776"/>
            <a:ext cx="7028115" cy="4968552"/>
          </a:xfrm>
          <a:prstGeom prst="rect">
            <a:avLst/>
          </a:prstGeom>
          <a:ln w="38100">
            <a:solidFill>
              <a:srgbClr val="C00000"/>
            </a:solidFill>
            <a:miter lim="800000"/>
            <a:headEnd/>
            <a:tailEnd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908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7467600" cy="6141296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Д/И</a:t>
            </a:r>
            <a:r>
              <a:rPr lang="ru-RU" b="1" dirty="0">
                <a:solidFill>
                  <a:srgbClr val="C00000"/>
                </a:solidFill>
                <a:latin typeface="Bookman Old Style" pitchFamily="18" charset="0"/>
              </a:rPr>
              <a:t>:   «Назови ласково»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Птица </a:t>
            </a:r>
            <a:r>
              <a:rPr lang="ru-RU" b="1" dirty="0">
                <a:solidFill>
                  <a:srgbClr val="0070C0"/>
                </a:solidFill>
              </a:rPr>
              <a:t>— птичка             Синица - синичка</a:t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Снегирь </a:t>
            </a:r>
            <a:r>
              <a:rPr lang="ru-RU" b="1" dirty="0">
                <a:solidFill>
                  <a:srgbClr val="0070C0"/>
                </a:solidFill>
              </a:rPr>
              <a:t>– </a:t>
            </a:r>
            <a:r>
              <a:rPr lang="ru-RU" b="1" dirty="0" err="1">
                <a:solidFill>
                  <a:srgbClr val="0070C0"/>
                </a:solidFill>
              </a:rPr>
              <a:t>снегирёк</a:t>
            </a:r>
            <a:r>
              <a:rPr lang="ru-RU" b="1" dirty="0">
                <a:solidFill>
                  <a:srgbClr val="0070C0"/>
                </a:solidFill>
              </a:rPr>
              <a:t>        Сова – </a:t>
            </a:r>
            <a:r>
              <a:rPr lang="ru-RU" b="1" dirty="0" err="1">
                <a:solidFill>
                  <a:srgbClr val="0070C0"/>
                </a:solidFill>
              </a:rPr>
              <a:t>совушка</a:t>
            </a:r>
            <a:r>
              <a:rPr lang="ru-RU" b="1" dirty="0">
                <a:solidFill>
                  <a:srgbClr val="0070C0"/>
                </a:solidFill>
              </a:rPr>
              <a:t/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Воробей </a:t>
            </a:r>
            <a:r>
              <a:rPr lang="ru-RU" b="1" dirty="0">
                <a:solidFill>
                  <a:srgbClr val="0070C0"/>
                </a:solidFill>
              </a:rPr>
              <a:t>– воробушек    </a:t>
            </a:r>
            <a:r>
              <a:rPr lang="ru-RU" b="1" dirty="0" smtClean="0">
                <a:solidFill>
                  <a:srgbClr val="0070C0"/>
                </a:solidFill>
              </a:rPr>
              <a:t>  Крыло </a:t>
            </a:r>
            <a:r>
              <a:rPr lang="ru-RU" b="1" dirty="0">
                <a:solidFill>
                  <a:srgbClr val="0070C0"/>
                </a:solidFill>
              </a:rPr>
              <a:t>– крылышки</a:t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Гнездо </a:t>
            </a:r>
            <a:r>
              <a:rPr lang="ru-RU" b="1" dirty="0">
                <a:solidFill>
                  <a:srgbClr val="0070C0"/>
                </a:solidFill>
              </a:rPr>
              <a:t>– гнёздышко       </a:t>
            </a:r>
            <a:r>
              <a:rPr lang="ru-RU" b="1" dirty="0" smtClean="0">
                <a:solidFill>
                  <a:srgbClr val="0070C0"/>
                </a:solidFill>
              </a:rPr>
              <a:t> Хвост </a:t>
            </a:r>
            <a:r>
              <a:rPr lang="ru-RU" b="1" dirty="0">
                <a:solidFill>
                  <a:srgbClr val="0070C0"/>
                </a:solidFill>
              </a:rPr>
              <a:t>– хвостик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Голубь – голубок, голубка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Клюв – клювик                             </a:t>
            </a:r>
            <a:endParaRPr lang="ru-RU" b="1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«Четвёртый лишний»</a:t>
            </a:r>
          </a:p>
          <a:p>
            <a:pPr marL="0" indent="0" algn="ctr">
              <a:buNone/>
            </a:pP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15362" name="Picture 2" descr="C:\Users\1\Desktop\картинки\зимующие птицы\unnam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239" y="4149079"/>
            <a:ext cx="1420913" cy="14209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1\Desktop\картинки\зимующие птицы\548295_origina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936" y="4149079"/>
            <a:ext cx="1512168" cy="14209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C:\Users\1\Desktop\картинки\зимующие птицы\kartinki-pticy-dlya-detey-detskogo-sada-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7627" y="4154869"/>
            <a:ext cx="2211605" cy="14209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3345" y="4149080"/>
            <a:ext cx="2108815" cy="14209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047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79208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«Посчитай-ка»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908720"/>
            <a:ext cx="8429142" cy="11521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rgbClr val="0070C0"/>
                </a:solidFill>
                <a:latin typeface="Bookman Old Style" pitchFamily="18" charset="0"/>
              </a:rPr>
              <a:t>Одна ворона, две вороны, пять ворон (любых зимующих птиц)</a:t>
            </a:r>
          </a:p>
        </p:txBody>
      </p:sp>
      <p:pic>
        <p:nvPicPr>
          <p:cNvPr id="5122" name="Picture 2" descr="C:\Users\1\Desktop\картинки\картинки зимующих птиц\aplikacia-snegir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2091580"/>
            <a:ext cx="2514172" cy="18856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1\Desktop\картинки\картинки зимующих птиц\hqdefaul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764468"/>
            <a:ext cx="2596759" cy="194756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1\Desktop\картинки\картинки зимующих птиц\kar-ptichka9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556792"/>
            <a:ext cx="1922652" cy="24278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1\Desktop\картинки\картинки зимующих птиц\zimuyushhie-pticy-nazvaniya-opisaniya-i-osobennosti-zimuyushhix-ptic-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91997"/>
            <a:ext cx="2738630" cy="17282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1\Desktop\картинки\зимующие птицы\548295_original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344471"/>
            <a:ext cx="2524486" cy="21757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1\Desktop\картинки\зимующие птицы\kartinki-pticy-dlya-detey-detskogo-sada-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4233" y="4149080"/>
            <a:ext cx="2690691" cy="16756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66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620688"/>
          </a:xfrm>
        </p:spPr>
        <p:txBody>
          <a:bodyPr>
            <a:normAutofit/>
          </a:bodyPr>
          <a:lstStyle/>
          <a:p>
            <a:pPr algn="ctr"/>
            <a:r>
              <a:rPr lang="ru-RU" sz="2800" b="1" i="1" u="sng" dirty="0" smtClean="0">
                <a:solidFill>
                  <a:srgbClr val="C00000"/>
                </a:solidFill>
                <a:latin typeface="Bookman Old Style" pitchFamily="18" charset="0"/>
              </a:rPr>
              <a:t>Мы учили</a:t>
            </a:r>
            <a:endParaRPr lang="ru-RU" sz="2800" b="1" i="1" u="sng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7467600" cy="6768752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Я по дереву стучу, червячка добыть хочу.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Хоть и скрылся под корой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Всё равно он будет мой.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2800" dirty="0" smtClean="0"/>
              <a:t>А </a:t>
            </a:r>
            <a:r>
              <a:rPr lang="ru-RU" sz="2800" dirty="0"/>
              <a:t>вот птички, чей рацион более разнообразен и неприхотлив, могут постоянно жить на одном и том же месте. К ним относятся: Дятел – знаменитый борец с вредителями леса. Добывая из-под коры деревьев личинок и вредных насекомых, он строит тем самым домики (дупла) для других птиц и мелких животных – синичек, мухоловок, белок. В зимнем лесу чувствует себя прекрасно, потому что насекомые впадают в оцепенение, и доставать их становится проще.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8194" name="Picture 2" descr="C:\Users\1\Desktop\картинки\картинки зимующих птиц\kar-ptichka9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1653687" cy="20882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482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74</TotalTime>
  <Words>176</Words>
  <Application>Microsoft Office PowerPoint</Application>
  <PresentationFormat>Экран (4:3)</PresentationFormat>
  <Paragraphs>31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Лексическая тема «Зимующие птицы»</vt:lpstr>
      <vt:lpstr>Задания для детей, направленные на обогащение словаря, освоение грамматических категорий и развитие связной речи в рамках данной темы.</vt:lpstr>
      <vt:lpstr>Рассматриваем иллюстрации и запоминаем названия птиц. (если ребёнок затрудняется с ответом, помогите)</vt:lpstr>
      <vt:lpstr>Можно сравнить птиц с животным, человеком:   У человека - дети, а у птицы - птенцы. У животных - шерсть, а у птиц - ... У человека - нос, а у птицы - ...  У кошки - лапы, а птицы- ... </vt:lpstr>
      <vt:lpstr>     «Почему так называется?»    Длиннохвостая, сероглазая, красногрудая, черноглазая, пестроголовая, трудолюбивая, перелетная, водополавающая, сладкоголосая, громкоголосая, быстрокрылая, теплолюбивая, остроклювая, насекомоядная, быстроногая и т.д. </vt:lpstr>
      <vt:lpstr>Кто прилетит на кормушку? (учимся говорить полным предложением) На кормушку прилетит…</vt:lpstr>
      <vt:lpstr>Презентация PowerPoint</vt:lpstr>
      <vt:lpstr>«Посчитай-ка»</vt:lpstr>
      <vt:lpstr>Мы учили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Лексическая тема «Зимующие птицы»</dc:title>
  <dc:creator>1</dc:creator>
  <cp:lastModifiedBy>1</cp:lastModifiedBy>
  <cp:revision>10</cp:revision>
  <dcterms:created xsi:type="dcterms:W3CDTF">2022-11-20T01:49:18Z</dcterms:created>
  <dcterms:modified xsi:type="dcterms:W3CDTF">2022-11-20T04:35:13Z</dcterms:modified>
</cp:coreProperties>
</file>