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308" r:id="rId3"/>
    <p:sldId id="257" r:id="rId4"/>
    <p:sldId id="258" r:id="rId5"/>
    <p:sldId id="285" r:id="rId6"/>
    <p:sldId id="259" r:id="rId7"/>
    <p:sldId id="260" r:id="rId8"/>
    <p:sldId id="263" r:id="rId9"/>
    <p:sldId id="286" r:id="rId10"/>
    <p:sldId id="287" r:id="rId11"/>
    <p:sldId id="288" r:id="rId12"/>
    <p:sldId id="291" r:id="rId13"/>
    <p:sldId id="292" r:id="rId14"/>
    <p:sldId id="268" r:id="rId15"/>
    <p:sldId id="289" r:id="rId16"/>
    <p:sldId id="269" r:id="rId17"/>
    <p:sldId id="293" r:id="rId18"/>
    <p:sldId id="294" r:id="rId19"/>
    <p:sldId id="295" r:id="rId20"/>
    <p:sldId id="296" r:id="rId21"/>
    <p:sldId id="307" r:id="rId22"/>
    <p:sldId id="305" r:id="rId23"/>
    <p:sldId id="297" r:id="rId24"/>
    <p:sldId id="298" r:id="rId25"/>
    <p:sldId id="299" r:id="rId26"/>
    <p:sldId id="300" r:id="rId27"/>
    <p:sldId id="301" r:id="rId28"/>
    <p:sldId id="302" r:id="rId29"/>
    <p:sldId id="279" r:id="rId30"/>
    <p:sldId id="282" r:id="rId31"/>
    <p:sldId id="281" r:id="rId32"/>
    <p:sldId id="283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AF00"/>
    <a:srgbClr val="386C4D"/>
    <a:srgbClr val="FFCC00"/>
    <a:srgbClr val="F7DCB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11" autoAdjust="0"/>
  </p:normalViewPr>
  <p:slideViewPr>
    <p:cSldViewPr>
      <p:cViewPr varScale="1">
        <p:scale>
          <a:sx n="86" d="100"/>
          <a:sy n="86" d="100"/>
        </p:scale>
        <p:origin x="-10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вегетативный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без МДД</c:v>
                </c:pt>
                <c:pt idx="1">
                  <c:v>с МДД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21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генеративный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без МДД</c:v>
                </c:pt>
                <c:pt idx="1">
                  <c:v>с МДД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118</c:v>
                </c:pt>
                <c:pt idx="1">
                  <c:v>98</c:v>
                </c:pt>
              </c:numCache>
            </c:numRef>
          </c:val>
        </c:ser>
        <c:dLbls/>
        <c:shape val="cone"/>
        <c:axId val="83364480"/>
        <c:axId val="83394944"/>
        <c:axId val="0"/>
      </c:bar3DChart>
      <c:catAx>
        <c:axId val="83364480"/>
        <c:scaling>
          <c:orientation val="minMax"/>
        </c:scaling>
        <c:axPos val="b"/>
        <c:tickLblPos val="nextTo"/>
        <c:crossAx val="83394944"/>
        <c:crosses val="autoZero"/>
        <c:auto val="1"/>
        <c:lblAlgn val="ctr"/>
        <c:lblOffset val="100"/>
      </c:catAx>
      <c:valAx>
        <c:axId val="83394944"/>
        <c:scaling>
          <c:orientation val="minMax"/>
        </c:scaling>
        <c:axPos val="l"/>
        <c:majorGridlines/>
        <c:numFmt formatCode="General" sourceLinked="1"/>
        <c:tickLblPos val="nextTo"/>
        <c:crossAx val="83364480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F22A-1811-412C-BA6E-9899B9212E99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7A9ACE-5004-497B-AD50-A6B411C1AB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F22A-1811-412C-BA6E-9899B9212E99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A9ACE-5004-497B-AD50-A6B411C1A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F22A-1811-412C-BA6E-9899B9212E99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A9ACE-5004-497B-AD50-A6B411C1A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FEF22A-1811-412C-BA6E-9899B9212E99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77A9ACE-5004-497B-AD50-A6B411C1AB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F22A-1811-412C-BA6E-9899B9212E99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A9ACE-5004-497B-AD50-A6B411C1AB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F22A-1811-412C-BA6E-9899B9212E99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A9ACE-5004-497B-AD50-A6B411C1AB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A9ACE-5004-497B-AD50-A6B411C1AB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F22A-1811-412C-BA6E-9899B9212E99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F22A-1811-412C-BA6E-9899B9212E99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A9ACE-5004-497B-AD50-A6B411C1AB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F22A-1811-412C-BA6E-9899B9212E99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A9ACE-5004-497B-AD50-A6B411C1A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FEF22A-1811-412C-BA6E-9899B9212E99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77A9ACE-5004-497B-AD50-A6B411C1AB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F22A-1811-412C-BA6E-9899B9212E99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7A9ACE-5004-497B-AD50-A6B411C1AB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FEF22A-1811-412C-BA6E-9899B9212E99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77A9ACE-5004-497B-AD50-A6B411C1AB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subTitle" idx="1"/>
          </p:nvPr>
        </p:nvSpPr>
        <p:spPr>
          <a:xfrm>
            <a:off x="1187450" y="3000373"/>
            <a:ext cx="6584950" cy="3357586"/>
          </a:xfrm>
        </p:spPr>
        <p:txBody>
          <a:bodyPr>
            <a:no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Джагарян М.В. 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(уч.11«А»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.)    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Сидельникова Е.А.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(уч.11«А»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Научный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Беридзе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К.И.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algn="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учитель биологии.</a:t>
            </a: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1762115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Влияние мелкодисперсного дождевания на возделывание бархатцев мелкоцветных (</a:t>
            </a:r>
            <a:r>
              <a:rPr lang="en-US" sz="3200" b="1" dirty="0" smtClean="0">
                <a:solidFill>
                  <a:schemeClr val="tx1"/>
                </a:solidFill>
              </a:rPr>
              <a:t>Tagetes patula</a:t>
            </a:r>
            <a:r>
              <a:rPr lang="ru-RU" sz="3200" b="1" dirty="0" smtClean="0">
                <a:solidFill>
                  <a:schemeClr val="tx1"/>
                </a:solidFill>
              </a:rPr>
              <a:t>)</a:t>
            </a:r>
            <a:r>
              <a:rPr lang="ru-RU" sz="3200" dirty="0" smtClean="0">
                <a:solidFill>
                  <a:schemeClr val="tx1"/>
                </a:solidFill>
              </a:rPr>
              <a:t>  </a:t>
            </a:r>
            <a:r>
              <a:rPr lang="ru-RU" sz="3200" b="1" dirty="0" smtClean="0">
                <a:solidFill>
                  <a:schemeClr val="tx1"/>
                </a:solidFill>
              </a:rPr>
              <a:t> и некоторых других декоративных растений.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nrcs.usda.gov/Internet/FSE_MEDIA/stelprdb114320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84784"/>
            <a:ext cx="712879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6388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2. дождевание;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dom-dacha-svoimi-rukami.ru/images/vnutripochvennie-sistemi-poliv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712879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3. внутрипочвенный;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adoved.com/sites/default/files/uploads/posts/2012-06/1340781095_image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439248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4. капельный;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 descr="http://kolizey.bizpmr.net/images/left_max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556792"/>
            <a:ext cx="352839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aquamarket.ru/download/catalog/tb152101_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403244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07896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5. мелкодисперсный (аэрозольный). 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 descr="http://www.ua.all.biz/img/ua/catalog/2223646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484784"/>
            <a:ext cx="403244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916832"/>
            <a:ext cx="8003232" cy="444112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229600" cy="1143000"/>
          </a:xfrm>
        </p:spPr>
        <p:txBody>
          <a:bodyPr>
            <a:normAutofit/>
          </a:bodyPr>
          <a:lstStyle/>
          <a:p>
            <a:pPr lvl="0" algn="ctr"/>
            <a:r>
              <a:rPr lang="ru-RU" sz="2800" b="1" dirty="0" smtClean="0">
                <a:solidFill>
                  <a:schemeClr val="tx1"/>
                </a:solidFill>
                <a:cs typeface="Times New Roman" pitchFamily="18" charset="0"/>
              </a:rPr>
              <a:t>2. ПРАКТИЧЕСКАЯ ЧАСТЬ. </a:t>
            </a:r>
            <a:r>
              <a:rPr lang="ru-RU" sz="28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716016" y="2570536"/>
            <a:ext cx="396044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Наша тема касается МДД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экологически безопасного способа полива при возделывании некоторых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декоративных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растений. Поэтому мы будем говорить именно о применении МДД на растениях  нашего школьного двора.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D:\DEDIKO 30. 07. 2016\ФОТО\школа 4\газоны новые\Газоны 2015\20150507_13040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4248472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92696"/>
            <a:ext cx="8568952" cy="5472608"/>
          </a:xfrm>
        </p:spPr>
        <p:txBody>
          <a:bodyPr>
            <a:noAutofit/>
          </a:bodyPr>
          <a:lstStyle/>
          <a:p>
            <a:pPr algn="just">
              <a:buClr>
                <a:schemeClr val="accent3">
                  <a:lumMod val="50000"/>
                </a:schemeClr>
              </a:buClr>
            </a:pPr>
            <a:r>
              <a:rPr lang="ru-RU" sz="2000" dirty="0" smtClean="0"/>
              <a:t>Опыты проводили на бархатцев мелкоцветных (</a:t>
            </a:r>
            <a:r>
              <a:rPr lang="en-US" sz="2000" dirty="0" smtClean="0"/>
              <a:t>Tagetes patula</a:t>
            </a:r>
            <a:r>
              <a:rPr lang="ru-RU" sz="2000" dirty="0" smtClean="0"/>
              <a:t>) и некоторых др. декоративных растениях нашего школьного двора.</a:t>
            </a:r>
          </a:p>
          <a:p>
            <a:pPr algn="just">
              <a:buClr>
                <a:schemeClr val="accent3">
                  <a:lumMod val="50000"/>
                </a:schemeClr>
              </a:buClr>
            </a:pPr>
            <a:r>
              <a:rPr lang="ru-RU" sz="2000" dirty="0" smtClean="0"/>
              <a:t>В схему опыта было включено 2 варианта согласно агротехническим рекомендациям для дерново-подзолистых супесчаных почв и лёгких суглинок. Производили систематическое последовательное размещение вариантов по методике  Б. А. </a:t>
            </a:r>
            <a:r>
              <a:rPr lang="ru-RU" sz="2000" dirty="0" err="1" smtClean="0"/>
              <a:t>Доспехова</a:t>
            </a:r>
            <a:r>
              <a:rPr lang="ru-RU" sz="2000" dirty="0" smtClean="0"/>
              <a:t> (1985). </a:t>
            </a:r>
          </a:p>
          <a:p>
            <a:pPr algn="just">
              <a:buClr>
                <a:schemeClr val="accent3">
                  <a:lumMod val="50000"/>
                </a:schemeClr>
              </a:buClr>
            </a:pPr>
            <a:r>
              <a:rPr lang="ru-RU" sz="2000" dirty="0" smtClean="0"/>
              <a:t>Норму высева  для посевов устанавливали аналитическим методом по «Справочнику агронома Нечернозёмной зоны» (Гуляев Г.В., 1990).</a:t>
            </a:r>
          </a:p>
          <a:p>
            <a:pPr algn="just">
              <a:buClr>
                <a:schemeClr val="accent3">
                  <a:lumMod val="50000"/>
                </a:schemeClr>
              </a:buClr>
            </a:pPr>
            <a:r>
              <a:rPr lang="ru-RU" sz="2000" dirty="0" smtClean="0"/>
              <a:t>Фенологические наблюдения, регистрацию фаз роста и развития растений проводили по методикам  </a:t>
            </a:r>
            <a:r>
              <a:rPr lang="ru-RU" sz="2000" dirty="0" err="1" smtClean="0"/>
              <a:t>Госсортсети</a:t>
            </a:r>
            <a:r>
              <a:rPr lang="ru-RU" sz="2000" dirty="0" smtClean="0"/>
              <a:t>, Б. А. </a:t>
            </a:r>
            <a:r>
              <a:rPr lang="ru-RU" sz="2000" dirty="0" err="1" smtClean="0"/>
              <a:t>Доспехова</a:t>
            </a:r>
            <a:r>
              <a:rPr lang="ru-RU" sz="2000" dirty="0" smtClean="0"/>
              <a:t> (1972, 1985) и  </a:t>
            </a:r>
            <a:r>
              <a:rPr lang="ru-RU" sz="2000" dirty="0" err="1" smtClean="0"/>
              <a:t>Посыпанова</a:t>
            </a:r>
            <a:r>
              <a:rPr lang="ru-RU" sz="2000" dirty="0" smtClean="0"/>
              <a:t>  Г. С. (1991).</a:t>
            </a:r>
          </a:p>
          <a:p>
            <a:pPr algn="just">
              <a:buClr>
                <a:schemeClr val="accent3">
                  <a:lumMod val="50000"/>
                </a:schemeClr>
              </a:buClr>
            </a:pPr>
            <a:r>
              <a:rPr lang="ru-RU" sz="2000" dirty="0" smtClean="0"/>
              <a:t>Интенсивность транспирации, </a:t>
            </a:r>
            <a:r>
              <a:rPr lang="ru-RU" sz="2000" dirty="0" err="1" smtClean="0"/>
              <a:t>устьичный</a:t>
            </a:r>
            <a:r>
              <a:rPr lang="ru-RU" sz="2000" dirty="0" smtClean="0"/>
              <a:t> аппарат изучали с помощью приборов полевой лаборатории профессора Л.А. </a:t>
            </a:r>
            <a:r>
              <a:rPr lang="ru-RU" sz="2000" dirty="0" err="1" smtClean="0"/>
              <a:t>Шпотта</a:t>
            </a:r>
            <a:r>
              <a:rPr lang="ru-RU" sz="2000" dirty="0" smtClean="0"/>
              <a:t> (1981).</a:t>
            </a:r>
          </a:p>
          <a:p>
            <a:pPr algn="just">
              <a:buClr>
                <a:schemeClr val="accent3">
                  <a:lumMod val="50000"/>
                </a:schemeClr>
              </a:buClr>
            </a:pPr>
            <a:r>
              <a:rPr lang="ru-RU" sz="2000" dirty="0" smtClean="0"/>
              <a:t>Температуру листьев определяли электрометрическим методом </a:t>
            </a:r>
            <a:r>
              <a:rPr lang="ru-RU" sz="2000" dirty="0" err="1" smtClean="0"/>
              <a:t>Шпотта</a:t>
            </a:r>
            <a:r>
              <a:rPr lang="ru-RU" sz="2000" dirty="0" smtClean="0"/>
              <a:t> Л.А. (1981).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Методика проведения исследований.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3209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2752"/>
                <a:gridCol w="4546848"/>
              </a:tblGrid>
              <a:tr h="1494730">
                <a:tc>
                  <a:txBody>
                    <a:bodyPr/>
                    <a:lstStyle/>
                    <a:p>
                      <a:pPr marR="53340" indent="342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варианта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53340" indent="342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варианта</a:t>
                      </a:r>
                    </a:p>
                  </a:txBody>
                  <a:tcPr marL="68580" marR="68580" marT="0" marB="0"/>
                </a:tc>
              </a:tr>
              <a:tr h="1714572">
                <a:tc>
                  <a:txBody>
                    <a:bodyPr/>
                    <a:lstStyle/>
                    <a:p>
                      <a:pPr marR="53340" indent="342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</a:t>
                      </a:r>
                    </a:p>
                    <a:p>
                      <a:pPr marR="53340" indent="342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53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Контроль - без МДД;</a:t>
                      </a:r>
                    </a:p>
                    <a:p>
                      <a:pPr marR="53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 МДД.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21444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Схема опыта: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1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sz="3100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492895"/>
          <a:ext cx="8229600" cy="3602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092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Диаметр капель, микрон</a:t>
                      </a:r>
                      <a:endParaRPr lang="ru-RU" sz="240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Интервал между орошениями, ч</a:t>
                      </a:r>
                      <a:endParaRPr lang="ru-RU" sz="240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Разовая норма орошения, м</a:t>
                      </a:r>
                      <a:r>
                        <a:rPr lang="ru-RU" sz="2400" baseline="30000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2400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/га</a:t>
                      </a:r>
                      <a:endParaRPr lang="ru-RU" sz="240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Суточная норма орошения, м</a:t>
                      </a:r>
                      <a:r>
                        <a:rPr lang="ru-RU" sz="2400" baseline="30000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2400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/га</a:t>
                      </a:r>
                      <a:endParaRPr lang="ru-RU" sz="240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20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88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300-700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2 – 5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0,8 – 0,9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2,4 - 2,7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5091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Ход работы: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1844824"/>
            <a:ext cx="237026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/>
              <a:t>Параметры МДД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3213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22273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Год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К – во  дней полива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К -во полива в день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Оросительная норма, м³/га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0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2017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72,9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462880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>
                <a:solidFill>
                  <a:schemeClr val="tx1"/>
                </a:solidFill>
              </a:rPr>
              <a:t>Оросительные нормы при МДД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980729"/>
          <a:ext cx="8229600" cy="54726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5642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варианта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Дата посева 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фенологические    фазы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Бархатцы мелкоцветные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6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38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без МДД)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Посев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Всходы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Ёлочка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Бутонизация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Цветение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Зелёная спелость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Полная спелость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07.05.2017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19.05.2017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28.05.2017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13.06.2017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20.06.2017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18.09.2017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08.10.2017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38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2.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с МДД)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Посев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Всходы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Ёлочка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Бутонизация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Цветение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Зелёная спелость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Полная спелость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07.05.2017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19.05.2017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28.05.2017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09.06.2017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12.06.2017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04.09.2017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15.09.2017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Даты наступления фенологических фаз бархатцев мелкоцветных (</a:t>
            </a:r>
            <a:r>
              <a:rPr lang="ru-RU" sz="2400" dirty="0" err="1" smtClean="0">
                <a:solidFill>
                  <a:schemeClr val="tx1"/>
                </a:solidFill>
              </a:rPr>
              <a:t>Tagetes</a:t>
            </a:r>
            <a:r>
              <a:rPr lang="ru-RU" sz="2400" dirty="0" smtClean="0">
                <a:solidFill>
                  <a:schemeClr val="tx1"/>
                </a:solidFill>
              </a:rPr>
              <a:t>  </a:t>
            </a:r>
            <a:r>
              <a:rPr lang="ru-RU" sz="2400" dirty="0" err="1" smtClean="0">
                <a:solidFill>
                  <a:schemeClr val="tx1"/>
                </a:solidFill>
              </a:rPr>
              <a:t>patula</a:t>
            </a:r>
            <a:r>
              <a:rPr lang="ru-RU" sz="2400" dirty="0" smtClean="0">
                <a:solidFill>
                  <a:schemeClr val="tx1"/>
                </a:solidFill>
              </a:rPr>
              <a:t>)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       До </a:t>
            </a:r>
            <a:r>
              <a:rPr lang="ru-RU" dirty="0"/>
              <a:t>1990 года научных исследований и гипотез по применению экологически безопасного МДД в </a:t>
            </a:r>
            <a:r>
              <a:rPr lang="ru-RU" dirty="0" err="1"/>
              <a:t>гумидной</a:t>
            </a:r>
            <a:r>
              <a:rPr lang="ru-RU" dirty="0"/>
              <a:t> зоне России практически нет</a:t>
            </a:r>
            <a:r>
              <a:rPr lang="ru-RU" dirty="0" smtClean="0"/>
              <a:t>.</a:t>
            </a:r>
            <a:r>
              <a:rPr lang="ru-RU" dirty="0"/>
              <a:t> Следует  отметить, что в отечественной и зарубежной литературе недостаточно данных о зависимости эффективности МДД от сроков его осуществления, что не позволяет дать однозначный ответ на вопрос об оптимальных сроках увлажнения посевов. В связи с этим, изучение </a:t>
            </a:r>
            <a:r>
              <a:rPr lang="ru-RU" dirty="0" smtClean="0"/>
              <a:t>МДД </a:t>
            </a:r>
            <a:r>
              <a:rPr lang="ru-RU" dirty="0"/>
              <a:t>приобретает особую </a:t>
            </a:r>
            <a:r>
              <a:rPr lang="ru-RU" dirty="0" smtClean="0"/>
              <a:t>актуальность.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АКТУАЛЬНОСТЬ      ТЕМЫ.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285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0809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2552"/>
                <a:gridCol w="2232248"/>
                <a:gridCol w="2057400"/>
                <a:gridCol w="2057400"/>
              </a:tblGrid>
              <a:tr h="17198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варианта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Вегетационный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период (дни)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Вегетативный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период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(дни)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Генеративный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период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(дни)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49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330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r>
                        <a:rPr lang="ru-RU" sz="2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(без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МДД)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143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118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330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2.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 МДД)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119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98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200" dirty="0" smtClean="0">
                <a:solidFill>
                  <a:schemeClr val="tx1"/>
                </a:solidFill>
              </a:rPr>
              <a:t>Количество дней вегетационного, вегетативного и генеративного периодов растений бархатцев мелкоцветных (Tagetes patula) за 2017г. 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12717212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200" dirty="0" smtClean="0">
                <a:solidFill>
                  <a:schemeClr val="tx1"/>
                </a:solidFill>
              </a:rPr>
              <a:t>Количество дней вегетационного, вегетативного и генеративного периодов растений бархатцев мелкоцветных (Tagetes patula) за 2017 г. 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DEDIKO 30. 07. 2016\ФОТО\школа 4\газоны новые\Газоны 2015\20150903_14150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4104456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DEDIKO 30. 07. 2016\ФОТО\школа 4\газоны новые\газоны 2016 конец июля\2016-07-26 12-52-4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124744"/>
            <a:ext cx="4176464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99592" y="6197986"/>
            <a:ext cx="74168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Вариант №1 (без МДД)                                          Вариант №2 (с МДД)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332656"/>
            <a:ext cx="72346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Бархатцы мелкоцветные (Tagetes patula)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DEDIKO 30. 07. 2016\ФОТО\школа 4\газоны новые\газоны 2016 июль\20120101_02033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396044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DEDIKO 30. 07. 2016\ФОТО\школа 4\газоны новые\газоны 2016 июль\20120101_02002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196752"/>
            <a:ext cx="381642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467544" y="6118375"/>
            <a:ext cx="81369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        Вариант №1 (без МДД)           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              Вариант №2 (с МДД)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95936" y="548680"/>
            <a:ext cx="10191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+mj-lt"/>
                <a:ea typeface="Times New Roman" pitchFamily="18" charset="0"/>
                <a:cs typeface="Arial" pitchFamily="34" charset="0"/>
              </a:rPr>
              <a:t>Герань </a:t>
            </a:r>
            <a:endParaRPr lang="ru-RU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DEDIKO 30. 07. 2016\ФОТО\школа 4\газоны новые\газоны 2016 август\2016-08-03 12.38.0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80728"/>
            <a:ext cx="3888432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DEDIKO 30. 07. 2016\ФОТО\школа 4\газоны новые\газоны 2016 август\2016-08-03 12.44.5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052736"/>
            <a:ext cx="360040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619672" y="6093296"/>
            <a:ext cx="64087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Вариант №1 (без МДД)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971600" y="433209"/>
            <a:ext cx="727280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+mj-lt"/>
                <a:ea typeface="Times New Roman" pitchFamily="18" charset="0"/>
                <a:cs typeface="Arial" pitchFamily="34" charset="0"/>
              </a:rPr>
              <a:t>Г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Arial" pitchFamily="34" charset="0"/>
              </a:rPr>
              <a:t>ортензия  крупнолистная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DEDIKO 30. 07. 2016\ФОТО\школа 4\газоны новые\газоны 2016 август\2016-08-03 12.32.2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799288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611560" y="6065222"/>
            <a:ext cx="78488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Вариант №2     и       Вариант №1(в конце газона)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755576" y="361201"/>
            <a:ext cx="79208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Arial" pitchFamily="34" charset="0"/>
              </a:rPr>
              <a:t>Гортензия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Arial" pitchFamily="34" charset="0"/>
              </a:rPr>
              <a:t>крупнолистная</a:t>
            </a:r>
            <a:r>
              <a:rPr lang="ru-RU" sz="2000" dirty="0" smtClean="0"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и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гортензия метельчатая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DEDIKO 30. 07. 2016\ФОТО\школа 4\газоны новые\газоны 2016 август\2016-08-03 12.34.3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1124744"/>
            <a:ext cx="4032447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DEDIKO 30. 07. 2016\ФОТО\школа 4\газоны новые\газоны 2016 август\2016-08-03 12.31.3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124744"/>
            <a:ext cx="403244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1187624" y="6126006"/>
            <a:ext cx="65527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Вариант №2 (с МДД)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899592" y="361201"/>
            <a:ext cx="7200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Гортензия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Arial" pitchFamily="34" charset="0"/>
              </a:rPr>
              <a:t>крупнолистная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DEDIKO 30. 07. 2016\ФОТО\школа 4\газоны новые\газоны 2016 август\2016-08-03 12.35.2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20"/>
            <a:ext cx="410445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DEDIKO 30. 07. 2016\ФОТО\школа 4\газоны новые\газоны 2016 август\2016-08-03 12.36.2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908720"/>
            <a:ext cx="4176464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827584" y="6165304"/>
            <a:ext cx="79928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Вариант №2 и Вариант №1                           Вариант №1 и Вариант №2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1115616" y="389275"/>
            <a:ext cx="73448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2000" dirty="0" smtClean="0">
                <a:latin typeface="+mj-lt"/>
                <a:ea typeface="Times New Roman" pitchFamily="18" charset="0"/>
                <a:cs typeface="Arial" pitchFamily="34" charset="0"/>
              </a:rPr>
              <a:t>Г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ортензия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метельчатая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DEDIKO 30. 07. 2016\ФОТО\школа 4\газоны новые\газоны 2016 август\2016-08-03 12.43.0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280831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58317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Яблоня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D:\DEDIKO 30. 07. 2016\ФОТО\школа 4\газоны новые\газоны 2016 август\2016-08-03 12.41.2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980728"/>
            <a:ext cx="288032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DEDIKO 30. 07. 2016\ФОТО\школа 4\газоны новые\газоны 2016 август\2016-08-03 12.41.5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052736"/>
            <a:ext cx="259228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007096" y="6221923"/>
            <a:ext cx="81369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         Вариант №1                             Вариант №2                        Вариант №2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chemeClr val="accent3">
                  <a:lumMod val="50000"/>
                </a:schemeClr>
              </a:buClr>
            </a:pPr>
            <a:r>
              <a:rPr lang="ru-RU" sz="1800" dirty="0" smtClean="0">
                <a:ea typeface="Times New Roman" pitchFamily="18" charset="0"/>
              </a:rPr>
              <a:t> </a:t>
            </a:r>
            <a:r>
              <a:rPr lang="ru-RU" sz="1800" dirty="0" smtClean="0"/>
              <a:t>Наши опыты показали, что растения с применением МДД, дают  наилучшие результаты роста и развития и созревают почти на один месяц раньше контрольных растений, что очень важно в климатических условиях нашего города. Своевременное получение высокого и экологически чистого урожая непременно является лучшим показателем экономической эффективности нашей работы.</a:t>
            </a:r>
          </a:p>
          <a:p>
            <a:pPr algn="just">
              <a:buClr>
                <a:schemeClr val="accent3">
                  <a:lumMod val="50000"/>
                </a:schemeClr>
              </a:buClr>
            </a:pPr>
            <a:r>
              <a:rPr lang="ru-RU" sz="1800" dirty="0" smtClean="0"/>
              <a:t>Эффективность мелкодисперсного дождевания нами доказана также на культурах: герани, гортензии крупнолистной, </a:t>
            </a:r>
            <a:r>
              <a:rPr lang="en-US" sz="1800" dirty="0" smtClean="0"/>
              <a:t> </a:t>
            </a:r>
            <a:r>
              <a:rPr lang="ru-RU" sz="1800" dirty="0" smtClean="0"/>
              <a:t>гортензии метельчатой, яблони, флоксов.</a:t>
            </a:r>
          </a:p>
          <a:p>
            <a:pPr algn="just">
              <a:buClr>
                <a:schemeClr val="accent3">
                  <a:lumMod val="50000"/>
                </a:schemeClr>
              </a:buClr>
            </a:pPr>
            <a:r>
              <a:rPr lang="ru-RU" sz="1800" dirty="0" smtClean="0"/>
              <a:t>Повышение урожайности при возделывании декоративных культур с одновременным применением мелкодисперсного дождевания можно достичь за счёт использования биокорректора спирулины, что подтверждаются нашими исследованиями за 2011 - 2017 гг.  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3.  Экономическая эффективность опыта. 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ru-RU" sz="2400" dirty="0" smtClean="0"/>
              <a:t>   </a:t>
            </a:r>
          </a:p>
          <a:p>
            <a:pPr algn="ctr">
              <a:buClr>
                <a:schemeClr val="accent3">
                  <a:lumMod val="50000"/>
                </a:schemeClr>
              </a:buClr>
            </a:pPr>
            <a:r>
              <a:rPr lang="ru-RU" dirty="0" smtClean="0"/>
              <a:t>определение влияния мелкодисперсного дождевания (МДД) на ростовые процессы и образование семян некоторых декоративных растений, в частности, Бархатцев мелкоцветных  (Tagete</a:t>
            </a:r>
            <a:r>
              <a:rPr lang="en-US" dirty="0" smtClean="0"/>
              <a:t>s patula</a:t>
            </a:r>
            <a:r>
              <a:rPr lang="ru-RU" dirty="0" smtClean="0"/>
              <a:t>). </a:t>
            </a:r>
          </a:p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cs typeface="Times New Roman" pitchFamily="18" charset="0"/>
              </a:rPr>
              <a:t>ЦЕЛЬ   </a:t>
            </a:r>
            <a:r>
              <a:rPr lang="ru-RU" sz="2800" b="1" dirty="0" smtClean="0">
                <a:solidFill>
                  <a:schemeClr val="tx1"/>
                </a:solidFill>
                <a:cs typeface="Times New Roman" pitchFamily="18" charset="0"/>
              </a:rPr>
              <a:t>ПРОЕКТА:</a:t>
            </a:r>
            <a:endParaRPr lang="ru-RU" sz="2800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047773"/>
          </a:xfrm>
        </p:spPr>
        <p:txBody>
          <a:bodyPr>
            <a:noAutofit/>
          </a:bodyPr>
          <a:lstStyle/>
          <a:p>
            <a:pPr algn="just">
              <a:buClr>
                <a:schemeClr val="accent3">
                  <a:lumMod val="50000"/>
                </a:schemeClr>
              </a:buClr>
            </a:pPr>
            <a:r>
              <a:rPr lang="ru-RU" sz="1800" dirty="0" smtClean="0"/>
              <a:t>использование мелкодисперсного дождевания позволяет декоративным  растениям  реализовать свой биологический потенциал  - развивать мощную глубокопроникающую корневую систему, а также заметно исключить непроизводительные расходы почвенной влаги;</a:t>
            </a:r>
          </a:p>
          <a:p>
            <a:pPr algn="just">
              <a:buClr>
                <a:schemeClr val="accent3">
                  <a:lumMod val="50000"/>
                </a:schemeClr>
              </a:buClr>
            </a:pPr>
            <a:r>
              <a:rPr lang="ru-RU" sz="1800" dirty="0" smtClean="0"/>
              <a:t>основной показатель при МДД – суточная норма полива зависит от природно-климатической зоны, а также от объёма разовой нормы увлажнения и количества поливов за сутки;</a:t>
            </a:r>
          </a:p>
          <a:p>
            <a:pPr lvl="0" algn="just">
              <a:buClr>
                <a:schemeClr val="accent3">
                  <a:lumMod val="50000"/>
                </a:schemeClr>
              </a:buClr>
            </a:pPr>
            <a:r>
              <a:rPr lang="ru-RU" sz="1800" dirty="0" smtClean="0"/>
              <a:t>МДД следует проводить исключительно в зависимости от природно-климатических условии;</a:t>
            </a:r>
          </a:p>
          <a:p>
            <a:pPr algn="just">
              <a:buClr>
                <a:schemeClr val="accent3">
                  <a:lumMod val="50000"/>
                </a:schemeClr>
              </a:buClr>
            </a:pPr>
            <a:r>
              <a:rPr lang="ru-RU" sz="1800" dirty="0" smtClean="0"/>
              <a:t>при МДД сроки созревания семян значительно сокращаются;</a:t>
            </a:r>
          </a:p>
          <a:p>
            <a:pPr algn="just">
              <a:buClr>
                <a:schemeClr val="accent3">
                  <a:lumMod val="50000"/>
                </a:schemeClr>
              </a:buClr>
            </a:pPr>
            <a:r>
              <a:rPr lang="ru-RU" sz="1800" dirty="0" smtClean="0"/>
              <a:t>в условиях мелкодисперсного дождевания интенсивность транспирации снижается, и повышение испарения воды в середине дня не наблюдается;</a:t>
            </a:r>
          </a:p>
          <a:p>
            <a:pPr algn="just">
              <a:buClr>
                <a:schemeClr val="accent3">
                  <a:lumMod val="50000"/>
                </a:schemeClr>
              </a:buClr>
            </a:pPr>
            <a:r>
              <a:rPr lang="ru-RU" sz="1800" dirty="0" smtClean="0"/>
              <a:t>МДД снижает температуру воздуха на 3-10ºС, относительную влажность воздуха повышает на 15-27%, температуру листа снижает на 2-8ºС и относительную влажность в среде растений повышает на 15-30%.</a:t>
            </a:r>
          </a:p>
          <a:p>
            <a:pPr marL="0" lvl="0" algn="just"/>
            <a:endParaRPr lang="ru-RU" sz="2000" dirty="0" smtClean="0"/>
          </a:p>
          <a:p>
            <a:pPr marL="0" algn="just"/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59487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4. ВЫВОДЫ:</a:t>
            </a:r>
            <a:endParaRPr lang="ru-RU" sz="2800" dirty="0">
              <a:solidFill>
                <a:schemeClr val="tx1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buClr>
                <a:schemeClr val="accent3">
                  <a:lumMod val="50000"/>
                </a:schemeClr>
              </a:buClr>
            </a:pPr>
            <a:r>
              <a:rPr lang="ru-RU" sz="2000" dirty="0" smtClean="0"/>
              <a:t>полив мелкодисперсным дождеванием следует проводить, если температура листа на 1-3ºС  выше температуры воздуха;</a:t>
            </a:r>
          </a:p>
          <a:p>
            <a:pPr algn="just">
              <a:buClr>
                <a:schemeClr val="accent3">
                  <a:lumMod val="50000"/>
                </a:schemeClr>
              </a:buClr>
            </a:pPr>
            <a:r>
              <a:rPr lang="ru-RU" sz="2000" dirty="0" smtClean="0"/>
              <a:t>в условиях дерново-подзолистых супесчанных почв  разовая норма орошения составляет 0,8 - 0,9 м</a:t>
            </a:r>
            <a:r>
              <a:rPr lang="ru-RU" sz="2000" baseline="30000" dirty="0" smtClean="0"/>
              <a:t>3</a:t>
            </a:r>
            <a:r>
              <a:rPr lang="ru-RU" sz="2000" dirty="0" smtClean="0"/>
              <a:t>/га; суточная норма орошения - 2,4 - 2,7 м</a:t>
            </a:r>
            <a:r>
              <a:rPr lang="ru-RU" sz="2000" baseline="30000" dirty="0" smtClean="0"/>
              <a:t>3</a:t>
            </a:r>
            <a:r>
              <a:rPr lang="ru-RU" sz="2000" dirty="0" smtClean="0"/>
              <a:t>/га; а интервал между орошениями 2 – 5 ч.;</a:t>
            </a:r>
          </a:p>
          <a:p>
            <a:pPr algn="just">
              <a:buClr>
                <a:schemeClr val="accent3">
                  <a:lumMod val="50000"/>
                </a:schemeClr>
              </a:buClr>
            </a:pPr>
            <a:r>
              <a:rPr lang="ru-RU" sz="2000" dirty="0" smtClean="0"/>
              <a:t>для ускорения созревания семян и повышения урожайности при возделывании декоративных культур с одновременным применением МДД  использовать биокорректор спирулину.</a:t>
            </a:r>
          </a:p>
          <a:p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cs typeface="Times New Roman" pitchFamily="18" charset="0"/>
              </a:rPr>
              <a:t>5. РЕКОМЕНДАЦИИ:</a:t>
            </a:r>
            <a:r>
              <a:rPr lang="ru-RU" sz="28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СПАСИБО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ЗА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ВНИМАНИЕ!!!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435280" cy="4449106"/>
          </a:xfrm>
        </p:spPr>
        <p:txBody>
          <a:bodyPr>
            <a:normAutofit fontScale="85000" lnSpcReduction="20000"/>
          </a:bodyPr>
          <a:lstStyle/>
          <a:p>
            <a:pPr algn="just">
              <a:buClr>
                <a:schemeClr val="accent3">
                  <a:lumMod val="50000"/>
                </a:schemeClr>
              </a:buClr>
            </a:pPr>
            <a:r>
              <a:rPr lang="ru-RU" dirty="0" smtClean="0"/>
              <a:t>выявить эколого-мелиоративную роль мелкодисперсного дождевания;</a:t>
            </a:r>
          </a:p>
          <a:p>
            <a:pPr algn="just">
              <a:buClr>
                <a:schemeClr val="accent3">
                  <a:lumMod val="50000"/>
                </a:schemeClr>
              </a:buClr>
            </a:pPr>
            <a:r>
              <a:rPr lang="ru-RU" dirty="0" smtClean="0"/>
              <a:t>определить разовую норму орошения при МДД;  </a:t>
            </a:r>
          </a:p>
          <a:p>
            <a:pPr algn="just">
              <a:buClr>
                <a:schemeClr val="accent3">
                  <a:lumMod val="50000"/>
                </a:schemeClr>
              </a:buClr>
            </a:pPr>
            <a:r>
              <a:rPr lang="ru-RU" dirty="0" smtClean="0"/>
              <a:t>установить интервалы между орошениями;</a:t>
            </a:r>
          </a:p>
          <a:p>
            <a:pPr algn="just">
              <a:buClr>
                <a:schemeClr val="accent3">
                  <a:lumMod val="50000"/>
                </a:schemeClr>
              </a:buClr>
            </a:pPr>
            <a:r>
              <a:rPr lang="ru-RU" dirty="0" smtClean="0"/>
              <a:t>выявить механизм действия МДД в регуляции ростовых процессов растений; </a:t>
            </a:r>
          </a:p>
          <a:p>
            <a:pPr algn="just">
              <a:buClr>
                <a:schemeClr val="accent3">
                  <a:lumMod val="50000"/>
                </a:schemeClr>
              </a:buClr>
            </a:pPr>
            <a:r>
              <a:rPr lang="ru-RU" dirty="0" smtClean="0"/>
              <a:t>установить даты наступления фенологических фаз бархатцев мелкоцветных (Tagetes patula);</a:t>
            </a:r>
          </a:p>
          <a:p>
            <a:pPr algn="just">
              <a:buClr>
                <a:schemeClr val="accent3">
                  <a:lumMod val="50000"/>
                </a:schemeClr>
              </a:buClr>
            </a:pPr>
            <a:r>
              <a:rPr lang="ru-RU" dirty="0" smtClean="0"/>
              <a:t>изучить продуктивность растений бархатцев мелкоцветных (</a:t>
            </a:r>
            <a:r>
              <a:rPr lang="en-US" dirty="0" smtClean="0"/>
              <a:t>Tagetes patula</a:t>
            </a:r>
            <a:r>
              <a:rPr lang="ru-RU" dirty="0" smtClean="0"/>
              <a:t>)  при МДД;</a:t>
            </a:r>
          </a:p>
          <a:p>
            <a:pPr algn="just">
              <a:buClr>
                <a:schemeClr val="accent3">
                  <a:lumMod val="50000"/>
                </a:schemeClr>
              </a:buClr>
            </a:pPr>
            <a:r>
              <a:rPr lang="ru-RU" dirty="0" smtClean="0"/>
              <a:t>определить количество дней вегетационного, вегетативного и генеративного периодов растений бархатцев мелкоцветных (Tagetes patula).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ЗАДАЧИ</a:t>
            </a: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: </a:t>
            </a:r>
            <a:endParaRPr lang="ru-RU" sz="3100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заключается в том, что при использовании МДД снижается температура листьев, воздуха и почвы, что обеспечивает снижение транспирации и даёт возможность отодвинуть срок очередного полива, т.е. сокращается оросительная норма.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Гипотеза исследования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ВВЕДЕНИЕ.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</a:br>
            <a:endParaRPr lang="ru-RU" sz="2800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39552" y="1471278"/>
            <a:ext cx="784887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Вода даётся недаром, её получение требует крупных затрат. Поэтому перед наукой встаёт очень важный вопрос о разработке эффективных приёмов для наиболее рационального использования поливной воды при возделывании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растений в условиях орошения.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Необходимо искать пути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её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экономного расходования для получения высокого и устойчивого урожая главнейших продовольственных культур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академик Максимов Н.А.(1951)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 </a:t>
            </a:r>
          </a:p>
          <a:p>
            <a:pPr lvl="0" algn="just">
              <a:buNone/>
            </a:pPr>
            <a:r>
              <a:rPr lang="ru-RU" dirty="0" smtClean="0"/>
              <a:t>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1. ТЕОРЕТИЧЕСКАЯ ЧАСТЬ.</a:t>
            </a:r>
            <a:endParaRPr lang="ru-RU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628801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«При МДД, в отличие от других способов полива, орошается не почва, а  растения, при этом сокращаются потери воды на транспирацию, интенсивность которой зависит от испаряющей поверхности листьев, их температуры и влажности воздуха. Именно при МДД возможно в комплексе оптимизировать как параметры температуры воздуха, почвы, так и листового покрова растений, ежечасно создавать благоприятный микро- и фитоклимат» -  </a:t>
            </a:r>
          </a:p>
          <a:p>
            <a:pPr algn="r"/>
            <a:r>
              <a:rPr lang="ru-RU" dirty="0" smtClean="0"/>
              <a:t>профессор Кузнецова Е.И. (1988)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Отличие МДД от других способов полива.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582340"/>
            <a:ext cx="806489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Принципиальное отличие МДД от других способов микроорошения состоит в том, что увлажнение почвы за счёт полива не происходит, и запасы воды в почве не увеличиваются, но рационально сохраняются. Оптимальный водный режим сельскохозяйственных культур обеспечивается за счёт исходных запасов воды в почве, естественных осадков, выпадающих в период вегетации, и внекорневого водного питания растений. </a:t>
            </a:r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Кузин М.А., (1986); Кузнецова Е.И. (2009)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nashakrepost.ru/wp-content/uploads/2012/06/poverhnostnaya-sistema-poliva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788024" y="1916832"/>
            <a:ext cx="381642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2413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Пять основных способов полива: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1. поверхностный;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 descr="http://www.kisanupdates.com/wp-content/uploads/2015/11/ric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916832"/>
            <a:ext cx="367240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1798</TotalTime>
  <Words>1240</Words>
  <Application>Microsoft Office PowerPoint</Application>
  <PresentationFormat>Экран (4:3)</PresentationFormat>
  <Paragraphs>182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Бумажная</vt:lpstr>
      <vt:lpstr>Влияние мелкодисперсного дождевания на возделывание бархатцев мелкоцветных (Tagetes patula)   и некоторых других декоративных растений.</vt:lpstr>
      <vt:lpstr>АКТУАЛЬНОСТЬ      ТЕМЫ.</vt:lpstr>
      <vt:lpstr>ЦЕЛЬ   ПРОЕКТА:</vt:lpstr>
      <vt:lpstr> ЗАДАЧИ: </vt:lpstr>
      <vt:lpstr>Гипотеза исследования</vt:lpstr>
      <vt:lpstr>ВВЕДЕНИЕ. </vt:lpstr>
      <vt:lpstr>1. ТЕОРЕТИЧЕСКАЯ ЧАСТЬ.</vt:lpstr>
      <vt:lpstr>Отличие МДД от других способов полива. </vt:lpstr>
      <vt:lpstr>Пять основных способов полива: 1. поверхностный;</vt:lpstr>
      <vt:lpstr>2. дождевание; </vt:lpstr>
      <vt:lpstr>3. внутрипочвенный; </vt:lpstr>
      <vt:lpstr>4. капельный; </vt:lpstr>
      <vt:lpstr>5. мелкодисперсный (аэрозольный).  </vt:lpstr>
      <vt:lpstr>2. ПРАКТИЧЕСКАЯ ЧАСТЬ.  </vt:lpstr>
      <vt:lpstr>Методика проведения исследований.</vt:lpstr>
      <vt:lpstr>Схема опыта:  </vt:lpstr>
      <vt:lpstr>Ход работы:</vt:lpstr>
      <vt:lpstr>Оросительные нормы при МДД</vt:lpstr>
      <vt:lpstr>Даты наступления фенологических фаз бархатцев мелкоцветных (Tagetes  patula) </vt:lpstr>
      <vt:lpstr>Количество дней вегетационного, вегетативного и генеративного периодов растений бархатцев мелкоцветных (Tagetes patula) за 2017г. </vt:lpstr>
      <vt:lpstr>Количество дней вегетационного, вегетативного и генеративного периодов растений бархатцев мелкоцветных (Tagetes patula) за 2017 г. </vt:lpstr>
      <vt:lpstr>Слайд 22</vt:lpstr>
      <vt:lpstr>Слайд 23</vt:lpstr>
      <vt:lpstr>Слайд 24</vt:lpstr>
      <vt:lpstr>Слайд 25</vt:lpstr>
      <vt:lpstr>Слайд 26</vt:lpstr>
      <vt:lpstr>Слайд 27</vt:lpstr>
      <vt:lpstr>Яблоня</vt:lpstr>
      <vt:lpstr>3.  Экономическая эффективность опыта. </vt:lpstr>
      <vt:lpstr> 4. ВЫВОДЫ:</vt:lpstr>
      <vt:lpstr>5. РЕКОМЕНДАЦИИ: </vt:lpstr>
      <vt:lpstr>Слайд 32</vt:lpstr>
    </vt:vector>
  </TitlesOfParts>
  <Company>ИП Нана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Изучение и использование Спирулины как экологически безопасного способа возделывания декоративных растений. </dc:title>
  <dc:creator>Нана</dc:creator>
  <cp:lastModifiedBy>Нана&amp;Ника</cp:lastModifiedBy>
  <cp:revision>179</cp:revision>
  <dcterms:created xsi:type="dcterms:W3CDTF">2013-08-15T18:22:41Z</dcterms:created>
  <dcterms:modified xsi:type="dcterms:W3CDTF">2018-04-11T20:23:33Z</dcterms:modified>
</cp:coreProperties>
</file>