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Методика работы с художественной литературой в детском саду</a:t>
            </a:r>
            <a:endParaRPr lang="ru-RU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20888"/>
            <a:ext cx="4876800" cy="3705225"/>
          </a:xfrm>
        </p:spPr>
      </p:pic>
    </p:spTree>
    <p:extLst>
      <p:ext uri="{BB962C8B-B14F-4D97-AF65-F5344CB8AC3E}">
        <p14:creationId xmlns:p14="http://schemas.microsoft.com/office/powerpoint/2010/main" val="2984905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111111"/>
                </a:solidFill>
                <a:latin typeface="Times New Roman"/>
              </a:rPr>
              <a:t>Используются также разные методы и приемы, способствующие лучшему восприятию произведения: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объяснение незнакомых слов;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подбор синонимов, антонимов к словам текста;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характеристика героев, выявление мотивов поступков;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представление себя на месте персонажа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по содержанию произведений,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углубляют понимание текста, уточняют его, полнее раскрывают художественные образы;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воспроизведение отдельных фраз из произведения;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воспроизведение произведения по ролям, по иллюстрациям, схемам;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творческие задания на подбор сравнений, эпитетов, синонимов, антонимов, на подбор рифмы к слову и словосочетанию из художественного произведения;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передача словами, действиями, жестами содержания произведении;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инсценирование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отрывков произведения;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придумывание начала, продолжения или середины произведения;</a:t>
            </a: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644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111111"/>
                </a:solidFill>
                <a:latin typeface="Times New Roman"/>
              </a:rPr>
              <a:t>Методика ознакомления с художественной книгой на разных возрастных этапах.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rgbClr val="111111"/>
                </a:solidFill>
                <a:latin typeface="Times New Roman"/>
              </a:rPr>
              <a:t>В младшем дошкольном возрасте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 у детей воспитывают любовь и интерес к книге и иллюстрации, умение сосредоточивать внимание на тексте, слушать его до конца, понимать содержание и эмоционально откликаться на него. У малышей формируют навык совместного слушания, умение отвечать на вопросы, бережное отношение к книге.</a:t>
            </a:r>
            <a:endParaRPr lang="ru-RU" dirty="0">
              <a:solidFill>
                <a:srgbClr val="111111"/>
              </a:solidFill>
              <a:latin typeface="Tahoma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111111"/>
                </a:solidFill>
                <a:latin typeface="Times New Roman"/>
              </a:rPr>
              <a:t>Начиная 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с младшей группы детей подводят к различению жанров. Воспитатель сам называет жанр художественной литературы: «расскажу сказку, прочитаю стихотворение». Рассказав сказку, воспитатель помогает детям вспомнить интересные места, повторить характеристики персонажей («Петя-петушок, золотой гребешок», «Выросла репка большая-пребольшая»), назвать повторяющиеся обращения («</a:t>
            </a:r>
            <a:r>
              <a:rPr lang="ru-RU" dirty="0" err="1">
                <a:solidFill>
                  <a:srgbClr val="111111"/>
                </a:solidFill>
                <a:latin typeface="Times New Roman"/>
              </a:rPr>
              <a:t>Козлятушки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-ребятушки, </a:t>
            </a:r>
            <a:r>
              <a:rPr lang="ru-RU" dirty="0" err="1">
                <a:solidFill>
                  <a:srgbClr val="111111"/>
                </a:solidFill>
                <a:latin typeface="Times New Roman"/>
              </a:rPr>
              <a:t>отомкнитеся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, </a:t>
            </a:r>
            <a:r>
              <a:rPr lang="ru-RU" dirty="0" err="1">
                <a:solidFill>
                  <a:srgbClr val="111111"/>
                </a:solidFill>
                <a:latin typeface="Times New Roman"/>
              </a:rPr>
              <a:t>отопритеся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!», «Терем-теремок, кто в тереме живет?») и действия («Тянут-потянут, вытянуть не могут»). Помогает запомнить этот материал и научиться повторять его с разными интонациями.</a:t>
            </a:r>
            <a:endParaRPr lang="ru-RU" dirty="0">
              <a:solidFill>
                <a:srgbClr val="111111"/>
              </a:solidFill>
              <a:latin typeface="Tahom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25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b="1" i="1" dirty="0">
                <a:solidFill>
                  <a:srgbClr val="111111"/>
                </a:solidFill>
                <a:latin typeface="Times New Roman"/>
              </a:rPr>
              <a:t>В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 </a:t>
            </a:r>
            <a:r>
              <a:rPr lang="ru-RU" b="1" i="1" dirty="0">
                <a:solidFill>
                  <a:srgbClr val="111111"/>
                </a:solidFill>
                <a:latin typeface="Arial"/>
              </a:rPr>
              <a:t>среднем дошкольном возрасте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 углубляется работа по воспитанию у детей способности к восприятию литературного произведения, стремления эмоционально откликаться на описанные события. На занятиях внимание детей привлекают и к содержанию, и к легко различимой на слух (стихотворная, прозаическая) форме произведения, а также к некоторым особенностям литературного языка (сравнения, эпитеты). Как и в младших группах, воспитатель называет жанр произведения. Становится возможен небольшой анализ произведения; то есть беседа о прочитанном. Детей учат отвечать на вопросы, понравилась ли сказка (рассказ), о чем рассказывается, какими словами она начинается и какими заканчивается. Беседа развивает умение размышлять, высказывать свое отношение к персонажам, правильно оценивать их поступки, характеризовать нравственные качества, дает возможность поддерживать интерес к художественному слову, образным выражениям, грамматическим конструкциям.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9778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08912" cy="5328592"/>
          </a:xfrm>
        </p:spPr>
        <p:txBody>
          <a:bodyPr>
            <a:normAutofit fontScale="400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111111"/>
                </a:solidFill>
                <a:latin typeface="Times New Roman"/>
              </a:rPr>
              <a:t>  </a:t>
            </a:r>
            <a:r>
              <a:rPr lang="ru-RU" sz="3500" b="1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 старшем дошкольном возрасте </a:t>
            </a:r>
            <a:r>
              <a:rPr lang="ru-RU" sz="35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возникает устойчивый интерес к книгам, желание слушать их чтение. Накопленный жизненный и литературный опыт дает ребенку возможность понимать идею произведения, поступки героев, мотивы поведения.</a:t>
            </a:r>
          </a:p>
          <a:p>
            <a:pPr algn="just">
              <a:spcAft>
                <a:spcPts val="0"/>
              </a:spcAft>
            </a:pPr>
            <a:r>
              <a:rPr lang="ru-RU" sz="35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Кратко о возрастных особенностях восприятия. Для детей младшего дошкольного возраста характерны: зависимость понимания текста от личного опыта ребенка; установление легко осознаваемых связей, когда события следуют друг за другом; в центре внимания главный персонаж, дети чаще всего не понимают его переживаний и мотивов поступков; эмоциональное отношение к героям ярко окрашено; наблюдается тяга к ритмически организованному складу речи.</a:t>
            </a:r>
          </a:p>
          <a:p>
            <a:pPr algn="just">
              <a:spcAft>
                <a:spcPts val="0"/>
              </a:spcAft>
            </a:pPr>
            <a:r>
              <a:rPr lang="ru-RU" sz="35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  В среднем дошкольном возрасте происходят некоторые изменения в понимании и осмыслении текста, что связано с расширением жизненного и литературного опыта ребенка. Дети устанавливают простые причинные связи в сюжете, в целом правильно оценивают поступки персонажей. На пятом году появляется реакция на слово, интерес к нему, стремление неоднократно воспроизводить его, обыгрывать, осмысливать.</a:t>
            </a:r>
          </a:p>
          <a:p>
            <a:pPr algn="just">
              <a:spcAft>
                <a:spcPts val="0"/>
              </a:spcAft>
            </a:pPr>
            <a:r>
              <a:rPr lang="ru-RU" sz="35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возникает пристальный интерес к содержанию произведения, к постижению его внутреннего смысла.</a:t>
            </a:r>
          </a:p>
          <a:p>
            <a:pPr algn="just">
              <a:spcAft>
                <a:spcPts val="0"/>
              </a:spcAft>
            </a:pPr>
            <a:r>
              <a:rPr lang="ru-RU" sz="35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  В старшем дошкольном возрасте дети начинают осознавать события, которых не было в их личном опыте, их интересуют не только поступки героя, но и мотивы поступков, переживания, чувства. Они способны иногда улавливать подтекст. Эмоциональное отношение к героям возникает на основе осмысления ребенком всей коллизии произведения и учета всех характеристик героя. У детей формируется умение воспринимать текст в единстве содержания и формы. Усложняется понимание литературного героя, осознаются некоторые особенности формы произведения (устойчивые обороты в сказке, ритм, рифма</a:t>
            </a:r>
            <a:r>
              <a:rPr lang="ru-RU" sz="35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spcAft>
                <a:spcPts val="0"/>
              </a:spcAft>
            </a:pPr>
            <a:endParaRPr lang="ru-RU" sz="3500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5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Умение воспринимать литературное произведение, осознавать наряду с содержанием и особенности художественной выразительности не возникает спонтанно, оно формируется постепенно на протяжении всего дошкольного возраста.</a:t>
            </a:r>
          </a:p>
          <a:p>
            <a:pPr algn="just">
              <a:spcAft>
                <a:spcPts val="0"/>
              </a:spcAft>
            </a:pPr>
            <a:r>
              <a:rPr lang="ru-RU" sz="35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Круг детского чтения составляют произведения разных жанров: рассказы, повести, сказки, поэмы, лирические и шуточные стихи, загадки и др.</a:t>
            </a:r>
          </a:p>
          <a:p>
            <a:pPr algn="just">
              <a:spcAft>
                <a:spcPts val="0"/>
              </a:spcAft>
            </a:pPr>
            <a:endParaRPr lang="ru-RU" dirty="0">
              <a:solidFill>
                <a:srgbClr val="111111"/>
              </a:solidFill>
              <a:latin typeface="Tahom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070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rmAutofit/>
          </a:bodyPr>
          <a:lstStyle/>
          <a:p>
            <a:r>
              <a:rPr lang="ru-RU" sz="3500" b="1" dirty="0"/>
              <a:t>Ознакомление с художественной литературой</a:t>
            </a:r>
            <a:endParaRPr lang="ru-RU" sz="3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8712" cy="324036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"/>
              </a:rPr>
              <a:t>Главная цель</a:t>
            </a:r>
            <a:r>
              <a:rPr lang="ru-RU" sz="1800" b="1" dirty="0">
                <a:solidFill>
                  <a:srgbClr val="000000"/>
                </a:solidFill>
                <a:latin typeface="Arial"/>
              </a:rPr>
              <a:t>:</a:t>
            </a:r>
            <a:endParaRPr lang="ru-RU" sz="1800" dirty="0">
              <a:solidFill>
                <a:srgbClr val="000000"/>
              </a:solidFill>
              <a:latin typeface="Arial"/>
            </a:endParaRPr>
          </a:p>
          <a:p>
            <a:endParaRPr lang="ru-RU" sz="1800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sz="1800" dirty="0" smtClean="0">
                <a:solidFill>
                  <a:srgbClr val="000000"/>
                </a:solidFill>
                <a:latin typeface="Arial"/>
              </a:rPr>
              <a:t>Формирование </a:t>
            </a:r>
            <a:r>
              <a:rPr lang="ru-RU" sz="1800" dirty="0">
                <a:solidFill>
                  <a:srgbClr val="000000"/>
                </a:solidFill>
                <a:latin typeface="Arial"/>
              </a:rPr>
              <a:t>будущего большого «талантливого читателя»,</a:t>
            </a:r>
          </a:p>
          <a:p>
            <a:r>
              <a:rPr lang="ru-RU" sz="1800" dirty="0">
                <a:solidFill>
                  <a:srgbClr val="000000"/>
                </a:solidFill>
                <a:latin typeface="Arial"/>
              </a:rPr>
              <a:t>культурно образованного </a:t>
            </a:r>
            <a:r>
              <a:rPr lang="ru-RU" sz="1800" dirty="0" smtClean="0">
                <a:solidFill>
                  <a:srgbClr val="000000"/>
                </a:solidFill>
                <a:latin typeface="Arial"/>
              </a:rPr>
              <a:t>человека.</a:t>
            </a:r>
          </a:p>
          <a:p>
            <a:pPr algn="just"/>
            <a:endParaRPr lang="ru-RU" sz="1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898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ознакомления дошкольников с художественной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литературой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Воспитать интерес к художественной литературе, развивать способность к целостному восприятию произведений разных жанров, обеспечить усвоение содержания произведений и эмоциональную отзывчивость на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него.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Формировать первоначальные представления об особенностях художественной литературы; о жанрах (проза, поэзия), об их специфических особенностях; о композиции; о простейших элементах образности в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языке.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Воспитывать литературно-художественный вкус, способность понимать и чувствовать настроение произведения, улавливать музыкальность, звучность, ритмичность, красоту и поэтичность рассказов, сказок, стихов, развивать поэтический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слух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469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111111"/>
                </a:solidFill>
                <a:latin typeface="Times New Roman"/>
              </a:rPr>
              <a:t>Возрастные особенности восприятия.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Для детей младшего дошкольного возраста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характерны: зависимость понимания текста от личного опыта ребенка; установление легко осознаваемых связей, когда события следуют друг за другом; в центре внимания главный персонаж, дети чаще всего не понимают его переживаний и мотивов поступков; эмоциональное отношение к героям ярко окрашено; наблюдается тяга к ритмически организованному складу речи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среднем дошкольном возрасте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происходят некоторые изменения в понимании и осмыслении текста, что связано с расширением жизненного и литературного опыта ребенка. Дети устанавливают простые причинные связи в сюжете, в целом правильно оценивают поступки персонажей. На пятом году появляется реакция на слово, интерес к нему, стремление неоднократно воспроизводить его, обыгрывать, осмысливать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старшем дошкольном возрасте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дети начинают осознавать события, которых не было в их личном опыте, их интересуют не только поступки героя, но и мотивы поступков, переживания, чувства. Они способны иногда улавливать подтекст. Эмоциональное отношение к героям возникает на основе осмысления ребенком всей коллизии произведения и учета всех характеристик героя. У детей формируется умение воспринимать текст в единстве содержания и формы. Усложняется понимание литературного героя, осознаются некоторые особенности формы произведения (устойчивые обороты в сказке, ритм, рифма).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226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111111"/>
                </a:solidFill>
                <a:latin typeface="Times New Roman"/>
              </a:rPr>
              <a:t>Методика художественного чтения и рассказывания детям</a:t>
            </a:r>
            <a:r>
              <a:rPr lang="ru-RU" sz="2000" b="1" dirty="0">
                <a:solidFill>
                  <a:srgbClr val="111111"/>
                </a:solidFill>
                <a:latin typeface="Tahoma"/>
              </a:rPr>
              <a:t/>
            </a:r>
            <a:br>
              <a:rPr lang="ru-RU" sz="2000" b="1" dirty="0">
                <a:solidFill>
                  <a:srgbClr val="111111"/>
                </a:solidFill>
                <a:latin typeface="Tahoma"/>
              </a:rPr>
            </a:br>
            <a:r>
              <a:rPr lang="ru-RU" sz="2000" b="1" dirty="0">
                <a:solidFill>
                  <a:srgbClr val="111111"/>
                </a:solidFill>
                <a:latin typeface="Times New Roman"/>
              </a:rPr>
              <a:t>Основными методами являются следующие:</a:t>
            </a:r>
            <a:r>
              <a:rPr lang="ru-RU" sz="2000" dirty="0">
                <a:solidFill>
                  <a:srgbClr val="111111"/>
                </a:solidFill>
                <a:latin typeface="Tahoma"/>
              </a:rPr>
              <a:t/>
            </a:r>
            <a:br>
              <a:rPr lang="ru-RU" sz="2000" dirty="0">
                <a:solidFill>
                  <a:srgbClr val="111111"/>
                </a:solidFill>
                <a:latin typeface="Tahoma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Чтение </a:t>
            </a:r>
            <a:r>
              <a:rPr lang="ru-RU" b="1" dirty="0">
                <a:solidFill>
                  <a:srgbClr val="111111"/>
                </a:solidFill>
                <a:latin typeface="Times New Roman"/>
              </a:rPr>
              <a:t>воспитателя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 по книге или наизусть. Это дословная передача текста. Читающий, сохраняя язык </a:t>
            </a:r>
            <a:r>
              <a:rPr lang="ru-RU" dirty="0" smtClean="0">
                <a:solidFill>
                  <a:srgbClr val="111111"/>
                </a:solidFill>
                <a:latin typeface="Times New Roman"/>
              </a:rPr>
              <a:t>автора, 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передает все оттенки мыслей писателя, воздействует на ум и чувства слушателей. Значительная часть литературных произведений читается по книге.</a:t>
            </a:r>
            <a:endParaRPr lang="ru-RU" dirty="0">
              <a:solidFill>
                <a:srgbClr val="111111"/>
              </a:solidFill>
              <a:latin typeface="Tahoma"/>
            </a:endParaRPr>
          </a:p>
          <a:p>
            <a:pPr algn="just"/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Рассказывание </a:t>
            </a:r>
            <a:r>
              <a:rPr lang="ru-RU" b="1" dirty="0">
                <a:solidFill>
                  <a:srgbClr val="111111"/>
                </a:solidFill>
                <a:latin typeface="Times New Roman"/>
              </a:rPr>
              <a:t>воспитателя.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 Это относительно свободная передача текста (возможны перестановка слов, замена их, толкование). Рассказывание дает большие возможности для привлечения внимания детей.</a:t>
            </a:r>
            <a:endParaRPr lang="ru-RU" dirty="0">
              <a:solidFill>
                <a:srgbClr val="111111"/>
              </a:solidFill>
              <a:latin typeface="Tahoma"/>
            </a:endParaRPr>
          </a:p>
          <a:p>
            <a:pPr algn="just"/>
            <a:r>
              <a:rPr lang="ru-RU" b="1" dirty="0" smtClean="0">
                <a:solidFill>
                  <a:srgbClr val="111111"/>
                </a:solidFill>
                <a:latin typeface="Times New Roman"/>
              </a:rPr>
              <a:t>Заучивание </a:t>
            </a:r>
            <a:r>
              <a:rPr lang="ru-RU" b="1" dirty="0">
                <a:solidFill>
                  <a:srgbClr val="111111"/>
                </a:solidFill>
                <a:latin typeface="Times New Roman"/>
              </a:rPr>
              <a:t>наизусть.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 Выбор способа передачи произведения (чтение или рассказывание) зависит от жанра произведения и возраста </a:t>
            </a:r>
            <a:r>
              <a:rPr lang="ru-RU" dirty="0" smtClean="0">
                <a:solidFill>
                  <a:srgbClr val="111111"/>
                </a:solidFill>
                <a:latin typeface="Times New Roman"/>
              </a:rPr>
              <a:t>слушателей.</a:t>
            </a:r>
            <a:endParaRPr lang="ru-RU" dirty="0" smtClean="0">
              <a:solidFill>
                <a:srgbClr val="111111"/>
              </a:solidFill>
              <a:latin typeface="Tahoma"/>
            </a:endParaRPr>
          </a:p>
          <a:p>
            <a:pPr algn="just"/>
            <a:r>
              <a:rPr lang="ru-RU" b="1" dirty="0" err="1" smtClean="0">
                <a:solidFill>
                  <a:srgbClr val="111111"/>
                </a:solidFill>
                <a:latin typeface="Times New Roman"/>
              </a:rPr>
              <a:t>Инсценирование</a:t>
            </a:r>
            <a:r>
              <a:rPr lang="ru-RU" b="1" dirty="0">
                <a:solidFill>
                  <a:srgbClr val="111111"/>
                </a:solidFill>
                <a:latin typeface="Times New Roman"/>
              </a:rPr>
              <a:t>.</a:t>
            </a:r>
            <a:r>
              <a:rPr lang="ru-RU" dirty="0">
                <a:solidFill>
                  <a:srgbClr val="111111"/>
                </a:solidFill>
                <a:latin typeface="Times New Roman"/>
              </a:rPr>
              <a:t> Этот метод можно рассматривать как средство вторичного ознакомления с художественным произведением.</a:t>
            </a:r>
            <a:endParaRPr lang="ru-RU" dirty="0">
              <a:solidFill>
                <a:srgbClr val="111111"/>
              </a:solidFill>
              <a:latin typeface="Tahoma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/>
              </a:rPr>
              <a:t>Традиционно </a:t>
            </a:r>
            <a:r>
              <a:rPr lang="ru-RU" b="1" dirty="0">
                <a:solidFill>
                  <a:srgbClr val="002060"/>
                </a:solidFill>
                <a:latin typeface="Times New Roman"/>
              </a:rPr>
              <a:t>в методике развития речи принято выделять две формы работы с книгой в детском саду: чтение и рассказывание художественной литературы и заучивание стихотворений.</a:t>
            </a:r>
            <a:endParaRPr lang="ru-RU" b="1" dirty="0">
              <a:solidFill>
                <a:srgbClr val="002060"/>
              </a:solidFill>
              <a:latin typeface="Tahom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778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>
                <a:solidFill>
                  <a:srgbClr val="111111"/>
                </a:solidFill>
                <a:latin typeface="Times New Roman"/>
              </a:rPr>
              <a:t>Методика художественного чтения и рассказывания на </a:t>
            </a:r>
            <a:r>
              <a:rPr lang="ru-RU" sz="2200" b="1" dirty="0" smtClean="0">
                <a:solidFill>
                  <a:srgbClr val="111111"/>
                </a:solidFill>
                <a:latin typeface="Times New Roman"/>
              </a:rPr>
              <a:t>занятиях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500" b="1" dirty="0">
                <a:solidFill>
                  <a:srgbClr val="C00000"/>
                </a:solidFill>
                <a:latin typeface="Times New Roman"/>
              </a:rPr>
              <a:t>М. М. Конина выделяет несколько типов занятий:</a:t>
            </a:r>
            <a:endParaRPr lang="ru-RU" sz="3500" b="1" dirty="0">
              <a:solidFill>
                <a:srgbClr val="C00000"/>
              </a:solidFill>
              <a:latin typeface="Tahoma"/>
            </a:endParaRPr>
          </a:p>
          <a:p>
            <a:pPr algn="just"/>
            <a:r>
              <a:rPr lang="ru-RU" sz="3500" u="sng" dirty="0" smtClean="0">
                <a:solidFill>
                  <a:srgbClr val="111111"/>
                </a:solidFill>
                <a:latin typeface="Times New Roman"/>
              </a:rPr>
              <a:t>Чтение </a:t>
            </a:r>
            <a:r>
              <a:rPr lang="ru-RU" sz="3500" u="sng" dirty="0">
                <a:solidFill>
                  <a:srgbClr val="111111"/>
                </a:solidFill>
                <a:latin typeface="Times New Roman"/>
              </a:rPr>
              <a:t>или рассказывание одного </a:t>
            </a:r>
            <a:r>
              <a:rPr lang="ru-RU" sz="3500" u="sng" dirty="0" smtClean="0">
                <a:solidFill>
                  <a:srgbClr val="111111"/>
                </a:solidFill>
                <a:latin typeface="Times New Roman"/>
              </a:rPr>
              <a:t>произведения.</a:t>
            </a:r>
            <a:endParaRPr lang="ru-RU" sz="3500" u="sng" dirty="0">
              <a:solidFill>
                <a:srgbClr val="111111"/>
              </a:solidFill>
              <a:latin typeface="Tahoma"/>
            </a:endParaRPr>
          </a:p>
          <a:p>
            <a:pPr algn="just"/>
            <a:r>
              <a:rPr lang="ru-RU" sz="3500" u="sng" dirty="0" smtClean="0">
                <a:solidFill>
                  <a:srgbClr val="111111"/>
                </a:solidFill>
                <a:latin typeface="Times New Roman"/>
              </a:rPr>
              <a:t>Чтение </a:t>
            </a:r>
            <a:r>
              <a:rPr lang="ru-RU" sz="3500" u="sng" dirty="0">
                <a:solidFill>
                  <a:srgbClr val="111111"/>
                </a:solidFill>
                <a:latin typeface="Times New Roman"/>
              </a:rPr>
              <a:t>нескольких произведений, объединенных единой тематикой</a:t>
            </a:r>
            <a:r>
              <a:rPr lang="ru-RU" sz="3500" dirty="0">
                <a:solidFill>
                  <a:srgbClr val="111111"/>
                </a:solidFill>
                <a:latin typeface="Times New Roman"/>
              </a:rPr>
              <a:t> (чтение стихов и рассказов о весне, о жизни животных) или единством образов (две сказки о лисичке). Можно объединять произведения одного жанра (два рассказа с моральным содержанием) или несколько жанров (загадка, рассказ, стихотворение). На таких занятиях объединяют новый и уже знакомый материал.</a:t>
            </a:r>
            <a:endParaRPr lang="ru-RU" sz="3500" dirty="0">
              <a:solidFill>
                <a:srgbClr val="111111"/>
              </a:solidFill>
              <a:latin typeface="Tahoma"/>
            </a:endParaRPr>
          </a:p>
          <a:p>
            <a:pPr algn="just"/>
            <a:r>
              <a:rPr lang="ru-RU" sz="3500" u="sng" dirty="0" smtClean="0">
                <a:solidFill>
                  <a:srgbClr val="111111"/>
                </a:solidFill>
                <a:latin typeface="Times New Roman"/>
              </a:rPr>
              <a:t>Объединение </a:t>
            </a:r>
            <a:r>
              <a:rPr lang="ru-RU" sz="3500" u="sng" dirty="0">
                <a:solidFill>
                  <a:srgbClr val="111111"/>
                </a:solidFill>
                <a:latin typeface="Times New Roman"/>
              </a:rPr>
              <a:t>произведений, принадлежащих к разным видам искусства</a:t>
            </a:r>
            <a:r>
              <a:rPr lang="ru-RU" sz="3500" dirty="0">
                <a:solidFill>
                  <a:srgbClr val="111111"/>
                </a:solidFill>
                <a:latin typeface="Times New Roman"/>
              </a:rPr>
              <a:t>:</a:t>
            </a:r>
            <a:endParaRPr lang="ru-RU" sz="3500" dirty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3500" dirty="0">
                <a:solidFill>
                  <a:srgbClr val="111111"/>
                </a:solidFill>
                <a:latin typeface="Times New Roman"/>
              </a:rPr>
              <a:t> а) чтение литературного произведения и рассматривание репродукций с картины известного художника;</a:t>
            </a:r>
            <a:endParaRPr lang="ru-RU" sz="3500" dirty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3500" dirty="0" smtClean="0">
                <a:solidFill>
                  <a:srgbClr val="111111"/>
                </a:solidFill>
                <a:latin typeface="Times New Roman"/>
              </a:rPr>
              <a:t> </a:t>
            </a:r>
            <a:r>
              <a:rPr lang="ru-RU" sz="3500" dirty="0">
                <a:solidFill>
                  <a:srgbClr val="111111"/>
                </a:solidFill>
                <a:latin typeface="Times New Roman"/>
              </a:rPr>
              <a:t>б) чтение (лучше поэтического произведения) в сочетании с музыкой.</a:t>
            </a:r>
            <a:endParaRPr lang="ru-RU" sz="3500" dirty="0">
              <a:solidFill>
                <a:srgbClr val="111111"/>
              </a:solidFill>
              <a:latin typeface="Tahoma"/>
            </a:endParaRPr>
          </a:p>
          <a:p>
            <a:pPr marL="0" indent="0" algn="ctr">
              <a:buNone/>
            </a:pPr>
            <a:r>
              <a:rPr lang="ru-RU" sz="3500" b="1" dirty="0">
                <a:solidFill>
                  <a:schemeClr val="bg1"/>
                </a:solidFill>
                <a:latin typeface="Times New Roman"/>
              </a:rPr>
              <a:t>На подобных занятиях учитывается сила воздействия произведений на эмоции ребенка.</a:t>
            </a:r>
            <a:endParaRPr lang="ru-RU" sz="3500" b="1" dirty="0">
              <a:solidFill>
                <a:schemeClr val="bg1"/>
              </a:solidFill>
              <a:latin typeface="Tahoma"/>
            </a:endParaRPr>
          </a:p>
          <a:p>
            <a:pPr algn="just"/>
            <a:r>
              <a:rPr lang="ru-RU" sz="3500" u="sng" dirty="0" smtClean="0">
                <a:solidFill>
                  <a:srgbClr val="111111"/>
                </a:solidFill>
                <a:latin typeface="Times New Roman"/>
              </a:rPr>
              <a:t>Чтение </a:t>
            </a:r>
            <a:r>
              <a:rPr lang="ru-RU" sz="3500" u="sng" dirty="0">
                <a:solidFill>
                  <a:srgbClr val="111111"/>
                </a:solidFill>
                <a:latin typeface="Times New Roman"/>
              </a:rPr>
              <a:t>и рассказывание с использованием наглядного материала</a:t>
            </a:r>
            <a:r>
              <a:rPr lang="ru-RU" sz="3500" dirty="0" smtClean="0">
                <a:solidFill>
                  <a:srgbClr val="111111"/>
                </a:solidFill>
                <a:latin typeface="Times New Roman"/>
              </a:rPr>
              <a:t>:</a:t>
            </a:r>
            <a:endParaRPr lang="ru-RU" sz="3500" dirty="0" smtClean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3500" dirty="0" smtClean="0">
                <a:solidFill>
                  <a:srgbClr val="111111"/>
                </a:solidFill>
                <a:latin typeface="Times New Roman"/>
              </a:rPr>
              <a:t>а</a:t>
            </a:r>
            <a:r>
              <a:rPr lang="ru-RU" sz="3500" dirty="0">
                <a:solidFill>
                  <a:srgbClr val="111111"/>
                </a:solidFill>
                <a:latin typeface="Times New Roman"/>
              </a:rPr>
              <a:t>) чтение и рассказывание с игрушками (повторное рассказывание сказки «Три медведя» сопровождается показом игрушек и действий с ними);    </a:t>
            </a:r>
            <a:endParaRPr lang="ru-RU" sz="3500" dirty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3500" dirty="0" smtClean="0">
                <a:solidFill>
                  <a:srgbClr val="111111"/>
                </a:solidFill>
                <a:latin typeface="Times New Roman"/>
              </a:rPr>
              <a:t>б</a:t>
            </a:r>
            <a:r>
              <a:rPr lang="ru-RU" sz="3500" dirty="0">
                <a:solidFill>
                  <a:srgbClr val="111111"/>
                </a:solidFill>
                <a:latin typeface="Times New Roman"/>
              </a:rPr>
              <a:t>) настольный театр</a:t>
            </a:r>
            <a:endParaRPr lang="ru-RU" sz="3500" dirty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3500" dirty="0" smtClean="0">
                <a:solidFill>
                  <a:srgbClr val="111111"/>
                </a:solidFill>
                <a:latin typeface="Times New Roman"/>
              </a:rPr>
              <a:t>в</a:t>
            </a:r>
            <a:r>
              <a:rPr lang="ru-RU" sz="3500" dirty="0">
                <a:solidFill>
                  <a:srgbClr val="111111"/>
                </a:solidFill>
                <a:latin typeface="Times New Roman"/>
              </a:rPr>
              <a:t>) кукольный и теневой театр, фланелеграф</a:t>
            </a:r>
            <a:r>
              <a:rPr lang="ru-RU" sz="3500" dirty="0" smtClean="0">
                <a:solidFill>
                  <a:srgbClr val="111111"/>
                </a:solidFill>
                <a:latin typeface="Times New Roman"/>
              </a:rPr>
              <a:t>;</a:t>
            </a:r>
            <a:endParaRPr lang="ru-RU" sz="3500" dirty="0" smtClean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3500" dirty="0" smtClean="0">
                <a:solidFill>
                  <a:srgbClr val="111111"/>
                </a:solidFill>
                <a:latin typeface="Times New Roman"/>
              </a:rPr>
              <a:t>г</a:t>
            </a:r>
            <a:r>
              <a:rPr lang="ru-RU" sz="3500" dirty="0">
                <a:solidFill>
                  <a:srgbClr val="111111"/>
                </a:solidFill>
                <a:latin typeface="Times New Roman"/>
              </a:rPr>
              <a:t>)  презентации, кинофильмы, телепередачи.</a:t>
            </a:r>
            <a:endParaRPr lang="ru-RU" sz="3500" dirty="0">
              <a:solidFill>
                <a:srgbClr val="111111"/>
              </a:solidFill>
              <a:latin typeface="Tahoma"/>
            </a:endParaRPr>
          </a:p>
          <a:p>
            <a:pPr algn="just"/>
            <a:r>
              <a:rPr lang="ru-RU" sz="3500" u="sng" dirty="0" smtClean="0">
                <a:solidFill>
                  <a:srgbClr val="111111"/>
                </a:solidFill>
                <a:latin typeface="Times New Roman"/>
              </a:rPr>
              <a:t>Чтение </a:t>
            </a:r>
            <a:r>
              <a:rPr lang="ru-RU" sz="3500" u="sng" dirty="0">
                <a:solidFill>
                  <a:srgbClr val="111111"/>
                </a:solidFill>
                <a:latin typeface="Times New Roman"/>
              </a:rPr>
              <a:t>как часть занятия по развитию речи:</a:t>
            </a:r>
            <a:endParaRPr lang="ru-RU" sz="3500" u="sng" dirty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3500" dirty="0" smtClean="0">
                <a:solidFill>
                  <a:srgbClr val="111111"/>
                </a:solidFill>
                <a:latin typeface="Times New Roman"/>
              </a:rPr>
              <a:t>а</a:t>
            </a:r>
            <a:r>
              <a:rPr lang="ru-RU" sz="3500" dirty="0">
                <a:solidFill>
                  <a:srgbClr val="111111"/>
                </a:solidFill>
                <a:latin typeface="Times New Roman"/>
              </a:rPr>
              <a:t>) оно может быть логически связано с содержанием занятия (в процессе беседы о школе чтение стихов, загадывание загадок);</a:t>
            </a:r>
            <a:endParaRPr lang="ru-RU" sz="3500" dirty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3500" dirty="0" smtClean="0">
                <a:solidFill>
                  <a:srgbClr val="111111"/>
                </a:solidFill>
                <a:latin typeface="Times New Roman"/>
              </a:rPr>
              <a:t> </a:t>
            </a:r>
            <a:r>
              <a:rPr lang="ru-RU" sz="3500" dirty="0">
                <a:solidFill>
                  <a:srgbClr val="111111"/>
                </a:solidFill>
                <a:latin typeface="Times New Roman"/>
              </a:rPr>
              <a:t>б) чтение может быть самостоятельной частью занятия (повторное чтение стихов или рассказа как закрепление материала).</a:t>
            </a:r>
            <a:endParaRPr lang="ru-RU" sz="3500" dirty="0">
              <a:solidFill>
                <a:srgbClr val="111111"/>
              </a:solidFill>
              <a:latin typeface="Tahom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223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111111"/>
                </a:solidFill>
                <a:latin typeface="Times New Roman"/>
              </a:rPr>
              <a:t> </a:t>
            </a:r>
            <a:r>
              <a:rPr lang="ru-RU" sz="2200" b="1" dirty="0">
                <a:solidFill>
                  <a:srgbClr val="111111"/>
                </a:solidFill>
                <a:latin typeface="Times New Roman"/>
              </a:rPr>
              <a:t>Подготовка  к занятию   включает следующие </a:t>
            </a:r>
            <a:r>
              <a:rPr lang="ru-RU" sz="2200" b="1" dirty="0" smtClean="0">
                <a:solidFill>
                  <a:srgbClr val="111111"/>
                </a:solidFill>
                <a:latin typeface="Times New Roman"/>
              </a:rPr>
              <a:t>моменты</a:t>
            </a:r>
            <a:r>
              <a:rPr lang="ru-RU" sz="2000" dirty="0">
                <a:solidFill>
                  <a:srgbClr val="111111"/>
                </a:solidFill>
                <a:latin typeface="Times New Roman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300" i="1" dirty="0" smtClean="0">
                <a:solidFill>
                  <a:srgbClr val="111111"/>
                </a:solidFill>
                <a:latin typeface="Arial"/>
              </a:rPr>
              <a:t>Обоснованный </a:t>
            </a:r>
            <a:r>
              <a:rPr lang="ru-RU" sz="1300" i="1" dirty="0">
                <a:solidFill>
                  <a:srgbClr val="111111"/>
                </a:solidFill>
                <a:latin typeface="Arial"/>
              </a:rPr>
              <a:t>выбор произведения</a:t>
            </a:r>
            <a:r>
              <a:rPr lang="ru-RU" sz="1300" dirty="0">
                <a:solidFill>
                  <a:srgbClr val="111111"/>
                </a:solidFill>
                <a:latin typeface="Times New Roman"/>
              </a:rPr>
              <a:t> в соответствии с разработанными критериями (художественный уровень и воспитательное значение), с учетом возраста детей, текущей образовательной работы с детьми и времени года, а также выбор методов работы с книгой;</a:t>
            </a:r>
            <a:endParaRPr lang="ru-RU" sz="1300" dirty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1300" dirty="0">
                <a:solidFill>
                  <a:srgbClr val="111111"/>
                </a:solidFill>
                <a:latin typeface="Times New Roman"/>
              </a:rPr>
              <a:t> - </a:t>
            </a:r>
            <a:r>
              <a:rPr lang="ru-RU" sz="1300" i="1" dirty="0">
                <a:solidFill>
                  <a:srgbClr val="111111"/>
                </a:solidFill>
                <a:latin typeface="Arial"/>
              </a:rPr>
              <a:t>определение программного содержания</a:t>
            </a:r>
            <a:r>
              <a:rPr lang="ru-RU" sz="1300" dirty="0">
                <a:solidFill>
                  <a:srgbClr val="111111"/>
                </a:solidFill>
                <a:latin typeface="Times New Roman"/>
              </a:rPr>
              <a:t> – литературной и воспитательной задач;</a:t>
            </a:r>
            <a:endParaRPr lang="ru-RU" sz="1300" dirty="0">
              <a:solidFill>
                <a:srgbClr val="111111"/>
              </a:solidFill>
              <a:latin typeface="Tahoma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1300" dirty="0" smtClean="0">
                <a:solidFill>
                  <a:srgbClr val="111111"/>
                </a:solidFill>
                <a:latin typeface="Times New Roman"/>
              </a:rPr>
              <a:t> </a:t>
            </a:r>
            <a:r>
              <a:rPr lang="ru-RU" sz="1300" dirty="0">
                <a:solidFill>
                  <a:srgbClr val="111111"/>
                </a:solidFill>
                <a:latin typeface="Times New Roman"/>
              </a:rPr>
              <a:t>- </a:t>
            </a:r>
            <a:r>
              <a:rPr lang="ru-RU" sz="1300" i="1" dirty="0">
                <a:solidFill>
                  <a:srgbClr val="111111"/>
                </a:solidFill>
                <a:latin typeface="Arial"/>
              </a:rPr>
              <a:t>подготовка воспитателя к чтению произведения:</a:t>
            </a:r>
            <a:r>
              <a:rPr lang="ru-RU" sz="1300" dirty="0">
                <a:solidFill>
                  <a:srgbClr val="111111"/>
                </a:solidFill>
                <a:latin typeface="Times New Roman"/>
              </a:rPr>
              <a:t> </a:t>
            </a:r>
            <a:r>
              <a:rPr lang="ru-RU" sz="1300" dirty="0">
                <a:solidFill>
                  <a:srgbClr val="000000"/>
                </a:solidFill>
                <a:latin typeface="Times New Roman"/>
              </a:rPr>
              <a:t>нужно прочитать произведение так, чтобы дети поняли основное содержание, идею и эмоционально пережили прослушанное (прочувствовали его). С этой целью требуется провести литературный анализ художественного текста: понять основной замысел автора, характер действующих лиц, их взаимоотношения, мотивы поступков.</a:t>
            </a:r>
            <a:endParaRPr lang="ru-RU" sz="1300" dirty="0">
              <a:solidFill>
                <a:srgbClr val="111111"/>
              </a:solidFill>
              <a:latin typeface="Tahoma"/>
            </a:endParaRPr>
          </a:p>
          <a:p>
            <a:pPr algn="just"/>
            <a:r>
              <a:rPr lang="ru-RU" sz="1300" dirty="0" smtClean="0">
                <a:solidFill>
                  <a:srgbClr val="111111"/>
                </a:solidFill>
                <a:latin typeface="Times New Roman"/>
              </a:rPr>
              <a:t>Далее </a:t>
            </a:r>
            <a:r>
              <a:rPr lang="ru-RU" sz="1300" dirty="0">
                <a:solidFill>
                  <a:srgbClr val="111111"/>
                </a:solidFill>
                <a:latin typeface="Times New Roman"/>
              </a:rPr>
              <a:t>идет </a:t>
            </a:r>
            <a:r>
              <a:rPr lang="ru-RU" sz="1300" b="1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работа над выразительностью передачи:</a:t>
            </a:r>
            <a:r>
              <a:rPr lang="ru-RU" sz="1300" dirty="0">
                <a:solidFill>
                  <a:srgbClr val="000000"/>
                </a:solidFill>
                <a:latin typeface="Times New Roman"/>
              </a:rPr>
              <a:t> овладение средствами эмоциональной и образной выразительности (основной тон, интонации); расстановка логических ударений, пауз; выработка правильного произношения, хорошей дикции. </a:t>
            </a:r>
            <a:r>
              <a:rPr lang="ru-RU" sz="1300" dirty="0">
                <a:solidFill>
                  <a:srgbClr val="111111"/>
                </a:solidFill>
                <a:latin typeface="Times New Roman"/>
              </a:rPr>
              <a:t> </a:t>
            </a:r>
            <a:endParaRPr lang="ru-RU" sz="1300" dirty="0">
              <a:solidFill>
                <a:srgbClr val="111111"/>
              </a:solidFill>
              <a:latin typeface="Tahoma"/>
            </a:endParaRPr>
          </a:p>
          <a:p>
            <a:pPr algn="just"/>
            <a:r>
              <a:rPr lang="ru-RU" sz="1300" b="1" i="1" dirty="0" smtClean="0">
                <a:solidFill>
                  <a:srgbClr val="111111"/>
                </a:solidFill>
                <a:latin typeface="Times New Roman"/>
              </a:rPr>
              <a:t>В </a:t>
            </a:r>
            <a:r>
              <a:rPr lang="ru-RU" sz="1300" b="1" i="1" dirty="0" smtClean="0">
                <a:solidFill>
                  <a:schemeClr val="bg1"/>
                </a:solidFill>
                <a:latin typeface="Times New Roman"/>
              </a:rPr>
              <a:t>предварительную </a:t>
            </a:r>
            <a:r>
              <a:rPr lang="ru-RU" sz="1300" b="1" i="1" dirty="0">
                <a:solidFill>
                  <a:schemeClr val="bg1"/>
                </a:solidFill>
                <a:latin typeface="Times New Roman"/>
              </a:rPr>
              <a:t>работу </a:t>
            </a:r>
            <a:r>
              <a:rPr lang="ru-RU" sz="1300" dirty="0">
                <a:solidFill>
                  <a:schemeClr val="bg1"/>
                </a:solidFill>
                <a:latin typeface="Times New Roman"/>
              </a:rPr>
              <a:t>входит и подготовка детей. С этой целью можно активизировать личный опыт детей, обогатить их представления путем организации наблюдений, экскурсий, рассматривания картин, иллюстраций.</a:t>
            </a:r>
            <a:endParaRPr lang="ru-RU" sz="1300" dirty="0">
              <a:solidFill>
                <a:schemeClr val="bg1"/>
              </a:solidFill>
              <a:latin typeface="Tahoma"/>
            </a:endParaRPr>
          </a:p>
          <a:p>
            <a:pPr algn="just">
              <a:spcAft>
                <a:spcPts val="0"/>
              </a:spcAft>
            </a:pPr>
            <a:r>
              <a:rPr lang="ru-RU" sz="1300" b="1" i="1" dirty="0" smtClean="0">
                <a:solidFill>
                  <a:schemeClr val="bg1"/>
                </a:solidFill>
                <a:latin typeface="Times New Roman"/>
              </a:rPr>
              <a:t>Объяснение </a:t>
            </a:r>
            <a:r>
              <a:rPr lang="ru-RU" sz="1300" b="1" i="1" dirty="0">
                <a:solidFill>
                  <a:schemeClr val="bg1"/>
                </a:solidFill>
                <a:latin typeface="Times New Roman"/>
              </a:rPr>
              <a:t>незнакомых слов</a:t>
            </a:r>
            <a:r>
              <a:rPr lang="ru-RU" sz="1300" dirty="0">
                <a:solidFill>
                  <a:srgbClr val="111111"/>
                </a:solidFill>
                <a:latin typeface="Times New Roman"/>
              </a:rPr>
              <a:t> – обязательный прием, обеспечивающий полноценное восприятие произведения.</a:t>
            </a:r>
            <a:r>
              <a:rPr lang="ru-RU" sz="1300" dirty="0">
                <a:solidFill>
                  <a:srgbClr val="000000"/>
                </a:solidFill>
                <a:latin typeface="Times New Roman"/>
              </a:rPr>
              <a:t> Следует объяснять значение тех слов, без понимания которых становится неясным основной смысл текста, характер образов, поступки персонажей. Варианты объяснения различны: замена Другим словом во время чтения прозы, подбор синонимов </a:t>
            </a:r>
            <a:r>
              <a:rPr lang="ru-RU" sz="1300" i="1" dirty="0">
                <a:solidFill>
                  <a:schemeClr val="bg1"/>
                </a:solidFill>
                <a:latin typeface="Times New Roman"/>
              </a:rPr>
              <a:t>(избушка лубяная – деревянная, горница – комната); </a:t>
            </a:r>
            <a:r>
              <a:rPr lang="ru-RU" sz="1300" dirty="0">
                <a:solidFill>
                  <a:schemeClr val="bg1"/>
                </a:solidFill>
                <a:latin typeface="Times New Roman"/>
              </a:rPr>
              <a:t>употребление слов или словосочетаний воспитателем до чтения, во время знакомства детей с картинкой </a:t>
            </a:r>
            <a:r>
              <a:rPr lang="ru-RU" sz="1300" i="1" dirty="0">
                <a:solidFill>
                  <a:schemeClr val="bg1"/>
                </a:solidFill>
                <a:latin typeface="Times New Roman"/>
              </a:rPr>
              <a:t>(«течет молоко по вымечку, а с вымечка по </a:t>
            </a:r>
            <a:r>
              <a:rPr lang="ru-RU" sz="1300" i="1" dirty="0" err="1">
                <a:solidFill>
                  <a:schemeClr val="bg1"/>
                </a:solidFill>
                <a:latin typeface="Times New Roman"/>
              </a:rPr>
              <a:t>копытечку</a:t>
            </a:r>
            <a:r>
              <a:rPr lang="ru-RU" sz="1300" i="1" dirty="0">
                <a:solidFill>
                  <a:schemeClr val="bg1"/>
                </a:solidFill>
                <a:latin typeface="Times New Roman"/>
              </a:rPr>
              <a:t>» – при рассматривании козы на картинке); вопрос к детям о значении слова и др.</a:t>
            </a:r>
            <a:endParaRPr lang="ru-RU" sz="1300" i="1" dirty="0">
              <a:solidFill>
                <a:schemeClr val="bg1"/>
              </a:solidFill>
              <a:latin typeface="Tahoma"/>
            </a:endParaRPr>
          </a:p>
          <a:p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2377744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1600" b="1" i="1" dirty="0" smtClean="0">
                <a:solidFill>
                  <a:srgbClr val="111111"/>
                </a:solidFill>
                <a:latin typeface="Times New Roman"/>
              </a:rPr>
              <a:t/>
            </a:r>
            <a:br>
              <a:rPr lang="ru-RU" sz="1600" b="1" i="1" dirty="0" smtClean="0">
                <a:solidFill>
                  <a:srgbClr val="111111"/>
                </a:solidFill>
                <a:latin typeface="Times New Roman"/>
              </a:rPr>
            </a:br>
            <a:r>
              <a:rPr lang="ru-RU" sz="1600" b="1" i="1" dirty="0">
                <a:solidFill>
                  <a:srgbClr val="111111"/>
                </a:solidFill>
                <a:latin typeface="Times New Roman"/>
              </a:rPr>
              <a:t/>
            </a:r>
            <a:br>
              <a:rPr lang="ru-RU" sz="1600" b="1" i="1" dirty="0">
                <a:solidFill>
                  <a:srgbClr val="111111"/>
                </a:solidFill>
                <a:latin typeface="Times New Roman"/>
              </a:rPr>
            </a:br>
            <a:r>
              <a:rPr lang="ru-RU" sz="1600" b="1" i="1" dirty="0" smtClean="0">
                <a:solidFill>
                  <a:srgbClr val="111111"/>
                </a:solidFill>
                <a:latin typeface="Times New Roman"/>
              </a:rPr>
              <a:t/>
            </a:r>
            <a:br>
              <a:rPr lang="ru-RU" sz="1600" b="1" i="1" dirty="0" smtClean="0">
                <a:solidFill>
                  <a:srgbClr val="111111"/>
                </a:solidFill>
                <a:latin typeface="Times New Roman"/>
              </a:rPr>
            </a:br>
            <a:r>
              <a:rPr lang="ru-RU" sz="1600" b="1" dirty="0" smtClean="0">
                <a:solidFill>
                  <a:srgbClr val="111111"/>
                </a:solidFill>
                <a:latin typeface="Times New Roman"/>
              </a:rPr>
              <a:t>Методика </a:t>
            </a:r>
            <a:r>
              <a:rPr lang="ru-RU" sz="1600" b="1" dirty="0">
                <a:solidFill>
                  <a:srgbClr val="111111"/>
                </a:solidFill>
                <a:latin typeface="Times New Roman"/>
              </a:rPr>
              <a:t>проведения занятия по художественному чтению и рассказыванию и его построение зависят от типа занятия, содержания литературного материала и возраста детей</a:t>
            </a:r>
            <a:r>
              <a:rPr lang="ru-RU" sz="1600" b="1" i="1" dirty="0">
                <a:solidFill>
                  <a:srgbClr val="111111"/>
                </a:solidFill>
                <a:latin typeface="Times New Roman"/>
              </a:rPr>
              <a:t>.</a:t>
            </a:r>
            <a:r>
              <a:rPr lang="ru-RU" sz="1600" dirty="0">
                <a:solidFill>
                  <a:srgbClr val="111111"/>
                </a:solidFill>
                <a:latin typeface="Tahoma"/>
              </a:rPr>
              <a:t/>
            </a:r>
            <a:br>
              <a:rPr lang="ru-RU" sz="1600" dirty="0">
                <a:solidFill>
                  <a:srgbClr val="111111"/>
                </a:solidFill>
                <a:latin typeface="Tahoma"/>
              </a:rPr>
            </a:br>
            <a:r>
              <a:rPr lang="ru-RU" sz="1600" dirty="0">
                <a:solidFill>
                  <a:srgbClr val="111111"/>
                </a:solidFill>
                <a:latin typeface="Times New Roman"/>
              </a:rPr>
              <a:t>  </a:t>
            </a:r>
            <a:r>
              <a:rPr lang="ru-RU" sz="1600" b="1" u="sng" dirty="0">
                <a:solidFill>
                  <a:srgbClr val="111111"/>
                </a:solidFill>
                <a:latin typeface="Times New Roman"/>
              </a:rPr>
              <a:t>  В структуре типичного занятия можно выделить три части</a:t>
            </a:r>
            <a:r>
              <a:rPr lang="ru-RU" b="1" u="sng" dirty="0">
                <a:solidFill>
                  <a:srgbClr val="111111"/>
                </a:solidFill>
                <a:latin typeface="Times New Roman"/>
              </a:rPr>
              <a:t>.</a:t>
            </a:r>
            <a:r>
              <a:rPr lang="ru-RU" dirty="0">
                <a:solidFill>
                  <a:srgbClr val="111111"/>
                </a:solidFill>
                <a:latin typeface="Tahoma"/>
              </a:rPr>
              <a:t/>
            </a:r>
            <a:br>
              <a:rPr lang="ru-RU" dirty="0">
                <a:solidFill>
                  <a:srgbClr val="111111"/>
                </a:solidFill>
                <a:latin typeface="Tahoma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just"/>
            <a:r>
              <a:rPr lang="ru-RU" sz="3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первой части</a:t>
            </a:r>
            <a:r>
              <a:rPr lang="ru-RU" sz="3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происходит знакомство с произведением - выразительное чтение воспитателя, основная цель – обеспечить детям правильное и яркое восприятие путем художественного слова.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3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Чтению</a:t>
            </a:r>
            <a:r>
              <a:rPr lang="ru-RU" sz="3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может предшествовать краткая вводная беседа, подготавливающая детей к восприятию, связывающая их опыт, текущие события с темой произведения, знакомство с писателем: демонстрация портрета, небольшой рассказ о творчестве (старшая группа), припоминание знакомых произведений данного автора, рассматривание книг, иллюстраций к ним, показ предметной наглядности, создание игровых ситуаций, постановка проблемного вопроса, объяснение непонятных слов и др.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3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Если </a:t>
            </a:r>
            <a:r>
              <a:rPr lang="ru-RU" sz="3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предшествующей работой дети подготовлены к восприятию книги, вызвать у них интерес можно с помощью загадки, стихотворения, картинки. Далее нужно назвать произведение, его жанр (рассказ, сказка, стихотворение), имя автора.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3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8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38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время чтения не следует отвлекать детей от восприятия текста вопросами, дисциплинарными замечаниями, достаточно бывает повышения или понижения голоса, паузы.</a:t>
            </a:r>
            <a:r>
              <a:rPr lang="ru-RU" sz="3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По окончании чтения, пока дети находятся под впечатлением прослушанного, необходима небольшая пауза.</a:t>
            </a:r>
          </a:p>
          <a:p>
            <a:pPr algn="just">
              <a:spcAft>
                <a:spcPts val="0"/>
              </a:spcAft>
            </a:pPr>
            <a:r>
              <a:rPr lang="ru-RU" sz="3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ru-RU" sz="3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второй части</a:t>
            </a:r>
            <a:r>
              <a:rPr lang="ru-RU" sz="3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проводится беседа о прочитанном, помогающая определить жанр, основное содержание, особенности структуры произведения, средства художественной выразительности</a:t>
            </a:r>
            <a:r>
              <a:rPr lang="ru-RU" sz="3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3800" b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 третьей части</a:t>
            </a:r>
            <a:r>
              <a:rPr lang="ru-RU" sz="38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организуется повторное чтение текста (если оно короткое) или отрывков, с целью закрепления эмоционального впечатления и углубления воспринятого.</a:t>
            </a:r>
            <a:endParaRPr lang="ru-RU" sz="3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279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Виды вопросов к анализу художественного произведения: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/>
              </a:rPr>
              <a:t>Связанные 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с образом героя</a:t>
            </a:r>
            <a:r>
              <a:rPr lang="ru-RU" sz="2800" dirty="0">
                <a:solidFill>
                  <a:schemeClr val="bg1"/>
                </a:solidFill>
                <a:latin typeface="Times New Roman"/>
              </a:rPr>
              <a:t> 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(внешний облик, портрет героя</a:t>
            </a:r>
            <a:r>
              <a:rPr lang="ru-RU" dirty="0" smtClean="0">
                <a:solidFill>
                  <a:schemeClr val="bg1"/>
                </a:solidFill>
                <a:latin typeface="Times New Roman"/>
              </a:rPr>
              <a:t>);</a:t>
            </a:r>
            <a:r>
              <a:rPr lang="ru-RU" dirty="0" smtClean="0">
                <a:solidFill>
                  <a:schemeClr val="bg1"/>
                </a:solidFill>
                <a:latin typeface="Tahoma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/>
              </a:rPr>
              <a:t>позволяющие 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узнать эмоциональное отношение к событиям и героям («Кто вам больше понравился? Почему? Нравится герой или нет?»);</a:t>
            </a:r>
            <a:endParaRPr lang="ru-RU" dirty="0">
              <a:solidFill>
                <a:schemeClr val="bg1"/>
              </a:solidFill>
              <a:latin typeface="Tahoma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/>
              </a:rPr>
              <a:t>Позволяющие 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ввести дошкольников в ситуацию, которая сложилась в произведении, сделать их участниками событий;</a:t>
            </a:r>
            <a:endParaRPr lang="ru-RU" dirty="0">
              <a:solidFill>
                <a:schemeClr val="bg1"/>
              </a:solidFill>
              <a:latin typeface="Tahoma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/>
              </a:rPr>
              <a:t>Направленные 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на выявление основного смысла произведения, его проблему. Например, после чтения сказки А. М. Горького «</a:t>
            </a:r>
            <a:r>
              <a:rPr lang="ru-RU" dirty="0" err="1">
                <a:solidFill>
                  <a:schemeClr val="bg1"/>
                </a:solidFill>
                <a:latin typeface="Times New Roman"/>
              </a:rPr>
              <a:t>Воробьишко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» можно задать такой вопрос: «Кто виноват в том, что мама осталась без хвоста?»;</a:t>
            </a:r>
            <a:endParaRPr lang="ru-RU" dirty="0">
              <a:solidFill>
                <a:schemeClr val="bg1"/>
              </a:solidFill>
              <a:latin typeface="Tahoma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/>
              </a:rPr>
              <a:t>Направленные 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на выяснение мотива поступков («Почему Маша не разрешала медведю отдыхать?» – сказка «Маша и медведь»);</a:t>
            </a:r>
            <a:endParaRPr lang="ru-RU" dirty="0">
              <a:solidFill>
                <a:schemeClr val="bg1"/>
              </a:solidFill>
              <a:latin typeface="Tahoma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/>
              </a:rPr>
              <a:t>Обращающие 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внимание на языковые средства выразительности, особенности жанра;</a:t>
            </a:r>
            <a:endParaRPr lang="ru-RU" dirty="0">
              <a:solidFill>
                <a:schemeClr val="bg1"/>
              </a:solidFill>
              <a:latin typeface="Tahoma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/>
              </a:rPr>
              <a:t>Направленные 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на воспроизведение содержания,</a:t>
            </a:r>
            <a:r>
              <a:rPr lang="ru-RU" sz="2800" dirty="0">
                <a:solidFill>
                  <a:schemeClr val="bg1"/>
                </a:solidFill>
                <a:latin typeface="Times New Roman"/>
              </a:rPr>
              <a:t> 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побуждающие вспомнить, кто написал произведение;</a:t>
            </a:r>
            <a:endParaRPr lang="ru-RU" dirty="0">
              <a:solidFill>
                <a:schemeClr val="bg1"/>
              </a:solidFill>
              <a:latin typeface="Tahoma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/>
              </a:rPr>
              <a:t>Подводящие </a:t>
            </a:r>
            <a:r>
              <a:rPr lang="ru-RU" dirty="0">
                <a:solidFill>
                  <a:schemeClr val="bg1"/>
                </a:solidFill>
                <a:latin typeface="Times New Roman"/>
              </a:rPr>
              <a:t>к выводам («Почему писатель так назвал свой рассказ? Зачем писатель рассказал нам эту историю?»).</a:t>
            </a:r>
            <a:endParaRPr lang="ru-RU" dirty="0">
              <a:solidFill>
                <a:schemeClr val="bg1"/>
              </a:solidFill>
              <a:latin typeface="Tahoma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9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</TotalTime>
  <Words>221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Методика работы с художественной литературой в детском саду</vt:lpstr>
      <vt:lpstr>Ознакомление с художественной литературой</vt:lpstr>
      <vt:lpstr>Задачи ознакомления дошкольников с художественной литературой </vt:lpstr>
      <vt:lpstr>Возрастные особенности восприятия.</vt:lpstr>
      <vt:lpstr>Методика художественного чтения и рассказывания детям Основными методами являются следующие: </vt:lpstr>
      <vt:lpstr>Методика художественного чтения и рассказывания на занятиях</vt:lpstr>
      <vt:lpstr> Подготовка  к занятию   включает следующие моменты:</vt:lpstr>
      <vt:lpstr>   Методика проведения занятия по художественному чтению и рассказыванию и его построение зависят от типа занятия, содержания литературного материала и возраста детей.     В структуре типичного занятия можно выделить три части. </vt:lpstr>
      <vt:lpstr>Виды вопросов к анализу художественного произведения:.</vt:lpstr>
      <vt:lpstr>Используются также разные методы и приемы, способствующие лучшему восприятию произведения:</vt:lpstr>
      <vt:lpstr>Методика ознакомления с художественной книгой на разных возрастных этапах.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работы с художественной литературой в детском саду</dc:title>
  <dc:creator>юля и дима</dc:creator>
  <cp:lastModifiedBy>юля и дима</cp:lastModifiedBy>
  <cp:revision>11</cp:revision>
  <dcterms:created xsi:type="dcterms:W3CDTF">2021-03-15T02:50:38Z</dcterms:created>
  <dcterms:modified xsi:type="dcterms:W3CDTF">2022-01-22T05:30:03Z</dcterms:modified>
</cp:coreProperties>
</file>