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2" r:id="rId5"/>
    <p:sldId id="281" r:id="rId6"/>
    <p:sldId id="271" r:id="rId7"/>
    <p:sldId id="270" r:id="rId8"/>
    <p:sldId id="262" r:id="rId9"/>
    <p:sldId id="283" r:id="rId10"/>
    <p:sldId id="273" r:id="rId11"/>
    <p:sldId id="284" r:id="rId12"/>
    <p:sldId id="260" r:id="rId13"/>
    <p:sldId id="279" r:id="rId14"/>
    <p:sldId id="275" r:id="rId15"/>
    <p:sldId id="276" r:id="rId16"/>
    <p:sldId id="278" r:id="rId17"/>
    <p:sldId id="277" r:id="rId18"/>
    <p:sldId id="282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0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8EA635-2FCE-4CC8-87DC-C8D148535E8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50B83A-D484-4EB5-9E08-174B565B7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3" y="428604"/>
            <a:ext cx="8501122" cy="3360436"/>
          </a:xfrm>
        </p:spPr>
        <p:txBody>
          <a:bodyPr/>
          <a:lstStyle/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effectLst/>
              </a:rPr>
              <a:t>МБДОУ </a:t>
            </a:r>
            <a:r>
              <a:rPr lang="ru-RU" sz="1800" dirty="0" err="1">
                <a:solidFill>
                  <a:srgbClr val="002060"/>
                </a:solidFill>
                <a:effectLst/>
              </a:rPr>
              <a:t>Ермаковский</a:t>
            </a:r>
            <a:r>
              <a:rPr lang="ru-RU" sz="1800" dirty="0">
                <a:solidFill>
                  <a:srgbClr val="002060"/>
                </a:solidFill>
                <a:effectLst/>
              </a:rPr>
              <a:t> детский сад №2 комбинированного вида «Родничок»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  <a:effectLst/>
              </a:rPr>
              <a:t>Использование моделирования в познавательно- исследовательской деятельности дошкольников</a:t>
            </a:r>
            <a:r>
              <a:rPr lang="ru-RU" sz="2400" dirty="0">
                <a:solidFill>
                  <a:srgbClr val="FF0000"/>
                </a:solidFill>
                <a:effectLst/>
              </a:rPr>
              <a:t/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 dirty="0">
                <a:solidFill>
                  <a:srgbClr val="FF0000"/>
                </a:solidFill>
                <a:effectLst/>
              </a:rPr>
              <a:t/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2400">
                <a:solidFill>
                  <a:srgbClr val="FF0000"/>
                </a:solidFill>
                <a:effectLst/>
              </a:rPr>
              <a:t>                                 </a:t>
            </a:r>
            <a:r>
              <a:rPr lang="ru-RU" sz="2000" smtClean="0">
                <a:solidFill>
                  <a:srgbClr val="002060"/>
                </a:solidFill>
                <a:effectLst/>
              </a:rPr>
              <a:t>подготовила воспитатель: </a:t>
            </a:r>
            <a:r>
              <a:rPr lang="ru-RU" sz="2000">
                <a:solidFill>
                  <a:srgbClr val="002060"/>
                </a:solidFill>
                <a:effectLst/>
              </a:rPr>
              <a:t/>
            </a:r>
            <a:br>
              <a:rPr lang="ru-RU" sz="2000">
                <a:solidFill>
                  <a:srgbClr val="002060"/>
                </a:solidFill>
                <a:effectLst/>
              </a:rPr>
            </a:br>
            <a:r>
              <a:rPr lang="ru-RU" sz="2000" smtClean="0">
                <a:solidFill>
                  <a:srgbClr val="002060"/>
                </a:solidFill>
                <a:effectLst/>
              </a:rPr>
              <a:t>                      Захарова </a:t>
            </a:r>
            <a:r>
              <a:rPr lang="ru-RU" sz="2000" dirty="0">
                <a:solidFill>
                  <a:srgbClr val="002060"/>
                </a:solidFill>
                <a:effectLst/>
              </a:rPr>
              <a:t>О.А.</a:t>
            </a:r>
            <a:br>
              <a:rPr lang="ru-RU" sz="2000" dirty="0">
                <a:solidFill>
                  <a:srgbClr val="002060"/>
                </a:solidFill>
                <a:effectLst/>
              </a:rPr>
            </a:br>
            <a:r>
              <a:rPr lang="ru-RU" sz="2000" dirty="0">
                <a:solidFill>
                  <a:srgbClr val="002060"/>
                </a:solidFill>
                <a:effectLst/>
              </a:rPr>
              <a:t/>
            </a:r>
            <a:br>
              <a:rPr lang="ru-RU" sz="2000" dirty="0">
                <a:solidFill>
                  <a:srgbClr val="002060"/>
                </a:solidFill>
                <a:effectLst/>
              </a:rPr>
            </a:br>
            <a:r>
              <a:rPr lang="ru-RU" sz="2000" dirty="0">
                <a:solidFill>
                  <a:srgbClr val="002060"/>
                </a:solidFill>
                <a:effectLst/>
              </a:rPr>
              <a:t/>
            </a:r>
            <a:br>
              <a:rPr lang="ru-RU" sz="2000" dirty="0">
                <a:solidFill>
                  <a:srgbClr val="002060"/>
                </a:solidFill>
                <a:effectLst/>
              </a:rPr>
            </a:br>
            <a:r>
              <a:rPr lang="ru-RU" sz="2000" dirty="0">
                <a:solidFill>
                  <a:srgbClr val="002060"/>
                </a:solidFill>
                <a:effectLst/>
              </a:rPr>
              <a:t/>
            </a:r>
            <a:br>
              <a:rPr lang="ru-RU" sz="2000" dirty="0">
                <a:solidFill>
                  <a:srgbClr val="002060"/>
                </a:solidFill>
                <a:effectLst/>
              </a:rPr>
            </a:br>
            <a:r>
              <a:rPr lang="ru-RU" sz="2000" dirty="0">
                <a:solidFill>
                  <a:srgbClr val="002060"/>
                </a:solidFill>
                <a:effectLst/>
              </a:rPr>
              <a:t/>
            </a:r>
            <a:br>
              <a:rPr lang="ru-RU" sz="2000" dirty="0">
                <a:solidFill>
                  <a:srgbClr val="002060"/>
                </a:solidFill>
                <a:effectLst/>
              </a:rPr>
            </a:br>
            <a:r>
              <a:rPr lang="ru-RU" sz="2000" dirty="0">
                <a:solidFill>
                  <a:srgbClr val="002060"/>
                </a:solidFill>
                <a:effectLst/>
              </a:rPr>
              <a:t>с. Ермаковское 2021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962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85728"/>
            <a:ext cx="842968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i="1" dirty="0">
                <a:solidFill>
                  <a:srgbClr val="FF0000"/>
                </a:solidFill>
                <a:latin typeface="Times New Roman"/>
              </a:rPr>
              <a:t>-предметно-схематические модели</a:t>
            </a:r>
            <a:r>
              <a:rPr lang="ru-RU" sz="3800" dirty="0">
                <a:solidFill>
                  <a:srgbClr val="002060"/>
                </a:solidFill>
                <a:latin typeface="Times New Roman"/>
              </a:rPr>
              <a:t>.</a:t>
            </a:r>
            <a:endParaRPr lang="ru-RU" sz="3800" dirty="0">
              <a:solidFill>
                <a:srgbClr val="00206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окраски животных</a:t>
            </a:r>
          </a:p>
        </p:txBody>
      </p:sp>
      <p:pic>
        <p:nvPicPr>
          <p:cNvPr id="29700" name="Picture 4" descr="VIVOS VOCO: Дж.Д. Марри, &quot;Отчего у леопарда пятна на шкуре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357298"/>
            <a:ext cx="3122923" cy="2766992"/>
          </a:xfrm>
          <a:prstGeom prst="rect">
            <a:avLst/>
          </a:prstGeom>
          <a:noFill/>
        </p:spPr>
      </p:pic>
      <p:pic>
        <p:nvPicPr>
          <p:cNvPr id="29702" name="Picture 6" descr="VIVOS VOCO: Дж.Д. Марри, &quot;Отчего у леопарда пятна на шкуре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357694"/>
            <a:ext cx="3111726" cy="2266941"/>
          </a:xfrm>
          <a:prstGeom prst="rect">
            <a:avLst/>
          </a:prstGeom>
          <a:noFill/>
        </p:spPr>
      </p:pic>
      <p:pic>
        <p:nvPicPr>
          <p:cNvPr id="29704" name="Picture 8" descr="Бенгальская порода кошек: описание, характер, уход и содержа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285860"/>
            <a:ext cx="3238523" cy="3036115"/>
          </a:xfrm>
          <a:prstGeom prst="rect">
            <a:avLst/>
          </a:prstGeom>
          <a:noFill/>
        </p:spPr>
      </p:pic>
      <p:pic>
        <p:nvPicPr>
          <p:cNvPr id="29706" name="Picture 10" descr="C:\Users\User\Desktop\исследование\IMG_20210127_1128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14818"/>
            <a:ext cx="3359131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561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85728"/>
            <a:ext cx="842968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i="1" dirty="0">
                <a:solidFill>
                  <a:srgbClr val="FF0000"/>
                </a:solidFill>
                <a:latin typeface="Times New Roman"/>
              </a:rPr>
              <a:t>-предметно-схематические модели</a:t>
            </a:r>
            <a:r>
              <a:rPr lang="ru-RU" sz="3800" dirty="0">
                <a:solidFill>
                  <a:srgbClr val="002060"/>
                </a:solidFill>
                <a:latin typeface="Times New Roman"/>
              </a:rPr>
              <a:t>.</a:t>
            </a:r>
            <a:endParaRPr lang="ru-RU" sz="3800" dirty="0">
              <a:solidFill>
                <a:srgbClr val="00206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полезная и вредная еда</a:t>
            </a:r>
          </a:p>
        </p:txBody>
      </p:sp>
      <p:pic>
        <p:nvPicPr>
          <p:cNvPr id="3074" name="Picture 2" descr="C:\Users\User\Desktop\исследование\IMG_20201019_1027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571612"/>
            <a:ext cx="4222752" cy="4750629"/>
          </a:xfrm>
          <a:prstGeom prst="rect">
            <a:avLst/>
          </a:prstGeom>
          <a:noFill/>
        </p:spPr>
      </p:pic>
      <p:pic>
        <p:nvPicPr>
          <p:cNvPr id="3075" name="Picture 3" descr="C:\Users\User\Desktop\исследование\IMG_20201020_101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71612"/>
            <a:ext cx="3918857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561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/>
              </a:rPr>
              <a:t>Которые передают обобщенно (условно) признаки, связи и отношения природных явлений. </a:t>
            </a:r>
          </a:p>
          <a:p>
            <a:pPr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Примером такой модели может служить календарь природы и погоды.</a:t>
            </a:r>
            <a:endParaRPr lang="ru-RU" sz="2400" i="1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7169" name="Picture 1" descr="C:\Users\User\Desktop\исследование\IMG_20210127_0745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3" y="2000240"/>
            <a:ext cx="7025382" cy="4250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/>
              </a:rPr>
              <a:t>Модель «рыбы», в которой отражены существенные, наглядно воспринимаемые признаки данной систематической группы животных: среда обитания, своеобразное строение конечностей (плавники), форма тела, покров тела, жаберный способ дыхания, в которых проявляется приспособление рыб к водной среде обитания</a:t>
            </a:r>
          </a:p>
          <a:p>
            <a:pPr>
              <a:buNone/>
            </a:pPr>
            <a:endParaRPr lang="ru-RU" sz="1400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30722" name="Picture 2" descr="C:\Users\User\Downloads\рыб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143248"/>
            <a:ext cx="7558601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«Строение растений» (стебель, лист, цветок, плод)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34817" name="Picture 1" descr="C:\Users\User\Desktop\исследование\IMG_20210127_1206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4143404" cy="5475212"/>
          </a:xfrm>
          <a:prstGeom prst="rect">
            <a:avLst/>
          </a:prstGeom>
          <a:noFill/>
        </p:spPr>
      </p:pic>
      <p:pic>
        <p:nvPicPr>
          <p:cNvPr id="2050" name="Picture 2" descr="C:\Users\User\Desktop\исследование\IMG_20210127_1317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678" y="1214422"/>
            <a:ext cx="3890990" cy="5429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r>
              <a:rPr lang="ru-RU" dirty="0"/>
              <a:t>- модель «Потребности растений» (вода, свет, тепло);</a:t>
            </a:r>
          </a:p>
          <a:p>
            <a:r>
              <a:rPr lang="ru-RU" dirty="0"/>
              <a:t>- модель «Способы ухода за растениями» (полив, рыхление, очистка листьев от пыли тряпочкой, кисточкой, опрыскивание);</a:t>
            </a:r>
          </a:p>
          <a:p>
            <a:endParaRPr lang="ru-RU" dirty="0"/>
          </a:p>
        </p:txBody>
      </p:sp>
      <p:pic>
        <p:nvPicPr>
          <p:cNvPr id="5122" name="Picture 2" descr="C:\Users\User\Desktop\исследование\IMG_20210127_1318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931" y="2571744"/>
            <a:ext cx="4882177" cy="3451194"/>
          </a:xfrm>
          <a:prstGeom prst="rect">
            <a:avLst/>
          </a:prstGeom>
          <a:noFill/>
        </p:spPr>
      </p:pic>
      <p:pic>
        <p:nvPicPr>
          <p:cNvPr id="1026" name="Picture 2" descr="C:\Users\User\Desktop\исследование\исследование средняя группа\IMG-20201119-WA0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000240"/>
            <a:ext cx="3482585" cy="4643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модели «Дикие и  домашние  животные», «Насекомые».</a:t>
            </a:r>
          </a:p>
        </p:txBody>
      </p:sp>
      <p:pic>
        <p:nvPicPr>
          <p:cNvPr id="3074" name="Picture 2" descr="C:\Users\User\Desktop\исследование\IMG_20210127_1206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1434" y="1285860"/>
            <a:ext cx="1899722" cy="2699604"/>
          </a:xfrm>
          <a:prstGeom prst="rect">
            <a:avLst/>
          </a:prstGeom>
          <a:noFill/>
        </p:spPr>
      </p:pic>
      <p:pic>
        <p:nvPicPr>
          <p:cNvPr id="3075" name="Picture 3" descr="C:\Users\User\Desktop\исследование\IMG_20210127_1317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771638"/>
            <a:ext cx="5143536" cy="3600475"/>
          </a:xfrm>
          <a:prstGeom prst="rect">
            <a:avLst/>
          </a:prstGeom>
          <a:noFill/>
        </p:spPr>
      </p:pic>
      <p:pic>
        <p:nvPicPr>
          <p:cNvPr id="5" name="Picture 2" descr="C:\Users\User\Desktop\исследование\IMG_20210127_1206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285860"/>
            <a:ext cx="1855606" cy="2652730"/>
          </a:xfrm>
          <a:prstGeom prst="rect">
            <a:avLst/>
          </a:prstGeom>
          <a:noFill/>
        </p:spPr>
      </p:pic>
      <p:pic>
        <p:nvPicPr>
          <p:cNvPr id="6" name="Picture 2" descr="C:\Users\User\Desktop\исследование\IMG_20210127_1206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929066"/>
            <a:ext cx="1846459" cy="2714620"/>
          </a:xfrm>
          <a:prstGeom prst="rect">
            <a:avLst/>
          </a:prstGeom>
          <a:noFill/>
        </p:spPr>
      </p:pic>
      <p:pic>
        <p:nvPicPr>
          <p:cNvPr id="3076" name="Picture 4" descr="C:\Users\User\Desktop\исследование\IMG_20210127_1317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2476" y="4000504"/>
            <a:ext cx="1785138" cy="26625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«Строение муравейника»</a:t>
            </a:r>
          </a:p>
        </p:txBody>
      </p:sp>
      <p:pic>
        <p:nvPicPr>
          <p:cNvPr id="4098" name="Picture 2" descr="C:\Users\User\Desktop\исследование\IMG_20210127_1318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7572428" cy="5177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</a:rPr>
              <a:t>-графические модели</a:t>
            </a:r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.</a:t>
            </a:r>
            <a:endParaRPr lang="ru-RU" sz="14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обобщающие схемы описания времён года (солнце, небо, ветер, осадки, почва, растительный мир, животный мир, мир человека (одежда, игры и забавы на прогулке)</a:t>
            </a:r>
          </a:p>
        </p:txBody>
      </p:sp>
      <p:pic>
        <p:nvPicPr>
          <p:cNvPr id="6146" name="Picture 2" descr="C:\Users\User\Desktop\исследование\IMG_20210127_1313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772499"/>
            <a:ext cx="6929486" cy="4818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459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643182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i="1" dirty="0">
                <a:solidFill>
                  <a:srgbClr val="FF0000"/>
                </a:solidFill>
                <a:latin typeface="Times New Roman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855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42910" y="500042"/>
            <a:ext cx="8143932" cy="59293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в детском саду </a:t>
            </a: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совместная деятельность воспитателя и дошкольника, направленная на создание и использование моделей.</a:t>
            </a:r>
          </a:p>
          <a:p>
            <a:pPr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Несмотря на то, что основой познания ребенком окружающей действительности является чувственное познание, многие явления природы ребенок не может воспринять непосредственно. И здесь большое значение приобретает использование моделей. </a:t>
            </a:r>
          </a:p>
          <a:p>
            <a:pPr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модели являются средством перехода от наглядно-действенного и наглядно-образного познания мира к познанию схематическому, которое обеспечивает ребенку возможность опосредованным путем осваивать окружающий мир.</a:t>
            </a:r>
          </a:p>
        </p:txBody>
      </p:sp>
    </p:spTree>
    <p:extLst>
      <p:ext uri="{BB962C8B-B14F-4D97-AF65-F5344CB8AC3E}">
        <p14:creationId xmlns:p14="http://schemas.microsoft.com/office/powerpoint/2010/main" val="344640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85728"/>
            <a:ext cx="8429684" cy="2286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>
                <a:solidFill>
                  <a:srgbClr val="002060"/>
                </a:solidFill>
                <a:latin typeface="Times New Roman"/>
              </a:rPr>
              <a:t>В работе с дошкольниками используем следующие виды моделей:</a:t>
            </a:r>
            <a:br>
              <a:rPr lang="ru-RU" sz="3800" dirty="0">
                <a:solidFill>
                  <a:srgbClr val="002060"/>
                </a:solidFill>
                <a:latin typeface="Times New Roman"/>
              </a:rPr>
            </a:br>
            <a:r>
              <a:rPr lang="ru-RU" sz="3800" b="1" i="1" dirty="0">
                <a:solidFill>
                  <a:srgbClr val="FF0000"/>
                </a:solidFill>
                <a:latin typeface="Times New Roman"/>
              </a:rPr>
              <a:t>-предметные модели</a:t>
            </a:r>
            <a:r>
              <a:rPr lang="ru-RU" sz="3800" i="1" dirty="0">
                <a:solidFill>
                  <a:srgbClr val="FF0000"/>
                </a:solidFill>
                <a:latin typeface="Times New Roman"/>
              </a:rPr>
              <a:t>. </a:t>
            </a:r>
            <a:endParaRPr lang="ru-RU" sz="3800" dirty="0">
              <a:solidFill>
                <a:srgbClr val="FF0000"/>
              </a:solidFill>
              <a:latin typeface="Calibri"/>
            </a:endParaRPr>
          </a:p>
          <a:p>
            <a:pPr>
              <a:buNone/>
            </a:pPr>
            <a:r>
              <a:rPr lang="ru-RU" sz="3800" dirty="0">
                <a:solidFill>
                  <a:srgbClr val="002060"/>
                </a:solidFill>
                <a:latin typeface="Times New Roman"/>
              </a:rPr>
              <a:t>Они воспроизводят структуру и особенности, внешние и внутренние взаимосвязи реально существующих объектов и явлений. Типичным примером использования предметных моделей в экологической работе с детьми является аквариум, моделирующий экосистему водоема (в миниатюре). </a:t>
            </a:r>
            <a:endParaRPr lang="ru-RU" sz="3800" b="1" i="1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4" name="Picture 3" descr="C:\Users\User\Desktop\исследование\IMG_20210127_1005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357430"/>
            <a:ext cx="6846375" cy="41760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56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285728"/>
            <a:ext cx="369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/>
              </a:rPr>
              <a:t>Предметные модели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85794"/>
            <a:ext cx="85725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Глобус позволяет давать информацию о Земле постепенно и небольшими порциями: в течение учебного года изучаем материки, океаны, которые так или иначе оказываются в поле зрения детей.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/>
              </a:rPr>
            </a:b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24578" name="Picture 2" descr="C:\Users\User\Desktop\исследование\IMG_20210127_0747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857364"/>
            <a:ext cx="3643320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8550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285728"/>
            <a:ext cx="369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/>
              </a:rPr>
              <a:t>Предметные модели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85794"/>
            <a:ext cx="85725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/>
              </a:rPr>
              <a:t>Модель солнечной системы помогает выяснить как устроена «Солнечная система» и сформировать знания о планете «Земля» выявить сходства и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различия  с другими  планетами.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/>
              </a:rPr>
            </a:b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1026" name="Picture 2" descr="C:\Users\User\Desktop\исследование\IMG_20210127_1331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000240"/>
            <a:ext cx="5500726" cy="4105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855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285728"/>
            <a:ext cx="369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/>
              </a:rPr>
              <a:t>Предметные модели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928670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Игрушки — аналоги различных животных, отражающие характерные особенности их внешнего вида</a:t>
            </a:r>
          </a:p>
        </p:txBody>
      </p:sp>
      <p:pic>
        <p:nvPicPr>
          <p:cNvPr id="25601" name="Picture 1" descr="C:\Users\User\Desktop\исследование\IMG_20210127_101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643050"/>
            <a:ext cx="5500726" cy="4857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8550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285728"/>
            <a:ext cx="369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/>
              </a:rPr>
              <a:t>Предметные модели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Times New Roman"/>
              </a:rPr>
              <a:t>Вулкан - 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в восторге от этой модели которая выбрасывает раствор похожий на лаву и позволяет увидеть, как выглядит вулкан.</a:t>
            </a:r>
          </a:p>
        </p:txBody>
      </p:sp>
      <p:pic>
        <p:nvPicPr>
          <p:cNvPr id="26625" name="Picture 1" descr="C:\Users\User\Desktop\исследование\IMG_20210127_0959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734677"/>
            <a:ext cx="6357982" cy="4906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8550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85728"/>
            <a:ext cx="842968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i="1" dirty="0">
                <a:solidFill>
                  <a:srgbClr val="FF0000"/>
                </a:solidFill>
                <a:latin typeface="Times New Roman"/>
              </a:rPr>
              <a:t>-предметно-схематические модели</a:t>
            </a:r>
            <a:r>
              <a:rPr lang="ru-RU" sz="3800" dirty="0">
                <a:solidFill>
                  <a:srgbClr val="002060"/>
                </a:solidFill>
                <a:latin typeface="Times New Roman"/>
              </a:rPr>
              <a:t>.</a:t>
            </a:r>
            <a:endParaRPr lang="ru-RU" sz="3800" dirty="0">
              <a:solidFill>
                <a:srgbClr val="002060"/>
              </a:solidFill>
              <a:latin typeface="Calibri"/>
            </a:endParaRP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/>
              </a:rPr>
              <a:t>В них существенные признаки, связи и отношения представлены в виде предметов-макетов или предметов заместителей. </a:t>
            </a: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аквариума</a:t>
            </a: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4" name="Picture 1" descr="C:\Users\User\Desktop\исследование\IMG_20210127_0859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843473"/>
            <a:ext cx="3643338" cy="4351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561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85728"/>
            <a:ext cx="842968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i="1" dirty="0">
                <a:solidFill>
                  <a:srgbClr val="FF0000"/>
                </a:solidFill>
                <a:latin typeface="Times New Roman"/>
              </a:rPr>
              <a:t>-предметно-схематические модели</a:t>
            </a:r>
            <a:r>
              <a:rPr lang="ru-RU" sz="3800" dirty="0">
                <a:solidFill>
                  <a:srgbClr val="002060"/>
                </a:solidFill>
                <a:latin typeface="Times New Roman"/>
              </a:rPr>
              <a:t>.</a:t>
            </a:r>
            <a:endParaRPr lang="ru-RU" sz="3800" dirty="0">
              <a:solidFill>
                <a:srgbClr val="002060"/>
              </a:solidFill>
              <a:latin typeface="Calibri"/>
            </a:endParaRPr>
          </a:p>
          <a:p>
            <a:pPr>
              <a:buNone/>
            </a:pP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однокомнатной квартиры</a:t>
            </a: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/>
            </a:endParaRPr>
          </a:p>
        </p:txBody>
      </p:sp>
      <p:pic>
        <p:nvPicPr>
          <p:cNvPr id="2050" name="Picture 2" descr="C:\Users\User\Desktop\исследование\IMG_20210127_112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1571612"/>
            <a:ext cx="7884932" cy="4852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5619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491</TotalTime>
  <Words>434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МБДОУ Ермаковский детский сад №2 комбинированного вида «Родничок»    Использование моделирования в познавательно- исследовательской деятельности дошкольников                                   подготовила воспитатель:                        Захарова О.А.     с. Ермаковское 2021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моделирования в познавательно- исследовательской деятельности дошкольников</dc:title>
  <dc:creator>user</dc:creator>
  <cp:lastModifiedBy>DOK</cp:lastModifiedBy>
  <cp:revision>65</cp:revision>
  <dcterms:created xsi:type="dcterms:W3CDTF">2019-10-16T09:34:55Z</dcterms:created>
  <dcterms:modified xsi:type="dcterms:W3CDTF">2022-11-20T16:12:48Z</dcterms:modified>
</cp:coreProperties>
</file>