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2" r:id="rId1"/>
  </p:sldMasterIdLst>
  <p:sldIdLst>
    <p:sldId id="257" r:id="rId2"/>
    <p:sldId id="259" r:id="rId3"/>
    <p:sldId id="256" r:id="rId4"/>
    <p:sldId id="260" r:id="rId5"/>
    <p:sldId id="261" r:id="rId6"/>
    <p:sldId id="265" r:id="rId7"/>
    <p:sldId id="262" r:id="rId8"/>
    <p:sldId id="264" r:id="rId9"/>
    <p:sldId id="266" r:id="rId10"/>
    <p:sldId id="267" r:id="rId11"/>
    <p:sldId id="268" r:id="rId12"/>
    <p:sldId id="263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99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2AC0D-5E52-4B83-AEB8-FC02080F2F41}" type="datetimeFigureOut">
              <a:rPr lang="ru-RU" smtClean="0"/>
              <a:t>пн 08.08.22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0FBBA-4074-4E70-9337-69550E6D3A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36992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2AC0D-5E52-4B83-AEB8-FC02080F2F41}" type="datetimeFigureOut">
              <a:rPr lang="ru-RU" smtClean="0"/>
              <a:t>пн 08.08.22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0FBBA-4074-4E70-9337-69550E6D3A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73094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2AC0D-5E52-4B83-AEB8-FC02080F2F41}" type="datetimeFigureOut">
              <a:rPr lang="ru-RU" smtClean="0"/>
              <a:t>пн 08.08.22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0FBBA-4074-4E70-9337-69550E6D3A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42295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2AC0D-5E52-4B83-AEB8-FC02080F2F41}" type="datetimeFigureOut">
              <a:rPr lang="ru-RU" smtClean="0"/>
              <a:t>пн 08.08.22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0FBBA-4074-4E70-9337-69550E6D3A2D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579704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2AC0D-5E52-4B83-AEB8-FC02080F2F41}" type="datetimeFigureOut">
              <a:rPr lang="ru-RU" smtClean="0"/>
              <a:t>пн 08.08.22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0FBBA-4074-4E70-9337-69550E6D3A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20910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2AC0D-5E52-4B83-AEB8-FC02080F2F41}" type="datetimeFigureOut">
              <a:rPr lang="ru-RU" smtClean="0"/>
              <a:t>пн 08.08.22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0FBBA-4074-4E70-9337-69550E6D3A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02401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2AC0D-5E52-4B83-AEB8-FC02080F2F41}" type="datetimeFigureOut">
              <a:rPr lang="ru-RU" smtClean="0"/>
              <a:t>пн 08.08.22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0FBBA-4074-4E70-9337-69550E6D3A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27266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2AC0D-5E52-4B83-AEB8-FC02080F2F41}" type="datetimeFigureOut">
              <a:rPr lang="ru-RU" smtClean="0"/>
              <a:t>пн 08.08.22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0FBBA-4074-4E70-9337-69550E6D3A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54000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2AC0D-5E52-4B83-AEB8-FC02080F2F41}" type="datetimeFigureOut">
              <a:rPr lang="ru-RU" smtClean="0"/>
              <a:t>пн 08.08.22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0FBBA-4074-4E70-9337-69550E6D3A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24536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2AC0D-5E52-4B83-AEB8-FC02080F2F41}" type="datetimeFigureOut">
              <a:rPr lang="ru-RU" smtClean="0"/>
              <a:t>пн 08.08.22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0FBBA-4074-4E70-9337-69550E6D3A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21199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2AC0D-5E52-4B83-AEB8-FC02080F2F41}" type="datetimeFigureOut">
              <a:rPr lang="ru-RU" smtClean="0"/>
              <a:t>пн 08.08.22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0FBBA-4074-4E70-9337-69550E6D3A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65729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2AC0D-5E52-4B83-AEB8-FC02080F2F41}" type="datetimeFigureOut">
              <a:rPr lang="ru-RU" smtClean="0"/>
              <a:t>пн 08.08.22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0FBBA-4074-4E70-9337-69550E6D3A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00969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2AC0D-5E52-4B83-AEB8-FC02080F2F41}" type="datetimeFigureOut">
              <a:rPr lang="ru-RU" smtClean="0"/>
              <a:t>пн 08.08.22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0FBBA-4074-4E70-9337-69550E6D3A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31756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2AC0D-5E52-4B83-AEB8-FC02080F2F41}" type="datetimeFigureOut">
              <a:rPr lang="ru-RU" smtClean="0"/>
              <a:t>пн 08.08.22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0FBBA-4074-4E70-9337-69550E6D3A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80244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2AC0D-5E52-4B83-AEB8-FC02080F2F41}" type="datetimeFigureOut">
              <a:rPr lang="ru-RU" smtClean="0"/>
              <a:t>пн 08.08.22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0FBBA-4074-4E70-9337-69550E6D3A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53893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2AC0D-5E52-4B83-AEB8-FC02080F2F41}" type="datetimeFigureOut">
              <a:rPr lang="ru-RU" smtClean="0"/>
              <a:t>пн 08.08.22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0FBBA-4074-4E70-9337-69550E6D3A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12412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2AC0D-5E52-4B83-AEB8-FC02080F2F41}" type="datetimeFigureOut">
              <a:rPr lang="ru-RU" smtClean="0"/>
              <a:t>пн 08.08.22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0FBBA-4074-4E70-9337-69550E6D3A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9878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8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AB12AC0D-5E52-4B83-AEB8-FC02080F2F41}" type="datetimeFigureOut">
              <a:rPr lang="ru-RU" smtClean="0"/>
              <a:t>пн 08.08.22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A8B0FBBA-4074-4E70-9337-69550E6D3A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2033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  <p:sldLayoutId id="2147483832" r:id="rId10"/>
    <p:sldLayoutId id="2147483833" r:id="rId11"/>
    <p:sldLayoutId id="2147483834" r:id="rId12"/>
    <p:sldLayoutId id="2147483835" r:id="rId13"/>
    <p:sldLayoutId id="2147483836" r:id="rId14"/>
    <p:sldLayoutId id="2147483837" r:id="rId15"/>
    <p:sldLayoutId id="2147483838" r:id="rId16"/>
    <p:sldLayoutId id="214748383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A3D8293B-940A-4D53-94FE-1B9CF78FF830}"/>
              </a:ext>
            </a:extLst>
          </p:cNvPr>
          <p:cNvSpPr/>
          <p:nvPr/>
        </p:nvSpPr>
        <p:spPr>
          <a:xfrm>
            <a:off x="2270760" y="396240"/>
            <a:ext cx="950976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Мудрость красоты: о проблемах эстетического воспитания</a:t>
            </a:r>
            <a:endParaRPr lang="ru-RU" sz="3200" b="1" i="0" dirty="0">
              <a:solidFill>
                <a:srgbClr val="0070C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69AE98F4-99EE-4DF1-BBCA-81C807784C7B}"/>
              </a:ext>
            </a:extLst>
          </p:cNvPr>
          <p:cNvSpPr/>
          <p:nvPr/>
        </p:nvSpPr>
        <p:spPr>
          <a:xfrm>
            <a:off x="579120" y="1473458"/>
            <a:ext cx="108966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Helvetica Neue"/>
              </a:rPr>
              <a:t>“</a:t>
            </a: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Чтобы воспитать человека думающим и чувствующим,</a:t>
            </a:r>
            <a:br>
              <a:rPr lang="ru-RU" sz="36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его следует, прежде всего, воспитать эстетически”</a:t>
            </a:r>
            <a:endParaRPr lang="ru-RU" sz="36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3600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Фридрих Шиллер</a:t>
            </a:r>
            <a:endParaRPr lang="ru-RU" sz="3600" b="0" i="0" dirty="0">
              <a:solidFill>
                <a:schemeClr val="accent6">
                  <a:lumMod val="5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bipbap.ru/wp-content/uploads/2017/06/Little-font-b-Girl-b-font-Diamond-Embroidery-Painting-font-b-Scenery-b-font-Needlework-Diy.jpg">
            <a:extLst>
              <a:ext uri="{FF2B5EF4-FFF2-40B4-BE49-F238E27FC236}">
                <a16:creationId xmlns:a16="http://schemas.microsoft.com/office/drawing/2014/main" id="{5BF8FBD7-E60E-4C1E-9042-A9C793AD4A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40" y="3429000"/>
            <a:ext cx="4145280" cy="31245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A5AB0B1-A328-4E02-AE86-98F04EB293A8}"/>
              </a:ext>
            </a:extLst>
          </p:cNvPr>
          <p:cNvSpPr txBox="1"/>
          <p:nvPr/>
        </p:nvSpPr>
        <p:spPr>
          <a:xfrm>
            <a:off x="8061960" y="4035266"/>
            <a:ext cx="355092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Автор-составитель: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Бычкова Галина Петровна,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 дополнительного образования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МБУ «Центр внешкольной работы «Малая академия»,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 Рубцовск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Алтайский край</a:t>
            </a:r>
          </a:p>
        </p:txBody>
      </p:sp>
    </p:spTree>
    <p:extLst>
      <p:ext uri="{BB962C8B-B14F-4D97-AF65-F5344CB8AC3E}">
        <p14:creationId xmlns:p14="http://schemas.microsoft.com/office/powerpoint/2010/main" val="25387443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AE1C71FE-91BC-4BE1-8FC7-4E68394C74F8}"/>
              </a:ext>
            </a:extLst>
          </p:cNvPr>
          <p:cNvSpPr/>
          <p:nvPr/>
        </p:nvSpPr>
        <p:spPr>
          <a:xfrm>
            <a:off x="701040" y="472440"/>
            <a:ext cx="1072896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детей и подростков в системе дополнительного образования открывает перед ними возможность углубленно заниматься тем, что их влечет. Педагог, занимаясь с заинтересованными школьниками, имеет возможность широко приобщать их к художественно-творческой деятельности, формировать самостоятельность и творческую активность. При этом необходимо помнить, что все виды эстетической деятельности в системе дополнительного образования должны быть направлены на духовное воспитание, формирование культуры детей и подростков.</a:t>
            </a:r>
            <a:endParaRPr lang="ru-RU" sz="2400" b="1" i="0" dirty="0">
              <a:solidFill>
                <a:schemeClr val="accent6">
                  <a:lumMod val="5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psy-files.ru/wp-content/uploads/2/b/9/2b9a638070a40714eac40780ab607899.jpg">
            <a:extLst>
              <a:ext uri="{FF2B5EF4-FFF2-40B4-BE49-F238E27FC236}">
                <a16:creationId xmlns:a16="http://schemas.microsoft.com/office/drawing/2014/main" id="{9E151065-5B7C-45B9-8852-58150A0361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14028">
            <a:off x="830237" y="3981607"/>
            <a:ext cx="3324132" cy="24930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amakids.ru/uploads/blog/blog_250319-18-40-09513731.jpeg">
            <a:extLst>
              <a:ext uri="{FF2B5EF4-FFF2-40B4-BE49-F238E27FC236}">
                <a16:creationId xmlns:a16="http://schemas.microsoft.com/office/drawing/2014/main" id="{588AFABD-C767-45A4-8C6F-E00A3C4CEA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567" y="3795574"/>
            <a:ext cx="3810000" cy="28575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kidpassage.com/images/publications/images/1098_newdesignkruzhki.jpg">
            <a:extLst>
              <a:ext uri="{FF2B5EF4-FFF2-40B4-BE49-F238E27FC236}">
                <a16:creationId xmlns:a16="http://schemas.microsoft.com/office/drawing/2014/main" id="{DCD6624B-021C-477E-A3EC-557AC2821C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97839">
            <a:off x="8075067" y="4157189"/>
            <a:ext cx="3638316" cy="21419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38832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A98FF10E-3AC6-4F3B-935A-9A563555A79B}"/>
              </a:ext>
            </a:extLst>
          </p:cNvPr>
          <p:cNvSpPr/>
          <p:nvPr/>
        </p:nvSpPr>
        <p:spPr>
          <a:xfrm>
            <a:off x="1112520" y="699760"/>
            <a:ext cx="1050036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Художественное начало есть в каждом ребенке. И необходимо видеть в художественно-творческом начале две стороны -- социальную и нравственную -- и стимулировать их развитие одновременно. Развивая творческое начало, педагог открывает ребятам путь к познанию прекрасного, эмоционально обогащает его, подводит к пониманию лучших образцов большого искусства и, следовательно, к более глубокому пониманию мира. А познание радости творческого процесса в коллективе детей и подростков делается основой нравственного воспитания - воспитания личности.</a:t>
            </a:r>
            <a:endParaRPr lang="ru-RU" sz="2400" b="1" i="0" dirty="0">
              <a:solidFill>
                <a:schemeClr val="accent6">
                  <a:lumMod val="5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C10C3429-C29D-47A1-878B-5F1FDE4865BB}"/>
              </a:ext>
            </a:extLst>
          </p:cNvPr>
          <p:cNvSpPr/>
          <p:nvPr/>
        </p:nvSpPr>
        <p:spPr>
          <a:xfrm>
            <a:off x="1325880" y="4116079"/>
            <a:ext cx="97536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Подводя итоги, хочется подчеркнуть, что эстетическое воспитание, как и весь воспитательный процесс, – долгий и непрерывный путь. Его успешность во многом зависит от окружения подрастающей личности, которое включает в себя гармонию отношений, красоту внешнего вида и эстетические примеры.</a:t>
            </a:r>
          </a:p>
        </p:txBody>
      </p:sp>
    </p:spTree>
    <p:extLst>
      <p:ext uri="{BB962C8B-B14F-4D97-AF65-F5344CB8AC3E}">
        <p14:creationId xmlns:p14="http://schemas.microsoft.com/office/powerpoint/2010/main" val="19402429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835D507-95FE-4D5C-AE8D-5126A0559DDB}"/>
              </a:ext>
            </a:extLst>
          </p:cNvPr>
          <p:cNvSpPr/>
          <p:nvPr/>
        </p:nvSpPr>
        <p:spPr>
          <a:xfrm>
            <a:off x="1341120" y="3246120"/>
            <a:ext cx="969264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Литература: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1.Пономарев Я.А. Психология творчества и педагогика. М., 1976.</a:t>
            </a:r>
            <a:endParaRPr lang="ru-RU" sz="2000" dirty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2.Мелик-Пашаев А.А. Гуманизация школы и проблемы эстетического воспитания//Вопросы психологии.</a:t>
            </a:r>
            <a:endParaRPr lang="ru-RU" sz="2000" dirty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3.Выготский Л. С. Психология искусства. М., Педагогика — 1987.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4.Мамедова, И. М. Эстетическое воспитание школьников / И. М. Мамедова. — Текст : непосредственный // Молодой ученый. — 2014. — № 2 (61). — С. 790-792.</a:t>
            </a:r>
          </a:p>
          <a:p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5.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Сластенин В. А., Исаев И. Ф., Мищенко А. И.,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Шиянов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Е. Н. Педагогика. Москва, 2000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5462227-B964-40C8-A76D-084B2A736010}"/>
              </a:ext>
            </a:extLst>
          </p:cNvPr>
          <p:cNvSpPr txBox="1"/>
          <p:nvPr/>
        </p:nvSpPr>
        <p:spPr>
          <a:xfrm>
            <a:off x="2209800" y="990600"/>
            <a:ext cx="906854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  <a:p>
            <a:pPr algn="ctr"/>
            <a:r>
              <a:rPr lang="ru-RU" sz="32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Желаю творческих успехов!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44715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BC83843F-5588-422C-B755-F545EA8DEA96}"/>
              </a:ext>
            </a:extLst>
          </p:cNvPr>
          <p:cNvSpPr/>
          <p:nvPr/>
        </p:nvSpPr>
        <p:spPr>
          <a:xfrm>
            <a:off x="5577840" y="670561"/>
            <a:ext cx="6202680" cy="53239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Эстетическое воспитание 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развивает вкус, умение замечать</a:t>
            </a:r>
          </a:p>
          <a:p>
            <a:pPr algn="ctr"/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прекрасное и безобразное; оно важно еще и потому, что связано со многими</a:t>
            </a:r>
          </a:p>
          <a:p>
            <a:pPr algn="ctr"/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сторонами воспитания: нравственным воспитанием, которое развивает в</a:t>
            </a:r>
          </a:p>
          <a:p>
            <a:pPr algn="ctr"/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ребенке чувство любви, гордости; с трудовым воспитанием, которое</a:t>
            </a:r>
          </a:p>
          <a:p>
            <a:pPr algn="ctr"/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помогает ребенку с уважением относиться к труду людей, видеть красоту</a:t>
            </a:r>
          </a:p>
          <a:p>
            <a:pPr algn="ctr"/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сделанного.</a:t>
            </a:r>
          </a:p>
          <a:p>
            <a:pPr algn="ctr"/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эти качества необходимы для воспитания всесторонне развитого</a:t>
            </a:r>
          </a:p>
          <a:p>
            <a:pPr algn="ctr"/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человека.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B21D701-BA96-4A89-A3EF-672CA8D605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114" y="1296096"/>
            <a:ext cx="5376726" cy="40728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9003333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962D8C7-E4D9-4DAA-8B41-D06CCEEB35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9175" y="2746189"/>
            <a:ext cx="8693649" cy="136562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8FE2982-6EC5-4AC3-AD2B-A0568E18ADA1}"/>
              </a:ext>
            </a:extLst>
          </p:cNvPr>
          <p:cNvSpPr/>
          <p:nvPr/>
        </p:nvSpPr>
        <p:spPr>
          <a:xfrm>
            <a:off x="990600" y="1325880"/>
            <a:ext cx="1011936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u="sng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Проблемы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нравственно-эстетического воспитания подрастающего поколения были всегда актуальными. Ведь именно с уровнем нравственно-эстетической воспитанностью связывают и прогрессивный характер развития государства, и прочность осуществляемым этим государством реформ.</a:t>
            </a:r>
          </a:p>
          <a:p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Еще Демократ говорил о воспитании у молодежи трех основных навыков : «…хорошо мыслить, хорошо говорить, хорошо делать».</a:t>
            </a:r>
            <a:endParaRPr lang="ru-RU" sz="2400" b="1" i="0" dirty="0">
              <a:solidFill>
                <a:schemeClr val="accent6">
                  <a:lumMod val="5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CC560624-FEB1-4B8B-A323-E79925F720FD}"/>
              </a:ext>
            </a:extLst>
          </p:cNvPr>
          <p:cNvSpPr/>
          <p:nvPr/>
        </p:nvSpPr>
        <p:spPr>
          <a:xfrm>
            <a:off x="1886335" y="4291369"/>
            <a:ext cx="736434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ХХI век показал нам, что проблема нравственно-эстетического образования осталась актуальной и для воспитания современной молодежи.</a:t>
            </a:r>
          </a:p>
        </p:txBody>
      </p:sp>
    </p:spTree>
    <p:extLst>
      <p:ext uri="{BB962C8B-B14F-4D97-AF65-F5344CB8AC3E}">
        <p14:creationId xmlns:p14="http://schemas.microsoft.com/office/powerpoint/2010/main" val="17610837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B012AC32-D1B9-42B7-9F0C-DFBE6DAE5D2C}"/>
              </a:ext>
            </a:extLst>
          </p:cNvPr>
          <p:cNvSpPr/>
          <p:nvPr/>
        </p:nvSpPr>
        <p:spPr>
          <a:xfrm>
            <a:off x="1264920" y="670560"/>
            <a:ext cx="986028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наше время поменялись отношения людей друг к другу. На первый план выходят отношения прагматического склада, многие люди живут по принципу «ты - мне, я – тебе». Стремление к карьерному росту, достижению материального благополучия любой ценой, порождает такие негативные стороны в развитии общества, как взяточничество, меркантильность интересов, коррупция.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7BFFF202-1D86-4F8F-BF16-C7AC121A0741}"/>
              </a:ext>
            </a:extLst>
          </p:cNvPr>
          <p:cNvSpPr/>
          <p:nvPr/>
        </p:nvSpPr>
        <p:spPr>
          <a:xfrm>
            <a:off x="1264920" y="3429000"/>
            <a:ext cx="97383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человека высоких моральных качеств, способного управлять своими желаниями во благо общества, толерантно относиться к окружающим его людям – вот одна из задач нравственно-эстетического воспитания.</a:t>
            </a:r>
          </a:p>
        </p:txBody>
      </p:sp>
    </p:spTree>
    <p:extLst>
      <p:ext uri="{BB962C8B-B14F-4D97-AF65-F5344CB8AC3E}">
        <p14:creationId xmlns:p14="http://schemas.microsoft.com/office/powerpoint/2010/main" val="3417066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9DC964D7-F11D-475D-A5A2-13F30D0BC88E}"/>
              </a:ext>
            </a:extLst>
          </p:cNvPr>
          <p:cNvSpPr/>
          <p:nvPr/>
        </p:nvSpPr>
        <p:spPr>
          <a:xfrm>
            <a:off x="2804160" y="289560"/>
            <a:ext cx="766572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Эстетическое воспитание осуществляется на всех возрастных этапах развития личности. И чем раньше деятельность ребенка попадет в круг целенаправленного эстетического воспитания, тем выше и качественнее будет его результат.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02B5197F-88EE-4217-BF2D-56CA6819ED48}"/>
              </a:ext>
            </a:extLst>
          </p:cNvPr>
          <p:cNvSpPr/>
          <p:nvPr/>
        </p:nvSpPr>
        <p:spPr>
          <a:xfrm>
            <a:off x="396240" y="2380952"/>
            <a:ext cx="107289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Новый стандарт образования нацелен на возрождение воспитательной работы, где основная цель – формирование активной гражданской позиции с целью укрепления российской государственности.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2E68ED81-F8DE-41A7-A48B-6C03241C1B9C}"/>
              </a:ext>
            </a:extLst>
          </p:cNvPr>
          <p:cNvSpPr/>
          <p:nvPr/>
        </p:nvSpPr>
        <p:spPr>
          <a:xfrm>
            <a:off x="868680" y="4053840"/>
            <a:ext cx="902208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Современный ученик должен обладать более широкими взглядами на жизнь, у него должны быть сформированы определённые личностные свойства, обеспечивающие его успешную социально – психологическую адаптацию в обществе, социальную активность, личностное развитие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393249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C925FBA7-9F02-40A7-A351-BD0A2B7ECE6E}"/>
              </a:ext>
            </a:extLst>
          </p:cNvPr>
          <p:cNvSpPr/>
          <p:nvPr/>
        </p:nvSpPr>
        <p:spPr>
          <a:xfrm>
            <a:off x="990600" y="1028343"/>
            <a:ext cx="1033272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u="sng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Поэтому главная задача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стоящая перед современной образовательной школой — воспитание гармонически развитой личности. В формировании гармонически развитой личности эстетическому воспитанию принадлежит значительная роль. В настоящее время важнейшая задача, значительное улучшение художественного образования и эстетического воспитания учащихся. </a:t>
            </a:r>
          </a:p>
          <a:p>
            <a:pPr algn="ctr"/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развивать чувство прекрасного, формировать высокие эстетические вкусы, умение понимать и ценить произведения искусства, памятники истории и архитектуры, красоту и богатство родной природы. Лучше использовать в этих целях возможности каждого учебного предмета, особенно литературы, музыки изобразительного искусства, трудового обучения, эстетики, имеющих большую познавательную и воспитательную силу.</a:t>
            </a:r>
            <a:b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42433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A978E05F-0E5C-437F-A479-0A92C9268433}"/>
              </a:ext>
            </a:extLst>
          </p:cNvPr>
          <p:cNvSpPr/>
          <p:nvPr/>
        </p:nvSpPr>
        <p:spPr>
          <a:xfrm>
            <a:off x="1173480" y="1082040"/>
            <a:ext cx="9799320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u="sng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эстетического воспитания школьников можно разделить на 2 группы: </a:t>
            </a:r>
          </a:p>
          <a:p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 первой группе относятся задачи, направленные на формирование эстетического вкуса детей и отношения к окружающему миру. Развивается умение чувствовать и видеть красоту в окружающем мире: в природе, искусстве, поступках и людях. Воспитывается художественный вкус и потребность в прекрасном. </a:t>
            </a:r>
          </a:p>
          <a:p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Вторая группа задач формирует художественные умения в различных искусствах: дети учатся рисовать и лепить, конструировать и создавать различные поделки, петь и танцевать, развивают свое словесное творчество. </a:t>
            </a:r>
          </a:p>
          <a:p>
            <a:pPr algn="ctr"/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 группы задач дают положительный результат лишь при условии тесного взаимодействия в процессе реализации.</a:t>
            </a:r>
            <a:b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48042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527A7804-D006-4595-A116-AC560083BAB3}"/>
              </a:ext>
            </a:extLst>
          </p:cNvPr>
          <p:cNvSpPr/>
          <p:nvPr/>
        </p:nvSpPr>
        <p:spPr>
          <a:xfrm>
            <a:off x="1257300" y="579358"/>
            <a:ext cx="9677400" cy="627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u="sng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эстетического воспитания могут быть самыми различными и делятся на те, которые используются во время уроков и те, что применяются во внеурочное время: </a:t>
            </a:r>
          </a:p>
          <a:p>
            <a:pPr marL="342900" indent="-342900">
              <a:buFontTx/>
              <a:buChar char="-"/>
            </a:pP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эстетическое воспитание путем общения с природой. Это могут быть экскурсии в парк или лес, походы, экологические игры и различные развлечения. Затем дети могут описывать увиденное в сочинениях или выражать приобретенный опыт в виде рисунков.</a:t>
            </a:r>
          </a:p>
          <a:p>
            <a:pPr marL="342900" indent="-342900">
              <a:buFontTx/>
              <a:buChar char="-"/>
            </a:pP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эстетика в физической культуре. К примеру, организация спортивных мероприятий, праздников и конкурсов.</a:t>
            </a:r>
          </a:p>
          <a:p>
            <a:pPr marL="342900" indent="-342900">
              <a:buFontTx/>
              <a:buChar char="-"/>
            </a:pP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эстетическое воспитание через искусство. Походы школьников в музеи и театры, литературные встречи и музыкальные вечера, детские конкурсы и викторины. Можно организовать встречу детей с писателями, актерами или певцами, а также проводить литературные обсуждения.</a:t>
            </a:r>
          </a:p>
          <a:p>
            <a:pPr marL="342900" indent="-342900">
              <a:buFontTx/>
              <a:buChar char="-"/>
            </a:pP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эстетика работы заключается в оформлении рабочего места, сооружении рабочего инвентаря и т. д.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355486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7198417-E622-43C8-9A53-16CC88F23537}"/>
              </a:ext>
            </a:extLst>
          </p:cNvPr>
          <p:cNvSpPr/>
          <p:nvPr/>
        </p:nvSpPr>
        <p:spPr>
          <a:xfrm>
            <a:off x="365760" y="1166843"/>
            <a:ext cx="1146048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Большими возможностями для эстетического развития располагают многочисленные учреждения дополнительного образования: центры и дома творчества детей и подростков, школы искусств, клубы по интересам и т.д. как художественно-эстетическое направление в системе дополнительного образования является массовым, его основной целью, в отличие от специального профессионального, является не формирование музыканта, художника, танцора и т.д., а воспитание развитого человека, осуществляемое средствами различного искусства. Вводя детей и подростков в мир искусства, педагог создает условия для обогащения его внутреннего мира, приобщения к ценностям отечественной и мировой художественной культуры, способствует формированию их духовных и нравственных качеств</a:t>
            </a:r>
            <a:endParaRPr lang="ru-RU" sz="2400" b="1" i="0" dirty="0">
              <a:solidFill>
                <a:schemeClr val="accent6">
                  <a:lumMod val="5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8136461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27537E"/>
      </a:dk2>
      <a:lt2>
        <a:srgbClr val="AABED7"/>
      </a:lt2>
      <a:accent1>
        <a:srgbClr val="E34B7A"/>
      </a:accent1>
      <a:accent2>
        <a:srgbClr val="AC339A"/>
      </a:accent2>
      <a:accent3>
        <a:srgbClr val="6953B7"/>
      </a:accent3>
      <a:accent4>
        <a:srgbClr val="1D7EAB"/>
      </a:accent4>
      <a:accent5>
        <a:srgbClr val="43AFD6"/>
      </a:accent5>
      <a:accent6>
        <a:srgbClr val="DE85E1"/>
      </a:accent6>
      <a:hlink>
        <a:srgbClr val="ED87A6"/>
      </a:hlink>
      <a:folHlink>
        <a:srgbClr val="C99EAC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C71B277C-C29A-4BA0-A7BA-43502DF21A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Капля</Template>
  <TotalTime>458</TotalTime>
  <Words>792</Words>
  <Application>Microsoft Office PowerPoint</Application>
  <PresentationFormat>Широкоэкранный</PresentationFormat>
  <Paragraphs>47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Helvetica Neue</vt:lpstr>
      <vt:lpstr>Times New Roman</vt:lpstr>
      <vt:lpstr>Tw Cen MT</vt:lpstr>
      <vt:lpstr>Капля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14</cp:revision>
  <dcterms:created xsi:type="dcterms:W3CDTF">2022-08-03T11:00:32Z</dcterms:created>
  <dcterms:modified xsi:type="dcterms:W3CDTF">2022-08-08T14:43:47Z</dcterms:modified>
</cp:coreProperties>
</file>