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56" r:id="rId3"/>
    <p:sldId id="355" r:id="rId4"/>
    <p:sldId id="356" r:id="rId5"/>
    <p:sldId id="327" r:id="rId6"/>
    <p:sldId id="361" r:id="rId7"/>
    <p:sldId id="360" r:id="rId8"/>
    <p:sldId id="362" r:id="rId9"/>
    <p:sldId id="363" r:id="rId10"/>
    <p:sldId id="364" r:id="rId11"/>
    <p:sldId id="367" r:id="rId12"/>
    <p:sldId id="368" r:id="rId13"/>
    <p:sldId id="369" r:id="rId14"/>
    <p:sldId id="370" r:id="rId15"/>
    <p:sldId id="371" r:id="rId16"/>
  </p:sldIdLst>
  <p:sldSz cx="9144000" cy="6858000" type="screen4x3"/>
  <p:notesSz cx="7559675" cy="106918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fld id="{AD1A3D81-517E-455D-B8DC-FAF450C99CB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176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7C21E743-97D9-4FE9-B515-2E1985CB3145}" type="slidenum">
              <a:rPr lang="en-US" altLang="ru-RU" sz="1400">
                <a:ea typeface="AR PL SungtiL GB" charset="0"/>
              </a:rPr>
              <a:pPr/>
              <a:t>1</a:t>
            </a:fld>
            <a:endParaRPr lang="en-US" altLang="ru-RU" sz="1400">
              <a:ea typeface="AR PL SungtiL GB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D87DF-5FD4-4635-A9BF-DEAD56DC5B69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B267E6-C16B-4D3A-9DC0-1724A44C609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4721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74762-6D27-4CD2-B4CE-599BD49ED879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F39703-2241-4E8D-940B-04A8FCAF9E9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17163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D5229-839F-4997-A4C2-2A09099CC656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E0548B-E0D4-4F69-8C8C-93DD11787C6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05704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4144C-E434-4162-BFC5-C18F839C43B8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29FFE-662E-4616-8D5C-9F5E2D2E830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38933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242F4-88CA-451C-81CD-BBC71DE7B91B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8DAF50-49E3-40EB-88FD-F3B6AAADE79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11014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F974-EA22-4CA1-9BA9-CD14B3C7A6E8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C78D1-E423-4858-B6DE-629C8120044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0101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2DE8E-E8AB-430D-BBEB-57186646C593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11760-3FD0-49A7-9243-6796BBC8872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39210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27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B1004-0E6E-4929-AD02-28C057674F3D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194DE4-4248-4DDE-BF2E-2E23914CE0D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97942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C91C7-601C-46B6-8BF7-E5D01B08D690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3C0EF-EB1F-44AF-87D9-76BC1F3F6C1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54401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893E-B20C-402B-85A8-315489BC263D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1C4E9D-0704-4D9F-85FA-7E9AC65E4F3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15110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DEEE7-2C8D-430F-B831-0219C76A3415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612CD5-AA40-4832-823E-F8DC450607D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9242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721B7-99FA-4D29-8FAE-D40DFD0709D7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9B469-7C69-41F9-B80B-D1F84EC7EF8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35346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C5652-7A1E-4C55-8B48-775C3C731D00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E200E9-28BB-42A7-B658-61017694F63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88169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D9303-214B-49C6-BAAC-526B754C8090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3D10B-186A-42BA-BEA0-A5A3A4366C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36295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ED04E-EA5B-4FAF-9102-F0A7D9A3CEE1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CF1D30-2B11-49A8-A391-225ED704242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338069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18986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18986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E23DC-C62F-4B64-ACC0-2BFA43DD3ADA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9BAC99-420E-41E5-A519-D7F3267C4EC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4002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37203-6508-497F-83CB-76160B600571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F04A5E-654F-4371-9AC5-9A21A32B030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3847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F8427-C8B4-4296-9B3E-ADCF8C144F7E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4D7A6B-2C58-4730-BE44-255C4C0475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2506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461A-9769-40F0-9939-2D229CBBC069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2DBEB-C4D6-4C5C-B4AC-052CCCE196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8594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29B2-B037-4511-BDAC-DAEBF3CF8C48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3CE36D-8008-4F44-A99D-48DDB0E28D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70108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2728B-72BC-43A6-882F-204899C776C5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484A6-6C72-48ED-BB01-1E311A190FA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6325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34C4A-430A-4D74-AEC1-DBA55703380D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3080C-3B9D-4276-84DE-D9552634F55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1664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911BA-76EC-42F2-A125-DDEF86896C0C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BF9CDD-5E05-4D7A-9E1C-F58ADA1FA1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719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Образец заголовка</a:t>
            </a:r>
          </a:p>
        </p:txBody>
      </p:sp>
      <p:sp>
        <p:nvSpPr>
          <p:cNvPr id="1027" name="Rectangle 2"/>
          <p:cNvSpPr>
            <a:spLocks noGrp="1" noChangeArrowheads="1"/>
          </p:cNvSpPr>
          <p:nvPr/>
        </p:nvSpPr>
        <p:spPr bwMode="auto">
          <a:xfrm>
            <a:off x="1371600" y="3886200"/>
            <a:ext cx="6399213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ru-RU" sz="3200">
                <a:solidFill>
                  <a:srgbClr val="000000"/>
                </a:solidFill>
              </a:rPr>
              <a:t>Образец подзаголовка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8FBC1EFE-53D9-493F-B24C-78C5AC9938FD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B8B8B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</a:lstStyle>
          <a:p>
            <a:fld id="{52F3C8B4-E86B-4EFD-BF80-CED2A30B1CAE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Образец заголовка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5113"/>
            <a:ext cx="40386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Click to edit the outline text format</a:t>
            </a:r>
          </a:p>
          <a:p>
            <a:pPr lvl="1"/>
            <a:r>
              <a:rPr lang="en-GB" altLang="ru-RU"/>
              <a:t>Second Outline Level</a:t>
            </a:r>
          </a:p>
          <a:p>
            <a:pPr lvl="2"/>
            <a:r>
              <a:rPr lang="en-GB" altLang="ru-RU"/>
              <a:t>Third Outline Level</a:t>
            </a:r>
          </a:p>
          <a:p>
            <a:pPr lvl="3"/>
            <a:r>
              <a:rPr lang="en-GB" altLang="ru-RU"/>
              <a:t>Fourth Outline Level</a:t>
            </a:r>
          </a:p>
          <a:p>
            <a:pPr lvl="4"/>
            <a:r>
              <a:rPr lang="en-GB" altLang="ru-RU"/>
              <a:t>Fifth Outline Level</a:t>
            </a:r>
          </a:p>
          <a:p>
            <a:pPr lvl="4"/>
            <a:r>
              <a:rPr lang="en-GB" altLang="ru-RU"/>
              <a:t>Sixth Outline Level</a:t>
            </a:r>
          </a:p>
          <a:p>
            <a:pPr lvl="0"/>
            <a:r>
              <a:rPr lang="en-GB" altLang="ru-RU"/>
              <a:t>Seventh Outline LevelОбразец текста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652E5553-C775-48E8-A903-35135D92EDCF}" type="datetime1">
              <a:rPr lang="en-US"/>
              <a:pPr>
                <a:defRPr/>
              </a:pPr>
              <a:t>11/21/2022</a:t>
            </a:fld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B8B8B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</a:lstStyle>
          <a:p>
            <a:fld id="{D8C01C79-22A7-443F-AD91-C068F81C2895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5656" y="908720"/>
            <a:ext cx="6264696" cy="187258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altLang="ru-RU" sz="2400" b="1" dirty="0">
                <a:solidFill>
                  <a:schemeClr val="tx1"/>
                </a:solidFill>
                <a:latin typeface="Monotype Corsiva" pitchFamily="66" charset="0"/>
              </a:rPr>
              <a:t>МБДОУ «ДС «БУРАТИНО»</a:t>
            </a:r>
            <a:br>
              <a:rPr lang="ru-RU" alt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altLang="ru-RU" sz="2400" b="1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alt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alt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Экологический проект </a:t>
            </a:r>
            <a:r>
              <a:rPr lang="ru-RU" altLang="ru-RU" sz="3200" b="1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altLang="ru-RU" sz="32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alt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«Мы с природой дружим».</a:t>
            </a:r>
            <a:endParaRPr lang="ru-RU" alt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547664" y="4509120"/>
            <a:ext cx="352839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alt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alt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Семицветики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alt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Арсланбекова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З.А</a:t>
            </a: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endParaRPr lang="en-US" altLang="ru-RU" sz="2800" dirty="0">
              <a:solidFill>
                <a:srgbClr val="0070C0"/>
              </a:solidFill>
            </a:endParaRPr>
          </a:p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endParaRPr lang="en-US" altLang="ru-RU" dirty="0">
              <a:solidFill>
                <a:srgbClr val="8B8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77768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Рассматривание и обсуждение дидактического материала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73295"/>
            <a:ext cx="3240360" cy="2387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773295"/>
            <a:ext cx="3101077" cy="2387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714876"/>
            <a:ext cx="4752528" cy="307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7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6409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Просмотр презентации: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«</a:t>
            </a:r>
            <a:r>
              <a:rPr kumimoji="0" lang="ru-RU" sz="36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Эколята</a:t>
            </a: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 за раздельный сбор мусора»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149725"/>
            <a:ext cx="3672408" cy="2708275"/>
          </a:xfrm>
          <a:prstGeom prst="rect">
            <a:avLst/>
          </a:prstGeom>
        </p:spPr>
      </p:pic>
      <p:pic>
        <p:nvPicPr>
          <p:cNvPr id="5" name="Picture 2" descr="https://image3.slideserve.com/6613694/slide12-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07" y="1265858"/>
            <a:ext cx="1577375" cy="194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mypresentation.ru/documents_6/15f1ef6e2ac7cbe04b8ac97799eb3b15/img2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732" y="1265858"/>
            <a:ext cx="1656184" cy="194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fsd.multiurok.ru/html/2017/03/04/s_58ba93a262c6e/img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932" y="1265858"/>
            <a:ext cx="1583579" cy="194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avatars.dzeninfra.ru/get-zen_doc/5213501/pub_60ed2e3553c91d0b8a700207_60ed2e50c4e6d85c1d344da4/scale_120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265859"/>
            <a:ext cx="1728192" cy="194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37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6409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Из мусорной кучки-классные штучки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11" y="1268759"/>
            <a:ext cx="2808311" cy="2465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7" y="1268760"/>
            <a:ext cx="2376264" cy="24658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5" y="1268759"/>
            <a:ext cx="2232249" cy="246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6409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Из мусорной кучки-классные штучки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92160" y="566507"/>
            <a:ext cx="2967010" cy="37285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947288"/>
            <a:ext cx="3714044" cy="29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6409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3 Этап-Заключительный.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Оформление </a:t>
            </a:r>
            <a:r>
              <a:rPr lang="ru-RU" sz="2800" b="1" u="sng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лэпбука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032" y="4124976"/>
            <a:ext cx="3995936" cy="27577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60" y="1348380"/>
            <a:ext cx="3849684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643" y="1353971"/>
            <a:ext cx="3709856" cy="216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539750" y="188913"/>
            <a:ext cx="806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spcBef>
                <a:spcPts val="650"/>
              </a:spcBef>
              <a:buClr>
                <a:srgbClr val="0070C0"/>
              </a:buClr>
              <a:buSzPct val="100000"/>
              <a:buFont typeface="Times New Roman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altLang="ru-RU" sz="3600" b="1" dirty="0">
                <a:solidFill>
                  <a:srgbClr val="00B050"/>
                </a:solidFill>
                <a:latin typeface="Monotype Corsiva" pitchFamily="66" charset="0"/>
              </a:rPr>
              <a:t> </a:t>
            </a:r>
            <a:endParaRPr lang="ru-RU" altLang="ru-RU" sz="3600" b="1" dirty="0">
              <a:solidFill>
                <a:srgbClr val="0070C0"/>
              </a:solidFill>
            </a:endParaRP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647" y="4005064"/>
            <a:ext cx="9144000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107504" y="335455"/>
            <a:ext cx="9361040" cy="284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alt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дети средней группы, воспитатели, родители.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3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alt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познавательно-исследовательский.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32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</a:t>
            </a:r>
            <a:r>
              <a:rPr lang="ru-RU" alt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краткосрочный.</a:t>
            </a:r>
            <a:endParaRPr lang="ru-RU" altLang="ru-RU" sz="3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052737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539750" y="188913"/>
            <a:ext cx="806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spcBef>
                <a:spcPts val="650"/>
              </a:spcBef>
              <a:buClr>
                <a:srgbClr val="0070C0"/>
              </a:buClr>
              <a:buSzPct val="100000"/>
              <a:buFont typeface="Times New Roman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altLang="ru-RU" sz="3600" b="1" dirty="0">
                <a:solidFill>
                  <a:srgbClr val="00B050"/>
                </a:solidFill>
                <a:latin typeface="Monotype Corsiva" pitchFamily="66" charset="0"/>
              </a:rPr>
              <a:t> </a:t>
            </a:r>
            <a:endParaRPr lang="ru-RU" altLang="ru-RU" sz="3600" b="1" dirty="0">
              <a:solidFill>
                <a:srgbClr val="0070C0"/>
              </a:solidFill>
            </a:endParaRP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11214"/>
            <a:ext cx="9144000" cy="292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827088" y="1484313"/>
            <a:ext cx="7777162" cy="44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i="1" dirty="0">
                <a:solidFill>
                  <a:srgbClr val="00B05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9553"/>
            <a:ext cx="7992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7030A0"/>
                </a:solidFill>
                <a:latin typeface="Monotype Corsiva" panose="03010101010201010101" pitchFamily="66" charset="0"/>
              </a:rPr>
              <a:t>Цель проекта:</a:t>
            </a:r>
            <a:r>
              <a:rPr lang="ru-RU" sz="3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 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продолжать формирование экологической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культуры детей, расширять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представление о природе,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о взаимосвязях в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ней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  и о способах ее сохранения. Прививать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навыки 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культурного поведения в природе,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продолжать 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воспитывать любовь к ней, нетерпимость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к бессмысленной порче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растений и уничтожению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  птиц, животных, насекомых. 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                                     Вызвать желание посильно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помогать ей и защищать.</a:t>
            </a:r>
          </a:p>
          <a:p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800" dirty="0" smtClean="0"/>
              <a:t>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59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856984" cy="461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Актуальность: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Экологическое воспитание – одно из основных направлений в системе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образования, способ 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и растения, и животные – живые существа, они дышат, пьют воду, растут, а самое главное, чувствуют боль, как человек. Планета Земля – наш общий дом, каждый человек, живущий в нём, должен заботливо и бережно относиться к нему, сохраняя все его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ценности. 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Наша задача, как педагогов в работе с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детьми дошкольного 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возраста,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заложить первые 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представления и ориентиры в мире природы.</a:t>
            </a:r>
          </a:p>
          <a:p>
            <a:pPr eaLnBrk="1">
              <a:spcBef>
                <a:spcPts val="6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endParaRPr lang="ru-RU" altLang="ru-RU" sz="2400" i="1" dirty="0">
              <a:solidFill>
                <a:srgbClr val="2D2DB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856984" cy="412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Цель: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Развивать познавательный интерес к проблемам охраны окружающей среды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 привлечь внимание детей к проблеме загрязнения окружающей среды мусором, выявление причин появления мусора;</a:t>
            </a:r>
          </a:p>
          <a:p>
            <a:pPr lvl="0"/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Задачи</a:t>
            </a:r>
            <a:r>
              <a:rPr 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: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4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- 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формировать представления детей о необходимости бережного отношения к окружающей природе, растениям, животным, водоемам;</a:t>
            </a:r>
          </a:p>
          <a:p>
            <a:pPr lvl="0"/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- привлечь внимание к проблемам сохранения лесов родного края;</a:t>
            </a:r>
          </a:p>
          <a:p>
            <a:pPr lvl="0"/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- учить детей отражать полученные знания в рассказах и продуктивных видах деятельности.</a:t>
            </a: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/>
            </a:pPr>
            <a:endParaRPr kumimoji="0" lang="ru-RU" altLang="ru-RU" sz="2400" b="0" i="1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7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856984" cy="356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7030A0"/>
                </a:solidFill>
                <a:latin typeface="Monotype Corsiva" panose="03010101010201010101" pitchFamily="66" charset="0"/>
              </a:rPr>
              <a:t>Ожидаемый результат:</a:t>
            </a:r>
            <a:endParaRPr lang="ru-RU" sz="28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осознание детьми и взрослыми значимости охраны природы, экологически целесообразного поведения в окружающей среде;</a:t>
            </a:r>
            <a:endParaRPr lang="ru-RU" sz="28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осознание важности и необходимости раздельного сбора ТБО для последующего изготовления полезных вещей на мусороперерабатывающих заводах.</a:t>
            </a:r>
            <a:endParaRPr lang="ru-RU" sz="28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/>
            </a:pPr>
            <a:endParaRPr kumimoji="0" lang="ru-RU" altLang="ru-RU" sz="2400" b="0" i="1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85698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7030A0"/>
                </a:solidFill>
                <a:latin typeface="Monotype Corsiva" panose="03010101010201010101" pitchFamily="66" charset="0"/>
              </a:rPr>
              <a:t>Этапы проекта: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r>
              <a:rPr lang="ru-RU" sz="2000" b="1" u="sng" dirty="0">
                <a:solidFill>
                  <a:srgbClr val="7030A0"/>
                </a:solidFill>
                <a:latin typeface="Monotype Corsiva" panose="03010101010201010101" pitchFamily="66" charset="0"/>
              </a:rPr>
              <a:t>1 этап - Подготовительный.  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Постановка мотивации, цели, задач по реализации проекта. Разработка плана реализации проекта.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Подбор методической и художественно-экологической детской литературы, иллюстрационного материала, дидактических игр.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Сбор литературных источников, подбор литературы, предварительное чтение сказки, загадок, пословиц.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Подбор наглядных материалов: фото и видеосюжетов, тематических иллюстраций, настольно-дидактических игр по теме, плакатов.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  <a:p>
            <a:pPr marL="4572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</a:rPr>
              <a:t>Насыщение предметно-развивающей среды. Размещение информации в родительском уголке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  <a:endParaRPr lang="ru-RU" sz="2000" dirty="0">
              <a:solidFill>
                <a:srgbClr val="0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87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536" y="188640"/>
            <a:ext cx="8856984" cy="184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2 Этап – Основной.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Работа с детьми: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Беседы с детьми о</a:t>
            </a:r>
            <a:r>
              <a:rPr kumimoji="0" lang="ru-RU" sz="2800" b="1" i="0" u="sng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anose="03010101010201010101" pitchFamily="66" charset="0"/>
              </a:rPr>
              <a:t> правилах поведения в природе.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  <a:p>
            <a:pPr marL="0" marR="0" lvl="0" indent="0" algn="l" defTabSz="457200" rtl="0" eaLnBrk="1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/>
            </a:pPr>
            <a:endParaRPr kumimoji="0" lang="ru-RU" altLang="ru-RU" sz="2400" b="0" i="1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60847"/>
            <a:ext cx="9144000" cy="479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0"/>
            <a:ext cx="6444716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</TotalTime>
  <Words>282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 PL SungtiL GB</vt:lpstr>
      <vt:lpstr>Arial</vt:lpstr>
      <vt:lpstr>Calibri</vt:lpstr>
      <vt:lpstr>DejaVu Sans</vt:lpstr>
      <vt:lpstr>Monotype Corsiva</vt:lpstr>
      <vt:lpstr>Times New Roman</vt:lpstr>
      <vt:lpstr>Тема Office</vt:lpstr>
      <vt:lpstr>1_Тема Office</vt:lpstr>
      <vt:lpstr>МБДОУ «ДС «БУРАТИНО»  Экологический проект  «Мы с природой дружим».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111</cp:lastModifiedBy>
  <cp:revision>209</cp:revision>
  <cp:lastPrinted>1601-01-01T00:00:00Z</cp:lastPrinted>
  <dcterms:created xsi:type="dcterms:W3CDTF">1601-01-01T00:00:00Z</dcterms:created>
  <dcterms:modified xsi:type="dcterms:W3CDTF">2022-11-20T19:42:12Z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XPowerLiteLastOptimized">
    <vt:lpwstr>808822</vt:lpwstr>
  </property>
  <property fmtid="{D5CDD505-2E9C-101B-9397-08002B2CF9AE}" pid="8" name="NXPowerLiteSettings">
    <vt:lpwstr>F6000400038000</vt:lpwstr>
  </property>
  <property fmtid="{D5CDD505-2E9C-101B-9397-08002B2CF9AE}" pid="9" name="NXPowerLiteVersion">
    <vt:lpwstr>D4.3.1</vt:lpwstr>
  </property>
  <property fmtid="{D5CDD505-2E9C-101B-9397-08002B2CF9AE}" pid="10" name="Notes">
    <vt:r8>0</vt:r8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r8>31</vt:r8>
  </property>
</Properties>
</file>