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CC00"/>
    <a:srgbClr val="00CC66"/>
    <a:srgbClr val="FF7C80"/>
    <a:srgbClr val="99FFCC"/>
    <a:srgbClr val="66FF66"/>
    <a:srgbClr val="99FF66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2589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8809040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3272554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559921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9871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042757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639754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300005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405742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242982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788620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5375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ransition spd="slow">
    <p:wipe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Негативные установки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их последствия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e3351794892918ae50a7e9c67e2a2ce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916832"/>
            <a:ext cx="5491705" cy="4109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6093296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педагог-психолог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Кравцова Л.В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57370"/>
            <a:ext cx="453650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Сказав так: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«Никого не бойся, никому не уступай, всем давай сдачу!»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даете установку на: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самоконтроля, агрессивность, отсутствие поведенческой гибкости, сложности в общении, проблемы со сверстниками, ощущение вседозволенности.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91"/>
          <a:stretch/>
        </p:blipFill>
        <p:spPr>
          <a:xfrm>
            <a:off x="5148064" y="607181"/>
            <a:ext cx="3535990" cy="5686468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446" y="764704"/>
            <a:ext cx="90364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Контрустановки</a:t>
            </a:r>
            <a:endParaRPr lang="ru-RU" sz="8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348880"/>
            <a:ext cx="6405911" cy="427594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001" y="764704"/>
            <a:ext cx="4106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75650611"/>
              </p:ext>
            </p:extLst>
          </p:nvPr>
        </p:nvGraphicFramePr>
        <p:xfrm>
          <a:off x="107504" y="188640"/>
          <a:ext cx="8928500" cy="6497593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464002">
                  <a:extLst>
                    <a:ext uri="{9D8B030D-6E8A-4147-A177-3AD203B41FA5}">
                      <a16:colId xmlns:a16="http://schemas.microsoft.com/office/drawing/2014/main" xmlns="" val="1399871943"/>
                    </a:ext>
                  </a:extLst>
                </a:gridCol>
                <a:gridCol w="4464498">
                  <a:extLst>
                    <a:ext uri="{9D8B030D-6E8A-4147-A177-3AD203B41FA5}">
                      <a16:colId xmlns:a16="http://schemas.microsoft.com/office/drawing/2014/main" xmlns="" val="3205328774"/>
                    </a:ext>
                  </a:extLst>
                </a:gridCol>
              </a:tblGrid>
              <a:tr h="943618">
                <a:tc>
                  <a:txBody>
                    <a:bodyPr/>
                    <a:lstStyle/>
                    <a:p>
                      <a:pPr algn="ctr"/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Вместо того чтобы </a:t>
                      </a:r>
                    </a:p>
                    <a:p>
                      <a:pPr algn="ctr"/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сказать так: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kern="1200" dirty="0" smtClean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Лучше скажите так: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xmlns="" val="2204160119"/>
                  </a:ext>
                </a:extLst>
              </a:tr>
              <a:tr h="14945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«Всегда ты не вовремя, у меня свои дела есть, жди…»</a:t>
                      </a:r>
                    </a:p>
                    <a:p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«Мы обязательно сделаем это вместе, дай мне только закончить, что я уже начал/начала»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216411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«Горе ты моё!»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«Счастье ты моё, радость моя!»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02785199"/>
                  </a:ext>
                </a:extLst>
              </a:tr>
              <a:tr h="1609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«Плакса, нытик, пискля, слабак!»</a:t>
                      </a:r>
                    </a:p>
                    <a:p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«Скоро  все пройдет </a:t>
                      </a:r>
                      <a:r>
                        <a:rPr lang="ru-RU" sz="20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(если ребенок плачет);  </a:t>
                      </a: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тебя все получиться, мы тебя поддержим </a:t>
                      </a:r>
                      <a:r>
                        <a:rPr lang="ru-RU" sz="20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(если ребенок боится)»</a:t>
                      </a:r>
                      <a:endParaRPr lang="ru-RU" sz="2000" b="1" i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6225097"/>
                  </a:ext>
                </a:extLst>
              </a:tr>
              <a:tr h="8287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«Не твоего ума дело!»</a:t>
                      </a:r>
                    </a:p>
                    <a:p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 ты как думаешь? Как бы ты поступил?»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037442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«Вот глупый, всё готов раздать…»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«Молодец, что делишься с </a:t>
                      </a:r>
                      <a:r>
                        <a:rPr lang="ru-RU" sz="2000" b="1" kern="12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другими!»</a:t>
                      </a:r>
                      <a:endParaRPr lang="ru-RU" sz="2000" b="1" kern="12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1960235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13332573"/>
              </p:ext>
            </p:extLst>
          </p:nvPr>
        </p:nvGraphicFramePr>
        <p:xfrm>
          <a:off x="251520" y="476672"/>
          <a:ext cx="8712968" cy="59892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356484">
                  <a:extLst>
                    <a:ext uri="{9D8B030D-6E8A-4147-A177-3AD203B41FA5}">
                      <a16:colId xmlns:a16="http://schemas.microsoft.com/office/drawing/2014/main" xmlns="" val="4293359131"/>
                    </a:ext>
                  </a:extLst>
                </a:gridCol>
                <a:gridCol w="4356484">
                  <a:extLst>
                    <a:ext uri="{9D8B030D-6E8A-4147-A177-3AD203B41FA5}">
                      <a16:colId xmlns:a16="http://schemas.microsoft.com/office/drawing/2014/main" xmlns="" val="1207972655"/>
                    </a:ext>
                  </a:extLst>
                </a:gridCol>
              </a:tblGrid>
              <a:tr h="1197856">
                <a:tc>
                  <a:txBody>
                    <a:bodyPr/>
                    <a:lstStyle/>
                    <a:p>
                      <a:pPr algn="ctr"/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Вместо того чтобы </a:t>
                      </a:r>
                    </a:p>
                    <a:p>
                      <a:pPr algn="ctr"/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сказать так: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kern="1200" dirty="0" smtClean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Лучше скажите так:</a:t>
                      </a:r>
                    </a:p>
                    <a:p>
                      <a:r>
                        <a:rPr lang="ru-RU" sz="2800" kern="1200" dirty="0" smtClean="0">
                          <a:solidFill>
                            <a:srgbClr val="00CC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800" dirty="0">
                        <a:solidFill>
                          <a:srgbClr val="00CC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xmlns="" val="1565711887"/>
                  </a:ext>
                </a:extLst>
              </a:tr>
              <a:tr h="11978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«Ты совсем, как твой папа (мама)…» (в негативном ключе)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«Такой</a:t>
                      </a:r>
                      <a:r>
                        <a:rPr lang="ru-RU" sz="2000" b="1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же смелый, как папа! Такая же сообразительная как мама!</a:t>
                      </a: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7107514"/>
                  </a:ext>
                </a:extLst>
              </a:tr>
              <a:tr h="11978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«Ничего не умеешь делать, криворукий!»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«Попробуй ещё, у тебя обязательно получится!»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33549447"/>
                  </a:ext>
                </a:extLst>
              </a:tr>
              <a:tr h="11978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«Жизнь это тебе не сахар, вот вырастешь – узнаешь…!»</a:t>
                      </a:r>
                    </a:p>
                    <a:p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«Жизнь интересна и прекрасна, и  хотя  встречаются трудности, их можно преодолеть»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0547183"/>
                  </a:ext>
                </a:extLst>
              </a:tr>
              <a:tr h="11978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«Никого не бойся, никому не уступай, всем давай сдачу!»</a:t>
                      </a:r>
                    </a:p>
                    <a:p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«Уважай других людей, прежде чем вступить в конфликт, попробуй договориться»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930992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404664"/>
            <a:ext cx="691276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36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«</a:t>
            </a:r>
            <a:r>
              <a:rPr lang="ru-RU" sz="3600" b="1" i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Лучший способ сделать </a:t>
            </a:r>
            <a:r>
              <a:rPr lang="ru-RU" sz="36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indent="457200"/>
            <a:r>
              <a:rPr lang="ru-RU" sz="3600" b="1" i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детей   хорошими </a:t>
            </a:r>
            <a:r>
              <a:rPr lang="ru-RU" sz="3600" b="1" i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sz="36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457200"/>
            <a:r>
              <a:rPr lang="ru-RU" sz="3600" b="1" i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сделать их счастливыми»</a:t>
            </a:r>
          </a:p>
          <a:p>
            <a:pPr indent="457200"/>
            <a:r>
              <a:rPr lang="ru-RU" sz="4400" b="1" i="1" dirty="0">
                <a:solidFill>
                  <a:srgbClr val="676A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i="1" dirty="0">
                <a:solidFill>
                  <a:srgbClr val="676A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400" i="1" dirty="0">
                <a:solidFill>
                  <a:srgbClr val="676A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4000" i="1" dirty="0">
                <a:solidFill>
                  <a:srgbClr val="676A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                          </a:t>
            </a:r>
            <a:r>
              <a:rPr lang="ru-RU" sz="4000" b="1" i="1" dirty="0">
                <a:solidFill>
                  <a:srgbClr val="676A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676A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Оскар Уайльд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13055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523" y="692696"/>
            <a:ext cx="482453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Сказав так: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«Всегда ты не вовремя, у меня свои дела есть, жди…»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даете установку на: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Отчуждённость, скрытность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, излишнюю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самостоятельность, ощущение беззащитности, ненужности, «уход»  в себя, повышенное психоэмоциональное напряжение.</a:t>
            </a:r>
          </a:p>
        </p:txBody>
      </p:sp>
      <p:pic>
        <p:nvPicPr>
          <p:cNvPr id="3" name="Рисунок 2" descr="scale_1200.jpg"/>
          <p:cNvPicPr>
            <a:picLocks noChangeAspect="1"/>
          </p:cNvPicPr>
          <p:nvPr/>
        </p:nvPicPr>
        <p:blipFill>
          <a:blip r:embed="rId2" cstate="print"/>
          <a:srcRect l="5751" r="4143"/>
          <a:stretch>
            <a:fillRect/>
          </a:stretch>
        </p:blipFill>
        <p:spPr>
          <a:xfrm>
            <a:off x="5004048" y="692696"/>
            <a:ext cx="3888432" cy="530077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6409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Сказав так: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«Горе ты моё!»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даете установку на: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Чувство вины, низкую самооценку, враждебное отношение к окружающим, отчуждение, конфликты с родителями.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creen181.jpg"/>
          <p:cNvPicPr>
            <a:picLocks noChangeAspect="1"/>
          </p:cNvPicPr>
          <p:nvPr/>
        </p:nvPicPr>
        <p:blipFill>
          <a:blip r:embed="rId2" cstate="print"/>
          <a:srcRect t="3411" b="2789"/>
          <a:stretch>
            <a:fillRect/>
          </a:stretch>
        </p:blipFill>
        <p:spPr>
          <a:xfrm>
            <a:off x="2483768" y="3140968"/>
            <a:ext cx="5026800" cy="3536349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6632"/>
            <a:ext cx="892899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Сказав так: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«Плакса, нытик, пискля, слабак!»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даете установку на: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Сдерживание эмоций, внутренняя озлобленность, тревожность, глубокое переживание даже незначительных проблем, страхи, повышенное эмоциональное напряжение.</a:t>
            </a:r>
          </a:p>
        </p:txBody>
      </p:sp>
      <p:pic>
        <p:nvPicPr>
          <p:cNvPr id="3" name="Рисунок 2" descr="враждуя-родители-их-унылый-ребенок-думает-о-разводе-113726461.jpg"/>
          <p:cNvPicPr>
            <a:picLocks noChangeAspect="1"/>
          </p:cNvPicPr>
          <p:nvPr/>
        </p:nvPicPr>
        <p:blipFill>
          <a:blip r:embed="rId2" cstate="print"/>
          <a:srcRect l="6004" t="10821" r="4725" b="8023"/>
          <a:stretch>
            <a:fillRect/>
          </a:stretch>
        </p:blipFill>
        <p:spPr>
          <a:xfrm>
            <a:off x="2123728" y="3492302"/>
            <a:ext cx="4864349" cy="331660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45365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Сказав так: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«Вот глупый, всё готов раздать…»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даете установку на: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Низкая самооценка, жадность, накопительство, трудности в общении со сверстниками, эгоизм.</a:t>
            </a:r>
          </a:p>
        </p:txBody>
      </p:sp>
      <p:pic>
        <p:nvPicPr>
          <p:cNvPr id="3" name="Рисунок 2" descr="sharing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340768"/>
            <a:ext cx="4160058" cy="417648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9064" y="188640"/>
            <a:ext cx="84249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Сказав так: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«Не твоего ума дело!»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даете установку на: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Низкая самооценка, задержки в психическом развитии, отсутствие своего мнения, робость, отчуждённость, конфликты с родителями.</a:t>
            </a:r>
          </a:p>
        </p:txBody>
      </p:sp>
      <p:pic>
        <p:nvPicPr>
          <p:cNvPr id="5" name="Рисунок 4" descr="ocr.jpg"/>
          <p:cNvPicPr>
            <a:picLocks noChangeAspect="1"/>
          </p:cNvPicPr>
          <p:nvPr/>
        </p:nvPicPr>
        <p:blipFill>
          <a:blip r:embed="rId2" cstate="print"/>
          <a:srcRect b="2515"/>
          <a:stretch>
            <a:fillRect/>
          </a:stretch>
        </p:blipFill>
        <p:spPr>
          <a:xfrm>
            <a:off x="1835696" y="2989407"/>
            <a:ext cx="5286168" cy="368640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116632"/>
            <a:ext cx="910850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Сказав так: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«Ты совсем, как твой папа (мама)…»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(в негативном  смысле)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даете установку на: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Трудности в общении с родителями, идентификация с родительским поведением, неадекватная самооценка, упрямство, повторение неблагоприятного поведения родителя.</a:t>
            </a:r>
          </a:p>
        </p:txBody>
      </p:sp>
      <p:pic>
        <p:nvPicPr>
          <p:cNvPr id="4" name="Рисунок 3" descr="qYqAGcY-4J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429000"/>
            <a:ext cx="6480720" cy="333692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08931"/>
            <a:ext cx="460851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Сказав так: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«Ничего не умеешь делать, криворукий!»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даете установку на: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Неуверенность в своих силах, низкая самооценка, страхи, задержки психического развития, безынициативность, низкая мотивация к достижению.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822236"/>
            <a:ext cx="3739914" cy="532859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9383"/>
            <a:ext cx="903649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Сказав так: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«Жизнь это тебе не сахар, вот вырастешь – узнаешь…!»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даете установку на: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Недоверчивость,  трусость, безволие, покорность судьбе, неумение преодолевать препятствия,  склонность к несчастным  случаям, подозрительность, пессимизм.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907"/>
          <a:stretch/>
        </p:blipFill>
        <p:spPr>
          <a:xfrm>
            <a:off x="3347864" y="3671924"/>
            <a:ext cx="5688632" cy="316529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597</TotalTime>
  <Words>592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Parcel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Кравцовы</dc:creator>
  <cp:lastModifiedBy>Кравцовы</cp:lastModifiedBy>
  <cp:revision>109</cp:revision>
  <dcterms:created xsi:type="dcterms:W3CDTF">2021-11-02T08:46:08Z</dcterms:created>
  <dcterms:modified xsi:type="dcterms:W3CDTF">2022-02-19T11:18:31Z</dcterms:modified>
</cp:coreProperties>
</file>