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926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969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936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580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341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194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178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249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036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413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841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1052736"/>
            <a:ext cx="6624736" cy="4032448"/>
          </a:xfrm>
        </p:spPr>
        <p:txBody>
          <a:bodyPr>
            <a:noAutofit/>
          </a:bodyPr>
          <a:lstStyle/>
          <a:p>
            <a:endParaRPr lang="ru-RU" sz="4000" b="1" i="1" dirty="0" smtClean="0">
              <a:solidFill>
                <a:srgbClr val="FF0000"/>
              </a:solidFill>
            </a:endParaRP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Проект по нравственному воспитанию детей первой младшей группы, через малые формы фольклора</a:t>
            </a:r>
          </a:p>
          <a:p>
            <a:r>
              <a:rPr lang="ru-RU" sz="3600" dirty="0" smtClean="0">
                <a:solidFill>
                  <a:srgbClr val="00B050"/>
                </a:solidFill>
              </a:rPr>
              <a:t>  </a:t>
            </a:r>
            <a:endParaRPr lang="ru-RU" sz="2400" dirty="0" smtClean="0">
              <a:solidFill>
                <a:srgbClr val="00B050"/>
              </a:solidFill>
            </a:endParaRPr>
          </a:p>
          <a:p>
            <a:endParaRPr lang="ru-RU" sz="2400" dirty="0">
              <a:solidFill>
                <a:srgbClr val="00B050"/>
              </a:solidFill>
            </a:endParaRPr>
          </a:p>
          <a:p>
            <a:endParaRPr lang="ru-RU" sz="3600" dirty="0" smtClean="0">
              <a:solidFill>
                <a:srgbClr val="00B050"/>
              </a:solidFill>
            </a:endParaRPr>
          </a:p>
          <a:p>
            <a:endParaRPr lang="ru-RU" sz="24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78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2656"/>
            <a:ext cx="6400800" cy="864096"/>
          </a:xfrm>
        </p:spPr>
        <p:txBody>
          <a:bodyPr>
            <a:normAutofit lnSpcReduction="10000"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« Теремок»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243405"/>
            <a:ext cx="3278392" cy="43711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214422"/>
            <a:ext cx="3273395" cy="43645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89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E:\фото работа\IMG_20210217_1012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190477"/>
            <a:ext cx="2160999" cy="2881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E:\фото работа\IMG_20210217_1013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285752"/>
            <a:ext cx="2143122" cy="2857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E:\фото работа\IMG_20210217_10135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3214686"/>
            <a:ext cx="2214578" cy="2952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E:\фото работа\IMG_20210217_10143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286124"/>
            <a:ext cx="2071702" cy="2762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3039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35732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Игровая ситуация « В гостях у бабушки Арины»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E:\фото работа\IMG-20210218-WA00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500174"/>
            <a:ext cx="3595070" cy="2628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E:\фото работа\IMG-20210218-WA00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3500438"/>
            <a:ext cx="4232912" cy="2675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3189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 descr="E:\фото работа\IMG-20210218-WA00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642918"/>
            <a:ext cx="3357586" cy="2518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E:\фото работа\IMG-20210218-WA004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714356"/>
            <a:ext cx="342902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E:\фото работа\IMG-20210218-WA004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3357562"/>
            <a:ext cx="2135980" cy="3024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E:\фото работа\IMG-20210218-WA004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500438"/>
            <a:ext cx="3524243" cy="2643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1067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28588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Обыгрывание </a:t>
            </a:r>
            <a:r>
              <a:rPr lang="ru-RU" b="1" dirty="0" err="1" smtClean="0">
                <a:solidFill>
                  <a:srgbClr val="FF0000"/>
                </a:solidFill>
              </a:rPr>
              <a:t>потешек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E:\фото работа\IMG-20210224-WA00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357298"/>
            <a:ext cx="3571900" cy="2678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E:\фото работа\IMG-20210224-WA00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3500438"/>
            <a:ext cx="3595681" cy="2696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256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 descr="E:\фото работа\IMG-20210224-WA00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57166"/>
            <a:ext cx="3929058" cy="2946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E:\фото работа\IMG-20210224-WA00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57166"/>
            <a:ext cx="390527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E:\фото работа\IMG-20210224-WA002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3214686"/>
            <a:ext cx="3929090" cy="2946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E:\фото работа\IMG-20210224-WA001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3500438"/>
            <a:ext cx="2894003" cy="286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36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14300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Совместная работа со специалистами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E:\фото работа\IMG-20210224-WA00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714488"/>
            <a:ext cx="3905276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E:\фото работа\16111348844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000372"/>
            <a:ext cx="394268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7656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8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43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E:\фото работа\IMG_20210217_1221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642918"/>
            <a:ext cx="4095778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E:\фото работа\IMG_20210220_08563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571480"/>
            <a:ext cx="4286248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E:\фото работа\IMG_20210220_09025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3643314"/>
            <a:ext cx="3714776" cy="2786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3068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680"/>
            <a:ext cx="9144000" cy="682463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60648"/>
            <a:ext cx="7992888" cy="4104456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Актуальность проекта</a:t>
            </a:r>
            <a:r>
              <a:rPr lang="ru-RU" sz="2400" b="1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</a:br>
            <a:endParaRPr lang="ru-RU" sz="2400" b="1" dirty="0">
              <a:ea typeface="Calibri"/>
              <a:cs typeface="Times New Roman"/>
            </a:endParaRPr>
          </a:p>
          <a:p>
            <a:r>
              <a:rPr lang="ru-RU" sz="2400" b="1" dirty="0" smtClean="0">
                <a:solidFill>
                  <a:srgbClr val="000000"/>
                </a:solidFill>
                <a:effectLst/>
                <a:ea typeface="Times New Roman"/>
              </a:rPr>
              <a:t>В настоящее время, народная культура, традиции русского народа стираются. Понимая это нельзя быть равнодушным к истокам – национальной культуры. Именно сейчас, возникает необходимость знакомить детей с лучшими традициями нашего народа.</a:t>
            </a:r>
            <a:br>
              <a:rPr lang="ru-RU" sz="2400" b="1" dirty="0" smtClean="0">
                <a:solidFill>
                  <a:srgbClr val="000000"/>
                </a:solidFill>
                <a:effectLst/>
                <a:ea typeface="Times New Roman"/>
              </a:rPr>
            </a:br>
            <a:r>
              <a:rPr lang="ru-RU" sz="2400" b="1" dirty="0" smtClean="0">
                <a:solidFill>
                  <a:srgbClr val="000000"/>
                </a:solidFill>
                <a:effectLst/>
                <a:ea typeface="Times New Roman"/>
              </a:rPr>
              <a:t>Ранний период жизни ребёнка во многом зависит от взрослых, воспитывающих малышей. Прекрасно, если родители способны обогатить среду, в которой он растёт. А народное поэтическое слово, как раз и сможет обогатить эту духовную среду. 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71109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194" name="Picture 2" descr="E:\фото работа\IMG_20210220_0857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214422"/>
            <a:ext cx="3905277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E:\фото работа\IMG_20210220_0857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071810"/>
            <a:ext cx="4048153" cy="3036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5273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Результат: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>Работая над данным проектом, мы научились рассказывать ,узнавать по карточкам, обыгрывать потешки . </a:t>
            </a:r>
            <a:br>
              <a:rPr lang="ru-RU" sz="2400" dirty="0" smtClean="0"/>
            </a:br>
            <a:r>
              <a:rPr lang="ru-RU" sz="2400" dirty="0" smtClean="0"/>
              <a:t>Проанализировав работу,  можно сделать следующие </a:t>
            </a:r>
            <a:r>
              <a:rPr lang="ru-RU" sz="2400" b="1" dirty="0" smtClean="0"/>
              <a:t>выводы: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 ходе реализации проекта детям были заложены первоначальные представления о фольклоре . Проект можно считать реализованным, так как 90% детей  знают  потешки ,</a:t>
            </a:r>
            <a:r>
              <a:rPr lang="ru-RU" sz="2400" dirty="0" err="1" smtClean="0"/>
              <a:t>заклички</a:t>
            </a:r>
            <a:r>
              <a:rPr lang="ru-RU" sz="2400" dirty="0" smtClean="0"/>
              <a:t> ,предметы русского быта . Пытаются анализировать свои поступки и поступки литературных героев. Проявляют  интерес, любознательность, активность.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Спасибо за внимание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78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680"/>
            <a:ext cx="9144000" cy="682463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836712"/>
            <a:ext cx="6264696" cy="3456384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ru-RU" b="1" dirty="0" smtClean="0">
              <a:solidFill>
                <a:srgbClr val="0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Цель проекта: </a:t>
            </a:r>
            <a:r>
              <a:rPr lang="ru-RU" sz="3600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 </a:t>
            </a:r>
            <a:r>
              <a:rPr lang="ru-RU" sz="360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приобщение детей раннего возраста к традиционной народной культуре.</a:t>
            </a:r>
            <a:endParaRPr lang="ru-RU" sz="36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011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680"/>
            <a:ext cx="9144000" cy="682463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43608" y="548681"/>
            <a:ext cx="8100392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solidFill>
                <a:srgbClr val="000000"/>
              </a:solidFill>
              <a:ea typeface="Times New Roman"/>
            </a:endParaRPr>
          </a:p>
          <a:p>
            <a:r>
              <a:rPr lang="ru-RU" sz="3200" b="1" dirty="0" smtClean="0">
                <a:solidFill>
                  <a:srgbClr val="000000"/>
                </a:solidFill>
                <a:ea typeface="Times New Roman"/>
              </a:rPr>
              <a:t>Задачи </a:t>
            </a:r>
            <a:r>
              <a:rPr lang="ru-RU" sz="3200" b="1" dirty="0">
                <a:solidFill>
                  <a:srgbClr val="000000"/>
                </a:solidFill>
                <a:ea typeface="Times New Roman"/>
              </a:rPr>
              <a:t>проекта:</a:t>
            </a:r>
            <a:r>
              <a:rPr lang="ru-RU" sz="3200" dirty="0">
                <a:solidFill>
                  <a:srgbClr val="000000"/>
                </a:solidFill>
                <a:ea typeface="Times New Roman"/>
              </a:rPr>
              <a:t/>
            </a:r>
            <a:br>
              <a:rPr lang="ru-RU" sz="3200" dirty="0">
                <a:solidFill>
                  <a:srgbClr val="000000"/>
                </a:solidFill>
                <a:ea typeface="Times New Roman"/>
              </a:rPr>
            </a:br>
            <a:r>
              <a:rPr lang="ru-RU" sz="3200" dirty="0">
                <a:solidFill>
                  <a:srgbClr val="000000"/>
                </a:solidFill>
                <a:ea typeface="Times New Roman"/>
              </a:rPr>
              <a:t>1. Созда</a:t>
            </a:r>
            <a:r>
              <a:rPr lang="ru-RU" sz="3200" dirty="0">
                <a:ea typeface="Times New Roman"/>
              </a:rPr>
              <a:t>вать  </a:t>
            </a:r>
            <a:r>
              <a:rPr lang="ru-RU" sz="3200" dirty="0">
                <a:solidFill>
                  <a:srgbClr val="000000"/>
                </a:solidFill>
                <a:ea typeface="Times New Roman"/>
              </a:rPr>
              <a:t>развивающею среду  для приобщения детей к культуре русского народа;</a:t>
            </a:r>
            <a:br>
              <a:rPr lang="ru-RU" sz="3200" dirty="0">
                <a:solidFill>
                  <a:srgbClr val="000000"/>
                </a:solidFill>
                <a:ea typeface="Times New Roman"/>
              </a:rPr>
            </a:br>
            <a:r>
              <a:rPr lang="ru-RU" sz="3200" dirty="0">
                <a:solidFill>
                  <a:srgbClr val="000000"/>
                </a:solidFill>
                <a:ea typeface="Times New Roman"/>
              </a:rPr>
              <a:t>2. Формирова</a:t>
            </a:r>
            <a:r>
              <a:rPr lang="ru-RU" sz="3200" dirty="0">
                <a:ea typeface="Times New Roman"/>
              </a:rPr>
              <a:t>ть</a:t>
            </a:r>
            <a:r>
              <a:rPr lang="ru-RU" sz="3200" dirty="0">
                <a:solidFill>
                  <a:srgbClr val="000000"/>
                </a:solidFill>
                <a:ea typeface="Times New Roman"/>
              </a:rPr>
              <a:t> и обогащать  словарь; </a:t>
            </a:r>
            <a:br>
              <a:rPr lang="ru-RU" sz="3200" dirty="0">
                <a:solidFill>
                  <a:srgbClr val="000000"/>
                </a:solidFill>
                <a:ea typeface="Times New Roman"/>
              </a:rPr>
            </a:br>
            <a:r>
              <a:rPr lang="ru-RU" sz="3200" dirty="0">
                <a:solidFill>
                  <a:srgbClr val="000000"/>
                </a:solidFill>
                <a:ea typeface="Times New Roman"/>
              </a:rPr>
              <a:t>3. Развивать  нравственно-эмоциональные чувства такие  как: сопереживание, доброта, честность.</a:t>
            </a:r>
            <a:br>
              <a:rPr lang="ru-RU" sz="3200" dirty="0">
                <a:solidFill>
                  <a:srgbClr val="000000"/>
                </a:solidFill>
                <a:ea typeface="Times New Roman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8127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680"/>
            <a:ext cx="9144000" cy="682463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093899"/>
            <a:ext cx="7376864" cy="3487229"/>
          </a:xfrm>
        </p:spPr>
        <p:txBody>
          <a:bodyPr>
            <a:normAutofit fontScale="85000" lnSpcReduction="20000"/>
          </a:bodyPr>
          <a:lstStyle/>
          <a:p>
            <a:r>
              <a:rPr lang="ru-RU" altLang="ru-RU" sz="3000" b="1" i="1" dirty="0" smtClean="0">
                <a:solidFill>
                  <a:schemeClr val="tx1"/>
                </a:solidFill>
              </a:rPr>
              <a:t>Подготовительный этап:</a:t>
            </a:r>
          </a:p>
          <a:p>
            <a:pPr marL="457200" lvl="0" indent="-457200" algn="l" eaLnBrk="0" fontAlgn="base" hangingPunct="0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3000" dirty="0" smtClean="0">
                <a:solidFill>
                  <a:prstClr val="black"/>
                </a:solidFill>
              </a:rPr>
              <a:t>подобрать </a:t>
            </a:r>
            <a:r>
              <a:rPr lang="ru-RU" altLang="ru-RU" sz="3000" dirty="0">
                <a:solidFill>
                  <a:prstClr val="black"/>
                </a:solidFill>
              </a:rPr>
              <a:t>фольклорный материал с учетом   возраста детей;</a:t>
            </a:r>
          </a:p>
          <a:p>
            <a:pPr marL="457200" lvl="0" indent="-457200" algn="l" eaLnBrk="0" fontAlgn="base" hangingPunct="0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3000" dirty="0" smtClean="0">
                <a:solidFill>
                  <a:prstClr val="black"/>
                </a:solidFill>
              </a:rPr>
              <a:t>подобрать </a:t>
            </a:r>
            <a:r>
              <a:rPr lang="ru-RU" altLang="ru-RU" sz="3000" dirty="0">
                <a:solidFill>
                  <a:prstClr val="black"/>
                </a:solidFill>
              </a:rPr>
              <a:t>иллюстрированную литературу с </a:t>
            </a:r>
            <a:r>
              <a:rPr lang="ru-RU" altLang="ru-RU" sz="3000" dirty="0" smtClean="0">
                <a:solidFill>
                  <a:prstClr val="black"/>
                </a:solidFill>
              </a:rPr>
              <a:t>    фольклорными </a:t>
            </a:r>
            <a:r>
              <a:rPr lang="ru-RU" altLang="ru-RU" sz="3000" dirty="0">
                <a:solidFill>
                  <a:prstClr val="black"/>
                </a:solidFill>
              </a:rPr>
              <a:t>произведениями;</a:t>
            </a:r>
          </a:p>
          <a:p>
            <a:pPr marL="457200" lvl="0" indent="-457200" algn="l" eaLnBrk="0" fontAlgn="base" hangingPunct="0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3000" dirty="0" smtClean="0">
                <a:solidFill>
                  <a:prstClr val="black"/>
                </a:solidFill>
              </a:rPr>
              <a:t> разработать </a:t>
            </a:r>
            <a:r>
              <a:rPr lang="ru-RU" altLang="ru-RU" sz="3000" dirty="0">
                <a:solidFill>
                  <a:prstClr val="black"/>
                </a:solidFill>
              </a:rPr>
              <a:t>конспекты занятий;</a:t>
            </a:r>
          </a:p>
          <a:p>
            <a:pPr marL="457200" lvl="0" indent="-457200" algn="l" eaLnBrk="0" fontAlgn="base" hangingPunct="0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3000" dirty="0" smtClean="0">
                <a:solidFill>
                  <a:prstClr val="black"/>
                </a:solidFill>
              </a:rPr>
              <a:t>составить </a:t>
            </a:r>
            <a:r>
              <a:rPr lang="ru-RU" altLang="ru-RU" sz="3000" dirty="0">
                <a:solidFill>
                  <a:prstClr val="black"/>
                </a:solidFill>
              </a:rPr>
              <a:t>картотеку </a:t>
            </a:r>
            <a:r>
              <a:rPr lang="ru-RU" altLang="ru-RU" sz="3000" dirty="0" err="1">
                <a:solidFill>
                  <a:prstClr val="black"/>
                </a:solidFill>
              </a:rPr>
              <a:t>потешек</a:t>
            </a:r>
            <a:r>
              <a:rPr lang="ru-RU" altLang="ru-RU" sz="3000" dirty="0">
                <a:solidFill>
                  <a:prstClr val="black"/>
                </a:solidFill>
              </a:rPr>
              <a:t> для всех режимных моментов;</a:t>
            </a:r>
          </a:p>
          <a:p>
            <a:pPr marL="457200" lvl="0" indent="-457200" algn="l" eaLnBrk="0" fontAlgn="base" hangingPunct="0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3000" dirty="0" smtClean="0">
                <a:solidFill>
                  <a:prstClr val="black"/>
                </a:solidFill>
              </a:rPr>
              <a:t>ознакомить </a:t>
            </a:r>
            <a:r>
              <a:rPr lang="ru-RU" altLang="ru-RU" sz="3000" dirty="0">
                <a:solidFill>
                  <a:prstClr val="black"/>
                </a:solidFill>
              </a:rPr>
              <a:t>родителей с целями и задачами проекта;</a:t>
            </a:r>
          </a:p>
          <a:p>
            <a:pPr marL="457200" lvl="0" indent="-457200" algn="l" eaLnBrk="0" fontAlgn="base" hangingPunct="0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3000" dirty="0">
                <a:solidFill>
                  <a:prstClr val="black"/>
                </a:solidFill>
              </a:rPr>
              <a:t>подобрать консультации для родителей.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16681"/>
            <a:ext cx="57606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3200" b="1" dirty="0">
              <a:solidFill>
                <a:prstClr val="black"/>
              </a:solidFill>
              <a:latin typeface="Times New Roman" pitchFamily="18" charset="0"/>
              <a:ea typeface="+mj-ea"/>
              <a:cs typeface="+mj-cs"/>
            </a:endParaRPr>
          </a:p>
          <a:p>
            <a:r>
              <a:rPr lang="ru-RU" altLang="ru-RU" sz="32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+mj-cs"/>
              </a:rPr>
              <a:t>Этапы </a:t>
            </a:r>
            <a:r>
              <a:rPr lang="ru-RU" altLang="ru-RU" sz="3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+mj-cs"/>
              </a:rPr>
              <a:t>проекта: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208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680"/>
            <a:ext cx="9144000" cy="682463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855876"/>
            <a:ext cx="7920880" cy="552545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  <a:effectLst/>
                <a:ea typeface="Times New Roman"/>
              </a:rPr>
              <a:t>Игровая деятельность: </a:t>
            </a:r>
            <a:r>
              <a:rPr lang="ru-RU" sz="2000" dirty="0" err="1" smtClean="0">
                <a:solidFill>
                  <a:schemeClr val="tx1"/>
                </a:solidFill>
                <a:effectLst/>
                <a:ea typeface="Times New Roman"/>
              </a:rPr>
              <a:t>Дид</a:t>
            </a:r>
            <a:r>
              <a:rPr lang="ru-RU" sz="2000" dirty="0" smtClean="0">
                <a:solidFill>
                  <a:schemeClr val="tx1"/>
                </a:solidFill>
                <a:effectLst/>
                <a:ea typeface="Times New Roman"/>
              </a:rPr>
              <a:t>. игры: «Помоги петушку», «Курочка и цыплята», «Найди пару», «Чей домик», «Кто в домике живет?», «Что изменилось?», «Кто что ест?», «Ребятам о зверятах», «Ехали мы, ехали».                               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effectLst/>
                <a:ea typeface="Times New Roman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effectLst/>
                <a:ea typeface="Times New Roman"/>
              </a:rPr>
              <a:t>Ознакомление с худ. литературой: </a:t>
            </a:r>
            <a:r>
              <a:rPr lang="ru-RU" sz="2000" dirty="0" smtClean="0">
                <a:solidFill>
                  <a:schemeClr val="tx1"/>
                </a:solidFill>
                <a:effectLst/>
                <a:ea typeface="Times New Roman"/>
              </a:rPr>
              <a:t>Чтение, рассказывание ,прослушивание аудиозаписи </a:t>
            </a:r>
            <a:r>
              <a:rPr lang="ru-RU" sz="2000" dirty="0" err="1" smtClean="0">
                <a:solidFill>
                  <a:schemeClr val="tx1"/>
                </a:solidFill>
                <a:effectLst/>
                <a:ea typeface="Times New Roman"/>
              </a:rPr>
              <a:t>потешек</a:t>
            </a:r>
            <a:r>
              <a:rPr lang="ru-RU" sz="2000" dirty="0" smtClean="0">
                <a:solidFill>
                  <a:schemeClr val="tx1"/>
                </a:solidFill>
                <a:effectLst/>
                <a:ea typeface="Times New Roman"/>
              </a:rPr>
              <a:t>: «Баю-бай», «Ладушки-ладушки», «Как у нашего кота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effectLst/>
                <a:ea typeface="Times New Roman"/>
              </a:rPr>
              <a:t>Театрализованная деятельность: </a:t>
            </a:r>
            <a:r>
              <a:rPr lang="ru-RU" sz="2000" dirty="0" smtClean="0">
                <a:solidFill>
                  <a:schemeClr val="tx1"/>
                </a:solidFill>
                <a:effectLst/>
                <a:ea typeface="Times New Roman"/>
              </a:rPr>
              <a:t>Драматизация </a:t>
            </a:r>
            <a:r>
              <a:rPr lang="ru-RU" sz="2000" dirty="0" err="1" smtClean="0">
                <a:solidFill>
                  <a:schemeClr val="tx1"/>
                </a:solidFill>
                <a:effectLst/>
                <a:ea typeface="Times New Roman"/>
              </a:rPr>
              <a:t>потешек</a:t>
            </a:r>
            <a:r>
              <a:rPr lang="ru-RU" sz="2000" dirty="0" smtClean="0">
                <a:solidFill>
                  <a:schemeClr val="tx1"/>
                </a:solidFill>
                <a:effectLst/>
                <a:ea typeface="Times New Roman"/>
              </a:rPr>
              <a:t>, обыгрывание сказки « Теремок». Игры-ситуации: «Коза рогатая»,  «Калачи из печи», «Котик простудился», «Волшебная дудочка», «Водичка, умой мое личико».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effectLst/>
                <a:ea typeface="Times New Roman"/>
              </a:rPr>
              <a:t>Познавательное развитие: </a:t>
            </a:r>
            <a:endParaRPr lang="ru-RU" sz="2000" dirty="0" smtClean="0">
              <a:solidFill>
                <a:schemeClr val="tx1"/>
              </a:solidFill>
              <a:effectLst/>
              <a:ea typeface="Times New Roman"/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  <a:effectLst/>
                <a:ea typeface="Times New Roman"/>
              </a:rPr>
              <a:t>Рассматривание иллюстраций </a:t>
            </a:r>
            <a:r>
              <a:rPr lang="ru-RU" sz="2000" dirty="0" err="1" smtClean="0">
                <a:solidFill>
                  <a:schemeClr val="tx1"/>
                </a:solidFill>
                <a:effectLst/>
                <a:ea typeface="Times New Roman"/>
              </a:rPr>
              <a:t>потешек</a:t>
            </a:r>
            <a:r>
              <a:rPr lang="ru-RU" sz="2000" dirty="0" smtClean="0">
                <a:solidFill>
                  <a:schemeClr val="tx1"/>
                </a:solidFill>
                <a:effectLst/>
                <a:ea typeface="Times New Roman"/>
              </a:rPr>
              <a:t> ,                                                               народный фольклор.                                                                                        Рассматривание картин: «Петушок и его                                                  семейство», «Кошка с котятами».                                                                                             Игры с сюжетными картинками                                                                       «Кто что делает?»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32122" y="332656"/>
            <a:ext cx="42761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 i="1" dirty="0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        Основной </a:t>
            </a:r>
            <a:r>
              <a:rPr lang="ru-RU" altLang="ru-RU" sz="2800" b="1" i="1" dirty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этап:</a:t>
            </a:r>
            <a:endParaRPr lang="ru-RU" altLang="ru-RU" sz="2800" dirty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57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680"/>
            <a:ext cx="9144000" cy="682463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88640"/>
            <a:ext cx="8064896" cy="6048672"/>
          </a:xfrm>
        </p:spPr>
        <p:txBody>
          <a:bodyPr>
            <a:normAutofit fontScale="92500" lnSpcReduction="20000"/>
          </a:bodyPr>
          <a:lstStyle/>
          <a:p>
            <a:pPr marL="342900" lvl="0" indent="-342900" algn="l" eaLnBrk="0" fontAlgn="base" hangingPunct="0">
              <a:lnSpc>
                <a:spcPct val="80000"/>
              </a:lnSpc>
              <a:spcAft>
                <a:spcPct val="0"/>
              </a:spcAft>
              <a:buFont typeface="Arial" charset="0"/>
              <a:buChar char="•"/>
            </a:pPr>
            <a:endParaRPr lang="ru-RU" altLang="ru-RU" sz="2000" dirty="0" smtClean="0">
              <a:solidFill>
                <a:prstClr val="black"/>
              </a:solidFill>
              <a:latin typeface="Times New Roman" pitchFamily="18" charset="0"/>
            </a:endParaRPr>
          </a:p>
          <a:p>
            <a:pPr lvl="0" eaLnBrk="0" fontAlgn="base" hangingPunct="0">
              <a:lnSpc>
                <a:spcPct val="80000"/>
              </a:lnSpc>
              <a:spcAft>
                <a:spcPct val="0"/>
              </a:spcAft>
            </a:pPr>
            <a:r>
              <a:rPr lang="ru-RU" altLang="ru-RU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+mj-cs"/>
              </a:rPr>
              <a:t>       Методы </a:t>
            </a:r>
            <a:r>
              <a:rPr lang="ru-RU" altLang="ru-RU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+mj-cs"/>
              </a:rPr>
              <a:t>и приёмы, используемые для реализации проекта:</a:t>
            </a:r>
            <a:endParaRPr lang="ru-RU" altLang="ru-RU" sz="2000" dirty="0">
              <a:solidFill>
                <a:prstClr val="black"/>
              </a:solidFill>
              <a:latin typeface="Times New Roman" pitchFamily="18" charset="0"/>
            </a:endParaRPr>
          </a:p>
          <a:p>
            <a:pPr marL="342900" lvl="0" indent="-342900" algn="l" eaLnBrk="0" fontAlgn="base" hangingPunct="0">
              <a:lnSpc>
                <a:spcPct val="80000"/>
              </a:lnSpc>
              <a:spcAft>
                <a:spcPct val="0"/>
              </a:spcAft>
              <a:buFont typeface="Arial" charset="0"/>
              <a:buChar char="•"/>
            </a:pPr>
            <a:endParaRPr lang="ru-RU" altLang="ru-RU" sz="2000" dirty="0" smtClean="0">
              <a:solidFill>
                <a:prstClr val="black"/>
              </a:solidFill>
              <a:latin typeface="Times New Roman" pitchFamily="18" charset="0"/>
            </a:endParaRPr>
          </a:p>
          <a:p>
            <a:pPr marL="342900" lvl="0" indent="-342900" algn="l" eaLnBrk="0" fontAlgn="base" hangingPunct="0">
              <a:lnSpc>
                <a:spcPct val="80000"/>
              </a:lnSpc>
              <a:spcAft>
                <a:spcPct val="0"/>
              </a:spcAft>
              <a:buFont typeface="Arial" pitchFamily="34" charset="0"/>
              <a:buChar char="•"/>
            </a:pPr>
            <a:r>
              <a:rPr lang="ru-RU" altLang="ru-RU" sz="2200" dirty="0" smtClean="0">
                <a:solidFill>
                  <a:schemeClr val="tx1"/>
                </a:solidFill>
              </a:rPr>
              <a:t>Чтение </a:t>
            </a:r>
            <a:r>
              <a:rPr lang="ru-RU" altLang="ru-RU" sz="2200" dirty="0" err="1">
                <a:solidFill>
                  <a:schemeClr val="tx1"/>
                </a:solidFill>
              </a:rPr>
              <a:t>потешек</a:t>
            </a:r>
            <a:r>
              <a:rPr lang="ru-RU" altLang="ru-RU" sz="2200" dirty="0">
                <a:solidFill>
                  <a:schemeClr val="tx1"/>
                </a:solidFill>
              </a:rPr>
              <a:t> с одновременной демонстрацией иллюстраций.</a:t>
            </a:r>
          </a:p>
          <a:p>
            <a:pPr marL="342900" lvl="0" indent="-342900" algn="l" eaLnBrk="0" fontAlgn="base" hangingPunct="0">
              <a:lnSpc>
                <a:spcPct val="80000"/>
              </a:lnSpc>
              <a:spcAft>
                <a:spcPct val="0"/>
              </a:spcAft>
              <a:buFont typeface="Arial" charset="0"/>
              <a:buChar char="•"/>
            </a:pPr>
            <a:r>
              <a:rPr lang="ru-RU" altLang="ru-RU" sz="2200" dirty="0">
                <a:solidFill>
                  <a:schemeClr val="tx1"/>
                </a:solidFill>
              </a:rPr>
              <a:t>Беседы по содержанию </a:t>
            </a:r>
            <a:r>
              <a:rPr lang="ru-RU" altLang="ru-RU" sz="2200" dirty="0" err="1">
                <a:solidFill>
                  <a:schemeClr val="tx1"/>
                </a:solidFill>
              </a:rPr>
              <a:t>потешек</a:t>
            </a:r>
            <a:r>
              <a:rPr lang="ru-RU" altLang="ru-RU" sz="2200" dirty="0">
                <a:solidFill>
                  <a:schemeClr val="tx1"/>
                </a:solidFill>
              </a:rPr>
              <a:t>.</a:t>
            </a:r>
          </a:p>
          <a:p>
            <a:pPr marL="342900" lvl="0" indent="-342900" algn="l" eaLnBrk="0" fontAlgn="base" hangingPunct="0">
              <a:lnSpc>
                <a:spcPct val="80000"/>
              </a:lnSpc>
              <a:spcAft>
                <a:spcPct val="0"/>
              </a:spcAft>
              <a:buFont typeface="Arial" charset="0"/>
              <a:buChar char="•"/>
            </a:pPr>
            <a:r>
              <a:rPr lang="ru-RU" altLang="ru-RU" sz="2200" dirty="0">
                <a:solidFill>
                  <a:schemeClr val="tx1"/>
                </a:solidFill>
              </a:rPr>
              <a:t>Обыгрывание сюжета </a:t>
            </a:r>
            <a:r>
              <a:rPr lang="ru-RU" altLang="ru-RU" sz="2200" dirty="0" err="1">
                <a:solidFill>
                  <a:schemeClr val="tx1"/>
                </a:solidFill>
              </a:rPr>
              <a:t>потешки</a:t>
            </a:r>
            <a:r>
              <a:rPr lang="ru-RU" altLang="ru-RU" sz="2200" dirty="0">
                <a:solidFill>
                  <a:schemeClr val="tx1"/>
                </a:solidFill>
              </a:rPr>
              <a:t>.</a:t>
            </a:r>
          </a:p>
          <a:p>
            <a:pPr marL="342900" lvl="0" indent="-342900" algn="l" eaLnBrk="0" fontAlgn="base" hangingPunct="0">
              <a:lnSpc>
                <a:spcPct val="80000"/>
              </a:lnSpc>
              <a:spcAft>
                <a:spcPct val="0"/>
              </a:spcAft>
              <a:buFont typeface="Arial" charset="0"/>
              <a:buChar char="•"/>
            </a:pPr>
            <a:r>
              <a:rPr lang="ru-RU" altLang="ru-RU" sz="2200" dirty="0">
                <a:solidFill>
                  <a:schemeClr val="tx1"/>
                </a:solidFill>
              </a:rPr>
              <a:t>Словесные игры.</a:t>
            </a:r>
          </a:p>
          <a:p>
            <a:pPr marL="342900" lvl="0" indent="-342900" algn="l" eaLnBrk="0" fontAlgn="base" hangingPunct="0">
              <a:lnSpc>
                <a:spcPct val="80000"/>
              </a:lnSpc>
              <a:spcAft>
                <a:spcPct val="0"/>
              </a:spcAft>
              <a:buFont typeface="Arial" charset="0"/>
              <a:buChar char="•"/>
            </a:pPr>
            <a:r>
              <a:rPr lang="ru-RU" altLang="ru-RU" sz="2200" dirty="0">
                <a:solidFill>
                  <a:schemeClr val="tx1"/>
                </a:solidFill>
              </a:rPr>
              <a:t>Подвижные и хороводные игры («У медведя во бору»).</a:t>
            </a:r>
          </a:p>
          <a:p>
            <a:pPr marL="342900" lvl="0" indent="-342900" algn="l" eaLnBrk="0" fontAlgn="base" hangingPunct="0">
              <a:lnSpc>
                <a:spcPct val="80000"/>
              </a:lnSpc>
              <a:spcAft>
                <a:spcPct val="0"/>
              </a:spcAft>
              <a:buFont typeface="Arial" charset="0"/>
              <a:buChar char="•"/>
            </a:pPr>
            <a:r>
              <a:rPr lang="ru-RU" altLang="ru-RU" sz="2200" dirty="0">
                <a:solidFill>
                  <a:schemeClr val="tx1"/>
                </a:solidFill>
              </a:rPr>
              <a:t>Пальчиковая гимнастика.</a:t>
            </a:r>
          </a:p>
          <a:p>
            <a:pPr marL="342900" lvl="0" indent="-342900" algn="l" eaLnBrk="0" fontAlgn="base" hangingPunct="0">
              <a:lnSpc>
                <a:spcPct val="80000"/>
              </a:lnSpc>
              <a:spcAft>
                <a:spcPct val="0"/>
              </a:spcAft>
            </a:pPr>
            <a:r>
              <a:rPr lang="ru-RU" altLang="ru-RU" sz="2200" dirty="0" smtClean="0">
                <a:solidFill>
                  <a:schemeClr val="tx1"/>
                </a:solidFill>
              </a:rPr>
              <a:t>      В </a:t>
            </a:r>
            <a:r>
              <a:rPr lang="ru-RU" altLang="ru-RU" sz="2200" dirty="0">
                <a:solidFill>
                  <a:schemeClr val="tx1"/>
                </a:solidFill>
              </a:rPr>
              <a:t>ходе организованно образовательной деятельности с детьми                        используются наглядные средства (игрушки, картинки, иллюстрации и т.д.) с помощью которых создается развернутая картина действий. Одним  из главных приемов наглядности является прием </a:t>
            </a:r>
            <a:r>
              <a:rPr lang="ru-RU" altLang="ru-RU" sz="2200" dirty="0" err="1">
                <a:solidFill>
                  <a:schemeClr val="tx1"/>
                </a:solidFill>
              </a:rPr>
              <a:t>инсценирования</a:t>
            </a:r>
            <a:r>
              <a:rPr lang="ru-RU" altLang="ru-RU" sz="2200" dirty="0">
                <a:solidFill>
                  <a:schemeClr val="tx1"/>
                </a:solidFill>
              </a:rPr>
              <a:t> произведения. С его помощью можно добиться предельного понимания содержания. Прием инсценировки сочетается с синхронным чтением, что помогает соединить зрительные и слуховые стимулы. Помимо этого, с помощью </a:t>
            </a:r>
            <a:r>
              <a:rPr lang="ru-RU" altLang="ru-RU" sz="2200" dirty="0" err="1">
                <a:solidFill>
                  <a:schemeClr val="tx1"/>
                </a:solidFill>
              </a:rPr>
              <a:t>потешек</a:t>
            </a:r>
            <a:r>
              <a:rPr lang="ru-RU" altLang="ru-RU" sz="2200" dirty="0">
                <a:solidFill>
                  <a:schemeClr val="tx1"/>
                </a:solidFill>
              </a:rPr>
              <a:t> дети учатся разнообразным выразительным движениям. Например, дети показывают, как неуклюже ходит </a:t>
            </a:r>
            <a:r>
              <a:rPr lang="ru-RU" altLang="ru-RU" sz="2200" dirty="0" smtClean="0">
                <a:solidFill>
                  <a:schemeClr val="tx1"/>
                </a:solidFill>
              </a:rPr>
              <a:t>                                                       медведь</a:t>
            </a:r>
            <a:r>
              <a:rPr lang="ru-RU" altLang="ru-RU" sz="2200" dirty="0">
                <a:solidFill>
                  <a:schemeClr val="tx1"/>
                </a:solidFill>
              </a:rPr>
              <a:t>, мягко крадется лиса, топает </a:t>
            </a:r>
            <a:r>
              <a:rPr lang="ru-RU" altLang="ru-RU" sz="2200" dirty="0" smtClean="0">
                <a:solidFill>
                  <a:schemeClr val="tx1"/>
                </a:solidFill>
              </a:rPr>
              <a:t>                                                                  бычок</a:t>
            </a:r>
            <a:r>
              <a:rPr lang="ru-RU" altLang="ru-RU" sz="2200" dirty="0">
                <a:solidFill>
                  <a:schemeClr val="tx1"/>
                </a:solidFill>
              </a:rPr>
              <a:t>, скачет козлик, осторожно ходит </a:t>
            </a:r>
            <a:r>
              <a:rPr lang="ru-RU" altLang="ru-RU" sz="2200" dirty="0" smtClean="0">
                <a:solidFill>
                  <a:schemeClr val="tx1"/>
                </a:solidFill>
              </a:rPr>
              <a:t>                                                                      котик</a:t>
            </a:r>
            <a:r>
              <a:rPr lang="ru-RU" altLang="ru-RU" sz="2200" dirty="0">
                <a:solidFill>
                  <a:schemeClr val="tx1"/>
                </a:solidFill>
              </a:rPr>
              <a:t>, как музыканты работают на </a:t>
            </a:r>
            <a:r>
              <a:rPr lang="ru-RU" altLang="ru-RU" sz="2200" dirty="0" smtClean="0">
                <a:solidFill>
                  <a:schemeClr val="tx1"/>
                </a:solidFill>
              </a:rPr>
              <a:t>                                                                         разных </a:t>
            </a:r>
            <a:r>
              <a:rPr lang="ru-RU" altLang="ru-RU" sz="2200" dirty="0">
                <a:solidFill>
                  <a:schemeClr val="tx1"/>
                </a:solidFill>
              </a:rPr>
              <a:t>музыкальных  инструментах </a:t>
            </a:r>
            <a:r>
              <a:rPr lang="ru-RU" altLang="ru-RU" sz="2200" dirty="0" smtClean="0">
                <a:solidFill>
                  <a:schemeClr val="tx1"/>
                </a:solidFill>
              </a:rPr>
              <a:t>                                                                         (</a:t>
            </a:r>
            <a:r>
              <a:rPr lang="ru-RU" altLang="ru-RU" sz="2200" dirty="0">
                <a:solidFill>
                  <a:schemeClr val="tx1"/>
                </a:solidFill>
              </a:rPr>
              <a:t>балалайке, дудочке, гармошке) и т.д.</a:t>
            </a:r>
          </a:p>
          <a:p>
            <a:pPr algn="l"/>
            <a:endParaRPr lang="ru-RU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45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680"/>
            <a:ext cx="9144000" cy="682463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8680"/>
            <a:ext cx="7448872" cy="5090120"/>
          </a:xfrm>
        </p:spPr>
        <p:txBody>
          <a:bodyPr>
            <a:normAutofit fontScale="40000" lnSpcReduction="20000"/>
          </a:bodyPr>
          <a:lstStyle/>
          <a:p>
            <a:pPr indent="450215" algn="l">
              <a:lnSpc>
                <a:spcPct val="107000"/>
              </a:lnSpc>
              <a:spcAft>
                <a:spcPts val="800"/>
              </a:spcAft>
            </a:pPr>
            <a:r>
              <a:rPr lang="ru-RU" sz="6500" b="1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Ожидаемые результаты:</a:t>
            </a:r>
            <a:endParaRPr lang="ru-RU" sz="6500" dirty="0">
              <a:ea typeface="Calibri"/>
              <a:cs typeface="Times New Roman"/>
            </a:endParaRPr>
          </a:p>
          <a:p>
            <a:pPr algn="l">
              <a:lnSpc>
                <a:spcPct val="120000"/>
              </a:lnSpc>
              <a:spcAft>
                <a:spcPts val="0"/>
              </a:spcAft>
            </a:pPr>
            <a:r>
              <a:rPr lang="ru-RU" sz="5100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Научиться </a:t>
            </a:r>
            <a:r>
              <a:rPr lang="ru-RU" sz="5100" dirty="0" smtClean="0">
                <a:solidFill>
                  <a:schemeClr val="tx1"/>
                </a:solidFill>
                <a:effectLst/>
                <a:ea typeface="Times New Roman"/>
                <a:cs typeface="Times New Roman"/>
              </a:rPr>
              <a:t>узнавать по карточкам </a:t>
            </a:r>
            <a:r>
              <a:rPr lang="ru-RU" sz="5100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и рассказывать </a:t>
            </a:r>
            <a:r>
              <a:rPr lang="ru-RU" sz="5100" dirty="0" err="1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потешки</a:t>
            </a:r>
            <a:r>
              <a:rPr lang="ru-RU" sz="5100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.</a:t>
            </a:r>
            <a:br>
              <a:rPr lang="ru-RU" sz="5100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</a:br>
            <a:r>
              <a:rPr lang="ru-RU" sz="5100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Играть в русские народные игры.</a:t>
            </a:r>
            <a:br>
              <a:rPr lang="ru-RU" sz="5100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</a:br>
            <a:r>
              <a:rPr lang="ru-RU" sz="5100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Обыгрывать </a:t>
            </a:r>
            <a:r>
              <a:rPr lang="ru-RU" sz="5100" dirty="0" err="1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потешки</a:t>
            </a:r>
            <a:r>
              <a:rPr lang="ru-RU" sz="5100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 </a:t>
            </a:r>
            <a:r>
              <a:rPr lang="ru-RU" sz="3600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.</a:t>
            </a:r>
            <a:endParaRPr lang="ru-RU" sz="3600" dirty="0">
              <a:ea typeface="Calibri"/>
              <a:cs typeface="Times New Roman"/>
            </a:endParaRPr>
          </a:p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 </a:t>
            </a:r>
            <a:endParaRPr lang="ru-RU" sz="3600" dirty="0">
              <a:ea typeface="Calibri"/>
              <a:cs typeface="Times New Roman"/>
            </a:endParaRPr>
          </a:p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ru-RU" sz="5100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      </a:t>
            </a:r>
            <a:r>
              <a:rPr lang="ru-RU" sz="5100" b="1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Продукт проектной деятельности:</a:t>
            </a:r>
            <a:endParaRPr lang="ru-RU" sz="5100" dirty="0">
              <a:ea typeface="Calibri"/>
              <a:cs typeface="Times New Roman"/>
            </a:endParaRP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endParaRPr lang="ru-RU" sz="5100" dirty="0" smtClean="0">
              <a:solidFill>
                <a:srgbClr val="000000"/>
              </a:solidFill>
              <a:effectLst/>
              <a:ea typeface="Calibri"/>
              <a:cs typeface="Times New Roman"/>
            </a:endParaRP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510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1.Пополнение и обновление предметно – развивающей среды группы.</a:t>
            </a:r>
            <a:endParaRPr lang="ru-RU" sz="5100" dirty="0">
              <a:ea typeface="Calibri"/>
              <a:cs typeface="Times New Roman"/>
            </a:endParaRPr>
          </a:p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ru-RU" sz="510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2.</a:t>
            </a:r>
            <a:r>
              <a:rPr lang="ru-RU" sz="5100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 Создание памятки для родителей                                                                               - «Роль фольклора в развитии детей»</a:t>
            </a:r>
            <a:br>
              <a:rPr lang="ru-RU" sz="5100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</a:br>
            <a:endParaRPr lang="ru-RU" sz="5100" dirty="0" smtClean="0">
              <a:solidFill>
                <a:srgbClr val="000000"/>
              </a:solidFill>
              <a:effectLst/>
              <a:ea typeface="Times New Roman"/>
              <a:cs typeface="Times New Roman"/>
            </a:endParaRPr>
          </a:p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ru-RU" sz="510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3.Создание </a:t>
            </a:r>
            <a:r>
              <a:rPr lang="ru-RU" sz="5100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 альбома                                                                                         «Русское народное творчество»</a:t>
            </a:r>
            <a:endParaRPr lang="ru-RU" sz="5100" dirty="0">
              <a:ea typeface="Calibri"/>
              <a:cs typeface="Times New Roman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009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0648"/>
            <a:ext cx="6400800" cy="100811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Обыгрывание сказок « Три медведя»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148" y="908720"/>
            <a:ext cx="2848708" cy="3093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908720"/>
            <a:ext cx="2592288" cy="3190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1969" y="3284984"/>
            <a:ext cx="2320062" cy="3093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009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</TotalTime>
  <Words>414</Words>
  <Application>Microsoft Office PowerPoint</Application>
  <PresentationFormat>Экран (4:3)</PresentationFormat>
  <Paragraphs>50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Игровая ситуация « В гостях у бабушки Арины»</vt:lpstr>
      <vt:lpstr>Презентация PowerPoint</vt:lpstr>
      <vt:lpstr>Обыгрывание потешек </vt:lpstr>
      <vt:lpstr>Презентация PowerPoint</vt:lpstr>
      <vt:lpstr>Совместная работа со специалистами</vt:lpstr>
      <vt:lpstr>Презентация PowerPoint</vt:lpstr>
      <vt:lpstr>Презентация PowerPoint</vt:lpstr>
      <vt:lpstr>Презентация PowerPoint</vt:lpstr>
      <vt:lpstr>Презентация PowerPoint</vt:lpstr>
      <vt:lpstr>  Результат:  Работая над данным проектом, мы научились рассказывать ,узнавать по карточкам, обыгрывать потешки .  Проанализировав работу,  можно сделать следующие выводы: В ходе реализации проекта детям были заложены первоначальные представления о фольклоре . Проект можно считать реализованным, так как 90% детей  знают  потешки ,заклички ,предметы русского быта . Пытаются анализировать свои поступки и поступки литературных героев. Проявляют  интерес, любознательность, активность. 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DOK</cp:lastModifiedBy>
  <cp:revision>23</cp:revision>
  <dcterms:created xsi:type="dcterms:W3CDTF">2021-02-24T11:25:47Z</dcterms:created>
  <dcterms:modified xsi:type="dcterms:W3CDTF">2022-11-20T15:42:47Z</dcterms:modified>
</cp:coreProperties>
</file>