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77" r:id="rId4"/>
    <p:sldId id="278" r:id="rId5"/>
    <p:sldId id="279" r:id="rId6"/>
    <p:sldId id="280" r:id="rId7"/>
    <p:sldId id="291" r:id="rId8"/>
    <p:sldId id="283" r:id="rId9"/>
    <p:sldId id="292" r:id="rId10"/>
    <p:sldId id="281" r:id="rId11"/>
    <p:sldId id="286" r:id="rId12"/>
    <p:sldId id="284" r:id="rId13"/>
    <p:sldId id="289" r:id="rId14"/>
    <p:sldId id="293"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1408183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2441188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1052908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1540360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235747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420707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141561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513998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3467120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3329349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B7E754-82C7-4B43-9113-4EEBBFC0F6FD}" type="datetimeFigureOut">
              <a:rPr lang="ru-RU" smtClean="0"/>
              <a:pPr/>
              <a:t>20.11.2022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3770A0-70AE-4617-AC57-3FB989F471A6}" type="slidenum">
              <a:rPr lang="ru-RU" smtClean="0"/>
              <a:pPr/>
              <a:t>‹#›</a:t>
            </a:fld>
            <a:endParaRPr lang="ru-RU"/>
          </a:p>
        </p:txBody>
      </p:sp>
    </p:spTree>
    <p:extLst>
      <p:ext uri="{BB962C8B-B14F-4D97-AF65-F5344CB8AC3E}">
        <p14:creationId xmlns:p14="http://schemas.microsoft.com/office/powerpoint/2010/main" val="1729699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B7E754-82C7-4B43-9113-4EEBBFC0F6FD}" type="datetimeFigureOut">
              <a:rPr lang="ru-RU" smtClean="0"/>
              <a:pPr/>
              <a:t>20.11.2022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3770A0-70AE-4617-AC57-3FB989F471A6}" type="slidenum">
              <a:rPr lang="ru-RU" smtClean="0"/>
              <a:pPr/>
              <a:t>‹#›</a:t>
            </a:fld>
            <a:endParaRPr lang="ru-RU"/>
          </a:p>
        </p:txBody>
      </p:sp>
    </p:spTree>
    <p:extLst>
      <p:ext uri="{BB962C8B-B14F-4D97-AF65-F5344CB8AC3E}">
        <p14:creationId xmlns:p14="http://schemas.microsoft.com/office/powerpoint/2010/main" val="2471151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bg1"/>
          </a:fgClr>
          <a:bgClr>
            <a:schemeClr val="bg1"/>
          </a:bgClr>
        </a:patt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391" y="-2885"/>
            <a:ext cx="9146551" cy="6858000"/>
          </a:xfrm>
          <a:prstGeom prst="rect">
            <a:avLst/>
          </a:prstGeom>
        </p:spPr>
      </p:pic>
      <p:sp>
        <p:nvSpPr>
          <p:cNvPr id="2" name="Заголовок 1"/>
          <p:cNvSpPr>
            <a:spLocks noGrp="1"/>
          </p:cNvSpPr>
          <p:nvPr>
            <p:ph type="ctrTitle"/>
          </p:nvPr>
        </p:nvSpPr>
        <p:spPr>
          <a:xfrm>
            <a:off x="611560" y="404664"/>
            <a:ext cx="3888432" cy="2304256"/>
          </a:xfrm>
        </p:spPr>
        <p:txBody>
          <a:bodyPr>
            <a:normAutofit/>
          </a:bodyPr>
          <a:lstStyle/>
          <a:p>
            <a:r>
              <a:rPr lang="ru-RU" sz="4000" b="1" dirty="0" smtClean="0"/>
              <a:t>Жизнь </a:t>
            </a:r>
            <a:r>
              <a:rPr lang="ru-RU" sz="4000" b="1" dirty="0" err="1" smtClean="0"/>
              <a:t>А.Н.Островского</a:t>
            </a:r>
            <a:r>
              <a:rPr lang="ru-RU" sz="4000" b="1" dirty="0" smtClean="0"/>
              <a:t> в Москве</a:t>
            </a:r>
            <a:endParaRPr lang="ru-RU" sz="3200" b="1" dirty="0"/>
          </a:p>
        </p:txBody>
      </p:sp>
      <p:pic>
        <p:nvPicPr>
          <p:cNvPr id="9" name="Picture 8"/>
          <p:cNvPicPr>
            <a:picLocks noChangeAspect="1"/>
          </p:cNvPicPr>
          <p:nvPr/>
        </p:nvPicPr>
        <p:blipFill>
          <a:blip r:embed="rId3" cstate="print"/>
          <a:stretch>
            <a:fillRect/>
          </a:stretch>
        </p:blipFill>
        <p:spPr>
          <a:xfrm>
            <a:off x="4499992" y="797714"/>
            <a:ext cx="4320480" cy="50075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88024" y="1052735"/>
            <a:ext cx="3744416" cy="4493299"/>
          </a:xfrm>
          <a:prstGeom prst="rect">
            <a:avLst/>
          </a:prstGeom>
        </p:spPr>
      </p:pic>
      <p:sp>
        <p:nvSpPr>
          <p:cNvPr id="3" name="Прямоугольник 2"/>
          <p:cNvSpPr/>
          <p:nvPr/>
        </p:nvSpPr>
        <p:spPr>
          <a:xfrm>
            <a:off x="467544" y="3116469"/>
            <a:ext cx="3888432" cy="923330"/>
          </a:xfrm>
          <a:prstGeom prst="rect">
            <a:avLst/>
          </a:prstGeom>
        </p:spPr>
        <p:txBody>
          <a:bodyPr wrap="square">
            <a:spAutoFit/>
          </a:bodyPr>
          <a:lstStyle/>
          <a:p>
            <a:pPr algn="just"/>
            <a:r>
              <a:rPr lang="ru-RU" b="1" i="1" dirty="0">
                <a:solidFill>
                  <a:srgbClr val="000000"/>
                </a:solidFill>
                <a:latin typeface="Verdana" panose="020B0604030504040204" pitchFamily="34" charset="0"/>
              </a:rPr>
              <a:t>Москва - кормилица, Москва нам мать!</a:t>
            </a:r>
            <a:endParaRPr lang="ru-RU" b="1" dirty="0">
              <a:solidFill>
                <a:srgbClr val="000000"/>
              </a:solidFill>
              <a:latin typeface="Verdana" panose="020B0604030504040204" pitchFamily="34" charset="0"/>
            </a:endParaRPr>
          </a:p>
          <a:p>
            <a:pPr algn="just"/>
            <a:r>
              <a:rPr lang="ru-RU" b="1" dirty="0">
                <a:solidFill>
                  <a:srgbClr val="552222"/>
                </a:solidFill>
                <a:latin typeface="Verdana" panose="020B0604030504040204" pitchFamily="34" charset="0"/>
              </a:rPr>
              <a:t>А. Н. Островский</a:t>
            </a:r>
            <a:endParaRPr lang="ru-RU" b="1" dirty="0">
              <a:solidFill>
                <a:srgbClr val="552222"/>
              </a:solidFill>
              <a:effectLst/>
              <a:latin typeface="Verdana" panose="020B0604030504040204" pitchFamily="34" charset="0"/>
            </a:endParaRPr>
          </a:p>
        </p:txBody>
      </p:sp>
      <p:sp>
        <p:nvSpPr>
          <p:cNvPr id="8" name="Прямоугольник 7"/>
          <p:cNvSpPr/>
          <p:nvPr/>
        </p:nvSpPr>
        <p:spPr>
          <a:xfrm>
            <a:off x="323528" y="5084369"/>
            <a:ext cx="4176464" cy="1200329"/>
          </a:xfrm>
          <a:prstGeom prst="rect">
            <a:avLst/>
          </a:prstGeom>
        </p:spPr>
        <p:txBody>
          <a:bodyPr wrap="square">
            <a:spAutoFit/>
          </a:bodyPr>
          <a:lstStyle/>
          <a:p>
            <a:pPr algn="just"/>
            <a:r>
              <a:rPr lang="ru-RU" dirty="0" smtClean="0">
                <a:effectLst/>
                <a:latin typeface="Verdana" panose="020B0604030504040204" pitchFamily="34" charset="0"/>
              </a:rPr>
              <a:t>Выполнила: Левина Л.Н., учитель русского языка и литературы МОУ «</a:t>
            </a:r>
            <a:r>
              <a:rPr lang="ru-RU" dirty="0" err="1" smtClean="0">
                <a:effectLst/>
                <a:latin typeface="Verdana" panose="020B0604030504040204" pitchFamily="34" charset="0"/>
              </a:rPr>
              <a:t>Ялгинская</a:t>
            </a:r>
            <a:r>
              <a:rPr lang="ru-RU" dirty="0" smtClean="0">
                <a:effectLst/>
                <a:latin typeface="Verdana" panose="020B0604030504040204" pitchFamily="34" charset="0"/>
              </a:rPr>
              <a:t> СОШ», г. Саранск</a:t>
            </a:r>
            <a:endParaRPr lang="ru-RU" dirty="0">
              <a:effectLst/>
              <a:latin typeface="Verdana" panose="020B0604030504040204" pitchFamily="34" charset="0"/>
            </a:endParaRPr>
          </a:p>
        </p:txBody>
      </p:sp>
    </p:spTree>
    <p:extLst>
      <p:ext uri="{BB962C8B-B14F-4D97-AF65-F5344CB8AC3E}">
        <p14:creationId xmlns:p14="http://schemas.microsoft.com/office/powerpoint/2010/main" val="1597742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332656"/>
            <a:ext cx="8424936" cy="1200329"/>
          </a:xfrm>
          <a:prstGeom prst="rect">
            <a:avLst/>
          </a:prstGeom>
        </p:spPr>
        <p:txBody>
          <a:bodyPr wrap="square">
            <a:spAutoFit/>
          </a:bodyPr>
          <a:lstStyle/>
          <a:p>
            <a:r>
              <a:rPr lang="ru-RU" dirty="0">
                <a:solidFill>
                  <a:srgbClr val="000000"/>
                </a:solidFill>
                <a:latin typeface="Arial" panose="020B0604020202020204" pitchFamily="34" charset="0"/>
              </a:rPr>
              <a:t>Уезжая из Москвы, он скучал по ней, вспоминал ее облик, улицы. «Я рвусь в Москву»  - пишет он в 1860 году из Ялты П.М. Садовскому. «Прощай, Москва – золотые маковки», - записывает в дневнике, отправляясь в путешествие по Верхней Волге. </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01893" y="1700808"/>
            <a:ext cx="5740213" cy="5157192"/>
          </a:xfrm>
          <a:prstGeom prst="rect">
            <a:avLst/>
          </a:prstGeom>
        </p:spPr>
      </p:pic>
    </p:spTree>
    <p:extLst>
      <p:ext uri="{BB962C8B-B14F-4D97-AF65-F5344CB8AC3E}">
        <p14:creationId xmlns:p14="http://schemas.microsoft.com/office/powerpoint/2010/main" val="2118886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612845"/>
            <a:ext cx="8496944" cy="3139321"/>
          </a:xfrm>
          <a:prstGeom prst="rect">
            <a:avLst/>
          </a:prstGeom>
        </p:spPr>
        <p:txBody>
          <a:bodyPr wrap="square">
            <a:spAutoFit/>
          </a:bodyPr>
          <a:lstStyle/>
          <a:p>
            <a:pPr algn="just"/>
            <a:r>
              <a:rPr lang="ru-RU" dirty="0">
                <a:solidFill>
                  <a:srgbClr val="000000"/>
                </a:solidFill>
                <a:latin typeface="Arial" panose="020B0604020202020204" pitchFamily="34" charset="0"/>
              </a:rPr>
              <a:t>Как человек влюбленный в свой город, сознававший себя его частичкой, Островский видел изменения, которые происходили в жизни города, хорошо знакомого ему московского быта. Москва 60-х годов уже не была той мирной Москвой, где «наслажденьям знаю цену, где мирно дремлют наяву», как некогда писал Пушкин.</a:t>
            </a:r>
          </a:p>
          <a:p>
            <a:pPr algn="just"/>
            <a:r>
              <a:rPr lang="ru-RU" dirty="0">
                <a:solidFill>
                  <a:srgbClr val="000000"/>
                </a:solidFill>
                <a:latin typeface="Arial" panose="020B0604020202020204" pitchFamily="34" charset="0"/>
              </a:rPr>
              <a:t>В 1881 году он писал: «Москва уж теперь не ограничивается Камер-коллежским валом, за ним идут непрерывной цепью, от московских застав вплоть до Волги, промышленные фабричные села, города и составляют продолжение Москвы».</a:t>
            </a:r>
          </a:p>
          <a:p>
            <a:pPr algn="just"/>
            <a:r>
              <a:rPr lang="ru-RU" dirty="0">
                <a:solidFill>
                  <a:srgbClr val="000000"/>
                </a:solidFill>
                <a:latin typeface="Arial" panose="020B0604020202020204" pitchFamily="34" charset="0"/>
              </a:rPr>
              <a:t>Драматург осознавал значение Москвы и как культурного центра: «В Москве могучая, но грубая крестьянская сила очеловечивается», - утверждает он. </a:t>
            </a:r>
            <a:endParaRPr lang="ru-RU" b="0" i="0" dirty="0">
              <a:solidFill>
                <a:srgbClr val="000000"/>
              </a:solidFill>
              <a:effectLst/>
              <a:latin typeface="Arial" panose="020B0604020202020204" pitchFamily="34"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5536" y="3752166"/>
            <a:ext cx="4896544" cy="2917194"/>
          </a:xfrm>
          <a:prstGeom prst="rect">
            <a:avLst/>
          </a:prstGeom>
        </p:spPr>
      </p:pic>
    </p:spTree>
    <p:extLst>
      <p:ext uri="{BB962C8B-B14F-4D97-AF65-F5344CB8AC3E}">
        <p14:creationId xmlns:p14="http://schemas.microsoft.com/office/powerpoint/2010/main" val="1379914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9255" y="476672"/>
            <a:ext cx="8229600" cy="1354162"/>
          </a:xfrm>
        </p:spPr>
        <p:txBody>
          <a:bodyPr>
            <a:noAutofit/>
          </a:bodyPr>
          <a:lstStyle/>
          <a:p>
            <a:r>
              <a:rPr lang="ru-RU" sz="2000" dirty="0">
                <a:latin typeface="Times New Roman" panose="02020603050405020304" pitchFamily="18" charset="0"/>
                <a:cs typeface="Times New Roman" panose="02020603050405020304" pitchFamily="18" charset="0"/>
              </a:rPr>
              <a:t>В 80-е годы </a:t>
            </a:r>
            <a:r>
              <a:rPr lang="ru-RU" sz="2000" dirty="0" smtClean="0">
                <a:latin typeface="Times New Roman" panose="02020603050405020304" pitchFamily="18" charset="0"/>
                <a:cs typeface="Times New Roman" panose="02020603050405020304" pitchFamily="18" charset="0"/>
              </a:rPr>
              <a:t>А.Н.Островский </a:t>
            </a:r>
            <a:r>
              <a:rPr lang="ru-RU" sz="2000" dirty="0">
                <a:latin typeface="Times New Roman" panose="02020603050405020304" pitchFamily="18" charset="0"/>
                <a:cs typeface="Times New Roman" panose="02020603050405020304" pitchFamily="18" charset="0"/>
              </a:rPr>
              <a:t>был приглашен на должность директора Императорских театров по репертуару.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Он </a:t>
            </a:r>
            <a:r>
              <a:rPr lang="ru-RU" sz="2000" dirty="0">
                <a:latin typeface="Times New Roman" panose="02020603050405020304" pitchFamily="18" charset="0"/>
                <a:cs typeface="Times New Roman" panose="02020603050405020304" pitchFamily="18" charset="0"/>
              </a:rPr>
              <a:t>вводит многократные прогоны, репетиции в костюмах, но его планам о коренном преобразовании театра не суждено было сбыться.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4" name="Объект 3" descr="http://oldmos.ru/upload/photos/2/2/1/500_221a5784748db8db07b79bace8b8a4c7.jpg"/>
          <p:cNvPicPr>
            <a:picLocks noGrp="1"/>
          </p:cNvPicPr>
          <p:nvPr>
            <p:ph idx="1"/>
          </p:nvPr>
        </p:nvPicPr>
        <p:blipFill>
          <a:blip r:embed="rId2" cstate="print"/>
          <a:srcRect/>
          <a:stretch>
            <a:fillRect/>
          </a:stretch>
        </p:blipFill>
        <p:spPr bwMode="auto">
          <a:xfrm>
            <a:off x="1187624" y="1988840"/>
            <a:ext cx="6612862" cy="4353347"/>
          </a:xfrm>
          <a:prstGeom prst="rect">
            <a:avLst/>
          </a:prstGeom>
          <a:noFill/>
          <a:ln w="9525">
            <a:noFill/>
            <a:miter lim="800000"/>
            <a:headEnd/>
            <a:tailEnd/>
          </a:ln>
        </p:spPr>
      </p:pic>
    </p:spTree>
    <p:extLst>
      <p:ext uri="{BB962C8B-B14F-4D97-AF65-F5344CB8AC3E}">
        <p14:creationId xmlns:p14="http://schemas.microsoft.com/office/powerpoint/2010/main" val="3973639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В 80-е годы ХХ столетия в Москве был создан дои-музей Островского, который расположен по адресу: ул.Ордынка, 9 . </a:t>
            </a:r>
            <a:br>
              <a:rPr lang="ru-RU" sz="2000" dirty="0" smtClean="0"/>
            </a:br>
            <a:endParaRPr lang="ru-RU" sz="2000" dirty="0"/>
          </a:p>
        </p:txBody>
      </p:sp>
      <p:pic>
        <p:nvPicPr>
          <p:cNvPr id="5" name="Объект 4"/>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57200" y="1340768"/>
            <a:ext cx="8363271" cy="5112568"/>
          </a:xfrm>
        </p:spPr>
      </p:pic>
    </p:spTree>
    <p:extLst>
      <p:ext uri="{BB962C8B-B14F-4D97-AF65-F5344CB8AC3E}">
        <p14:creationId xmlns:p14="http://schemas.microsoft.com/office/powerpoint/2010/main" val="14851113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rmAutofit fontScale="90000"/>
          </a:bodyPr>
          <a:lstStyle/>
          <a:p>
            <a:r>
              <a:rPr lang="ru-RU" dirty="0"/>
              <a:t>    </a:t>
            </a:r>
            <a:r>
              <a:rPr lang="ru-RU" sz="2800" dirty="0" smtClean="0">
                <a:latin typeface="Times New Roman" panose="02020603050405020304" pitchFamily="18" charset="0"/>
                <a:cs typeface="Times New Roman" panose="02020603050405020304" pitchFamily="18" charset="0"/>
              </a:rPr>
              <a:t>Александр Николаевич Островский не сделал </a:t>
            </a:r>
            <a:r>
              <a:rPr lang="ru-RU" sz="2800" dirty="0">
                <a:latin typeface="Times New Roman" panose="02020603050405020304" pitchFamily="18" charset="0"/>
                <a:cs typeface="Times New Roman" panose="02020603050405020304" pitchFamily="18" charset="0"/>
              </a:rPr>
              <a:t>всего, что </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мог сделать, но сделал </a:t>
            </a: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чрезвычайно много. </a:t>
            </a:r>
          </a:p>
        </p:txBody>
      </p:sp>
      <p:pic>
        <p:nvPicPr>
          <p:cNvPr id="4" name="Объект 3" descr="http://vanderer.users.photofile.ru/photo/vanderer/4062771/xlarge/97262792.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3059832" y="1988840"/>
            <a:ext cx="3015386" cy="4525963"/>
          </a:xfrm>
          <a:prstGeom prst="rect">
            <a:avLst/>
          </a:prstGeom>
          <a:noFill/>
          <a:ln w="9525">
            <a:noFill/>
            <a:miter lim="800000"/>
            <a:headEnd/>
            <a:tailEnd/>
          </a:ln>
        </p:spPr>
      </p:pic>
    </p:spTree>
    <p:extLst>
      <p:ext uri="{BB962C8B-B14F-4D97-AF65-F5344CB8AC3E}">
        <p14:creationId xmlns:p14="http://schemas.microsoft.com/office/powerpoint/2010/main" val="34085093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498178"/>
          </a:xfrm>
        </p:spPr>
        <p:txBody>
          <a:bodyPr>
            <a:noAutofit/>
          </a:bodyPr>
          <a:lstStyle/>
          <a:p>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Коренной житель Москвы», - так называл себя Островский. В Москве, в Голиковском переулке, он родился,  детские юношеские годы прошли в Монетчиках и на Житной улице. Москва для Островского это и </a:t>
            </a:r>
            <a:r>
              <a:rPr lang="ru-RU" sz="1800" dirty="0" err="1">
                <a:latin typeface="Times New Roman" panose="02020603050405020304" pitchFamily="18" charset="0"/>
                <a:cs typeface="Times New Roman" panose="02020603050405020304" pitchFamily="18" charset="0"/>
              </a:rPr>
              <a:t>Николоворобинский</a:t>
            </a:r>
            <a:r>
              <a:rPr lang="ru-RU" sz="1800" dirty="0">
                <a:latin typeface="Times New Roman" panose="02020603050405020304" pitchFamily="18" charset="0"/>
                <a:cs typeface="Times New Roman" panose="02020603050405020304" pitchFamily="18" charset="0"/>
              </a:rPr>
              <a:t> переулок, и Волхонка, где Островский проживет последние десять лет. Это Тверская, где находилась гостиница «Дрезден» - последнее </a:t>
            </a:r>
            <a:r>
              <a:rPr lang="ru-RU" sz="1800" dirty="0" smtClean="0">
                <a:latin typeface="Times New Roman" panose="02020603050405020304" pitchFamily="18" charset="0"/>
                <a:cs typeface="Times New Roman" panose="02020603050405020304" pitchFamily="18" charset="0"/>
              </a:rPr>
              <a:t>пристанище драматурга.</a:t>
            </a:r>
            <a:br>
              <a:rPr lang="ru-RU" sz="1800" dirty="0" smtClean="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pic>
        <p:nvPicPr>
          <p:cNvPr id="7" name="Рисунок 6" descr="http://vanderer.users.photofile.ru/photo/vanderer/4062771/xlarge/97262718.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9512" y="2016865"/>
            <a:ext cx="4248472" cy="2880320"/>
          </a:xfrm>
          <a:prstGeom prst="rect">
            <a:avLst/>
          </a:prstGeom>
          <a:noFill/>
          <a:ln w="9525">
            <a:noFill/>
            <a:miter lim="800000"/>
            <a:headEnd/>
            <a:tailEnd/>
          </a:ln>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7984" y="3697992"/>
            <a:ext cx="4716016" cy="3160008"/>
          </a:xfrm>
          <a:prstGeom prst="rect">
            <a:avLst/>
          </a:prstGeom>
        </p:spPr>
      </p:pic>
    </p:spTree>
    <p:extLst>
      <p:ext uri="{BB962C8B-B14F-4D97-AF65-F5344CB8AC3E}">
        <p14:creationId xmlns:p14="http://schemas.microsoft.com/office/powerpoint/2010/main" val="1147059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71600" y="332656"/>
            <a:ext cx="7560840" cy="2308324"/>
          </a:xfrm>
          <a:prstGeom prst="rect">
            <a:avLst/>
          </a:prstGeom>
        </p:spPr>
        <p:txBody>
          <a:bodyPr wrap="square">
            <a:spAutoFit/>
          </a:bodyPr>
          <a:lstStyle/>
          <a:p>
            <a:pPr algn="just"/>
            <a:r>
              <a:rPr lang="ru-RU" dirty="0">
                <a:solidFill>
                  <a:srgbClr val="000000"/>
                </a:solidFill>
                <a:latin typeface="Arial" panose="020B0604020202020204" pitchFamily="34" charset="0"/>
              </a:rPr>
              <a:t>Москва Островского – это и Первая Московская губернская гимназия, которую Островский окончит в 1840 году. Это и Московский университет, на юридический факультет он поступит по настоянию отца. Но не юридическую карьеру Островский считает важным в своей жизни: все чаще и чаще он думает о литературе. На осуществление этой мечты будущий драматург мобилизует всю свою энергию. По окончании второго курса университета он подает прошение об отчислении из университета.</a:t>
            </a:r>
            <a:endParaRPr lang="ru-RU" dirty="0"/>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7944" y="3683333"/>
            <a:ext cx="4968552" cy="3148050"/>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349" y="2655700"/>
            <a:ext cx="4906691" cy="3077556"/>
          </a:xfrm>
          <a:prstGeom prst="rect">
            <a:avLst/>
          </a:prstGeom>
        </p:spPr>
      </p:pic>
    </p:spTree>
    <p:extLst>
      <p:ext uri="{BB962C8B-B14F-4D97-AF65-F5344CB8AC3E}">
        <p14:creationId xmlns:p14="http://schemas.microsoft.com/office/powerpoint/2010/main" val="3695756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88640"/>
            <a:ext cx="8496944" cy="1754326"/>
          </a:xfrm>
          <a:prstGeom prst="rect">
            <a:avLst/>
          </a:prstGeom>
        </p:spPr>
        <p:txBody>
          <a:bodyPr wrap="square">
            <a:spAutoFit/>
          </a:bodyPr>
          <a:lstStyle/>
          <a:p>
            <a:r>
              <a:rPr lang="ru-RU" dirty="0">
                <a:solidFill>
                  <a:srgbClr val="000000"/>
                </a:solidFill>
                <a:latin typeface="Arial" panose="020B0604020202020204" pitchFamily="34" charset="0"/>
              </a:rPr>
              <a:t>В 1843 году поступит канцеляристом в Московский совестной суд, а двумя годами позже –  Московский коммерческий суд. Выражаясь словами </a:t>
            </a:r>
            <a:r>
              <a:rPr lang="ru-RU" dirty="0" err="1">
                <a:solidFill>
                  <a:srgbClr val="000000"/>
                </a:solidFill>
                <a:latin typeface="Arial" panose="020B0604020202020204" pitchFamily="34" charset="0"/>
              </a:rPr>
              <a:t>Досужева</a:t>
            </a:r>
            <a:r>
              <a:rPr lang="ru-RU" dirty="0">
                <a:solidFill>
                  <a:srgbClr val="000000"/>
                </a:solidFill>
                <a:latin typeface="Arial" panose="020B0604020202020204" pitchFamily="34" charset="0"/>
              </a:rPr>
              <a:t> («Тяжелые дни») «здесь что ни дело, то комедия». Наблюдения и впечатления этого периода Островский использовал в своих произведениях. По воспоминания современников драматург говорил, что не будь он «в такой передряге» не написал бы «Доходное место».</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1520" y="1966912"/>
            <a:ext cx="8496944" cy="4414416"/>
          </a:xfrm>
          <a:prstGeom prst="rect">
            <a:avLst/>
          </a:prstGeom>
        </p:spPr>
      </p:pic>
    </p:spTree>
    <p:extLst>
      <p:ext uri="{BB962C8B-B14F-4D97-AF65-F5344CB8AC3E}">
        <p14:creationId xmlns:p14="http://schemas.microsoft.com/office/powerpoint/2010/main" val="2706527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332656"/>
            <a:ext cx="8280920" cy="2031325"/>
          </a:xfrm>
          <a:prstGeom prst="rect">
            <a:avLst/>
          </a:prstGeom>
        </p:spPr>
        <p:txBody>
          <a:bodyPr wrap="square">
            <a:spAutoFit/>
          </a:bodyPr>
          <a:lstStyle/>
          <a:p>
            <a:pPr algn="just"/>
            <a:r>
              <a:rPr lang="ru-RU" dirty="0">
                <a:solidFill>
                  <a:srgbClr val="000000"/>
                </a:solidFill>
                <a:latin typeface="Arial" panose="020B0604020202020204" pitchFamily="34" charset="0"/>
              </a:rPr>
              <a:t>Именно с Москвой связаны самые важные события жизни и творчества А.Н. Островского. Здесь он состоялся как писатель: в 1847 году в «Московском городском листке» напечатано его первое произведение «Картина семейного счастья».  Первое чтение комедии состоялось на квартире </a:t>
            </a:r>
            <a:r>
              <a:rPr lang="ru-RU" dirty="0" smtClean="0">
                <a:solidFill>
                  <a:srgbClr val="000000"/>
                </a:solidFill>
                <a:latin typeface="Arial" panose="020B0604020202020204" pitchFamily="34" charset="0"/>
              </a:rPr>
              <a:t>Степана Петровича </a:t>
            </a:r>
            <a:r>
              <a:rPr lang="ru-RU" dirty="0">
                <a:solidFill>
                  <a:srgbClr val="000000"/>
                </a:solidFill>
                <a:latin typeface="Arial" panose="020B0604020202020204" pitchFamily="34" charset="0"/>
              </a:rPr>
              <a:t> </a:t>
            </a:r>
            <a:r>
              <a:rPr lang="ru-RU" dirty="0" err="1" smtClean="0">
                <a:solidFill>
                  <a:srgbClr val="000000"/>
                </a:solidFill>
                <a:latin typeface="Arial" panose="020B0604020202020204" pitchFamily="34" charset="0"/>
              </a:rPr>
              <a:t>Шевырева</a:t>
            </a:r>
            <a:r>
              <a:rPr lang="ru-RU" dirty="0" smtClean="0">
                <a:solidFill>
                  <a:srgbClr val="000000"/>
                </a:solidFill>
                <a:latin typeface="Arial" panose="020B0604020202020204" pitchFamily="34" charset="0"/>
              </a:rPr>
              <a:t> ( русский литературный критик, поэт), </a:t>
            </a:r>
            <a:r>
              <a:rPr lang="ru-RU" dirty="0">
                <a:solidFill>
                  <a:srgbClr val="000000"/>
                </a:solidFill>
                <a:latin typeface="Arial" panose="020B0604020202020204" pitchFamily="34" charset="0"/>
              </a:rPr>
              <a:t>после которого тот выразил восхищение: «Поздравляю вас, господа, с новым светилом в отечественной литературе!». </a:t>
            </a:r>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0124" y="2564904"/>
            <a:ext cx="4563924" cy="3960440"/>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6096" y="2564904"/>
            <a:ext cx="3312368" cy="4032448"/>
          </a:xfrm>
          <a:prstGeom prst="rect">
            <a:avLst/>
          </a:prstGeom>
        </p:spPr>
      </p:pic>
    </p:spTree>
    <p:extLst>
      <p:ext uri="{BB962C8B-B14F-4D97-AF65-F5344CB8AC3E}">
        <p14:creationId xmlns:p14="http://schemas.microsoft.com/office/powerpoint/2010/main" val="3336901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899592" y="476672"/>
            <a:ext cx="7416824" cy="923330"/>
          </a:xfrm>
          <a:prstGeom prst="rect">
            <a:avLst/>
          </a:prstGeom>
        </p:spPr>
        <p:txBody>
          <a:bodyPr wrap="square">
            <a:spAutoFit/>
          </a:bodyPr>
          <a:lstStyle/>
          <a:p>
            <a:r>
              <a:rPr lang="ru-RU" dirty="0">
                <a:solidFill>
                  <a:srgbClr val="000000"/>
                </a:solidFill>
                <a:latin typeface="Arial" panose="020B0604020202020204" pitchFamily="34" charset="0"/>
              </a:rPr>
              <a:t>Здесь же,  в Москве, он проявил себя как драматург: в 1853 году на сцене Большого театра состоялся его дебют – постановка пьесы «Не в свои сани не садись». </a:t>
            </a:r>
            <a:endParaRPr lang="ru-RU" dirty="0"/>
          </a:p>
        </p:txBody>
      </p:sp>
      <p:pic>
        <p:nvPicPr>
          <p:cNvPr id="8" name="Рисунок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0342" y="1400002"/>
            <a:ext cx="5009720" cy="2726161"/>
          </a:xfrm>
          <a:prstGeom prst="rect">
            <a:avLst/>
          </a:prstGeom>
        </p:spPr>
      </p:pic>
      <p:sp>
        <p:nvSpPr>
          <p:cNvPr id="10" name="Прямоугольник 9"/>
          <p:cNvSpPr/>
          <p:nvPr/>
        </p:nvSpPr>
        <p:spPr>
          <a:xfrm>
            <a:off x="395536" y="4221088"/>
            <a:ext cx="8424936" cy="2308324"/>
          </a:xfrm>
          <a:prstGeom prst="rect">
            <a:avLst/>
          </a:prstGeom>
        </p:spPr>
        <p:txBody>
          <a:bodyPr wrap="square">
            <a:spAutoFit/>
          </a:bodyPr>
          <a:lstStyle/>
          <a:p>
            <a:pPr algn="just"/>
            <a:r>
              <a:rPr lang="ru-RU" dirty="0">
                <a:solidFill>
                  <a:srgbClr val="000000"/>
                </a:solidFill>
                <a:latin typeface="Arial" panose="020B0604020202020204" pitchFamily="34" charset="0"/>
              </a:rPr>
              <a:t>Еще в университетские годы Островского неудержимо влечет театр. Малый театр тогда называли «вторым Московским университетом», актеры и профессора поддерживали тогда тесные дружеские отношения, а студенты, </a:t>
            </a:r>
            <a:r>
              <a:rPr lang="ru-RU" dirty="0" smtClean="0">
                <a:solidFill>
                  <a:srgbClr val="000000"/>
                </a:solidFill>
                <a:latin typeface="Arial" panose="020B0604020202020204" pitchFamily="34" charset="0"/>
              </a:rPr>
              <a:t>были </a:t>
            </a:r>
            <a:r>
              <a:rPr lang="ru-RU" dirty="0">
                <a:solidFill>
                  <a:srgbClr val="000000"/>
                </a:solidFill>
                <a:latin typeface="Arial" panose="020B0604020202020204" pitchFamily="34" charset="0"/>
              </a:rPr>
              <a:t>его постоянными посетителями. Завсегдатаем среди них был и Островский. </a:t>
            </a:r>
          </a:p>
          <a:p>
            <a:pPr algn="just"/>
            <a:r>
              <a:rPr lang="ru-RU" dirty="0">
                <a:solidFill>
                  <a:srgbClr val="000000"/>
                </a:solidFill>
                <a:latin typeface="Arial" panose="020B0604020202020204" pitchFamily="34" charset="0"/>
              </a:rPr>
              <a:t>Дружба с актерами сохранится на долгие годы. Глубочайшее знание актерского быта, жизни сцены позволило ему впоследствии написать такие пьесы как «Таланты и поклонники», «Лес», «Без вины виноватые».  </a:t>
            </a:r>
            <a:endParaRPr lang="ru-RU" b="0" i="0" dirty="0">
              <a:solidFill>
                <a:srgbClr val="000000"/>
              </a:solidFill>
              <a:effectLst/>
              <a:latin typeface="Arial" panose="020B0604020202020204" pitchFamily="34" charset="0"/>
            </a:endParaRPr>
          </a:p>
        </p:txBody>
      </p:sp>
      <p:pic>
        <p:nvPicPr>
          <p:cNvPr id="11" name="Рисунок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28184" y="1373260"/>
            <a:ext cx="2232249" cy="2821086"/>
          </a:xfrm>
          <a:prstGeom prst="rect">
            <a:avLst/>
          </a:prstGeom>
        </p:spPr>
      </p:pic>
    </p:spTree>
    <p:extLst>
      <p:ext uri="{BB962C8B-B14F-4D97-AF65-F5344CB8AC3E}">
        <p14:creationId xmlns:p14="http://schemas.microsoft.com/office/powerpoint/2010/main" val="441046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 y="116632"/>
            <a:ext cx="8229600" cy="1143000"/>
          </a:xfrm>
        </p:spPr>
        <p:txBody>
          <a:bodyPr>
            <a:normAutofit/>
          </a:bodyPr>
          <a:lstStyle/>
          <a:p>
            <a:pPr algn="just"/>
            <a:r>
              <a:rPr lang="ru-RU" sz="2000" b="1" dirty="0" smtClean="0">
                <a:latin typeface="Times New Roman" panose="02020603050405020304" pitchFamily="18" charset="0"/>
                <a:cs typeface="Times New Roman" panose="02020603050405020304" pitchFamily="18" charset="0"/>
              </a:rPr>
              <a:t>Замоскворечье</a:t>
            </a:r>
            <a:r>
              <a:rPr lang="ru-RU" sz="2000" dirty="0" smtClean="0">
                <a:latin typeface="Times New Roman" panose="02020603050405020304" pitchFamily="18" charset="0"/>
                <a:cs typeface="Times New Roman" panose="02020603050405020304" pitchFamily="18" charset="0"/>
              </a:rPr>
              <a:t> - район Москвы, который изучал писатель с детства и которому посвятил первые литературные произведения, здесь «поселил» драматург героев многих своих пьес.</a:t>
            </a:r>
            <a:endParaRPr lang="ru-RU" sz="2000" dirty="0">
              <a:latin typeface="Times New Roman" panose="02020603050405020304" pitchFamily="18" charset="0"/>
              <a:cs typeface="Times New Roman" panose="02020603050405020304" pitchFamily="18" charset="0"/>
            </a:endParaRPr>
          </a:p>
        </p:txBody>
      </p:sp>
      <p:pic>
        <p:nvPicPr>
          <p:cNvPr id="4" name="Объект 3" descr="http://the-mostly.narod.ru/MOSCOW/42015.gif"/>
          <p:cNvPicPr>
            <a:picLocks noGrp="1"/>
          </p:cNvPicPr>
          <p:nvPr>
            <p:ph idx="1"/>
          </p:nvPr>
        </p:nvPicPr>
        <p:blipFill>
          <a:blip r:embed="rId2" cstate="print"/>
          <a:srcRect/>
          <a:stretch>
            <a:fillRect/>
          </a:stretch>
        </p:blipFill>
        <p:spPr bwMode="auto">
          <a:xfrm>
            <a:off x="647564" y="1253040"/>
            <a:ext cx="7920880" cy="2608007"/>
          </a:xfrm>
          <a:prstGeom prst="rect">
            <a:avLst/>
          </a:prstGeom>
          <a:noFill/>
          <a:ln w="9525">
            <a:noFill/>
            <a:miter lim="800000"/>
            <a:headEnd/>
            <a:tailEnd/>
          </a:ln>
        </p:spPr>
      </p:pic>
      <p:sp>
        <p:nvSpPr>
          <p:cNvPr id="3" name="Прямоугольник 2"/>
          <p:cNvSpPr/>
          <p:nvPr/>
        </p:nvSpPr>
        <p:spPr>
          <a:xfrm>
            <a:off x="179512" y="4077072"/>
            <a:ext cx="8712968" cy="2585323"/>
          </a:xfrm>
          <a:prstGeom prst="rect">
            <a:avLst/>
          </a:prstGeom>
        </p:spPr>
        <p:txBody>
          <a:bodyPr wrap="square">
            <a:spAutoFit/>
          </a:bodyPr>
          <a:lstStyle/>
          <a:p>
            <a:pPr algn="just"/>
            <a:r>
              <a:rPr lang="ru-RU" sz="1600" b="1" dirty="0" smtClean="0">
                <a:solidFill>
                  <a:srgbClr val="000000"/>
                </a:solidFill>
                <a:latin typeface="Verdana" panose="020B0604030504040204" pitchFamily="34" charset="0"/>
              </a:rPr>
              <a:t> </a:t>
            </a:r>
            <a:r>
              <a:rPr lang="ru-RU" b="1" dirty="0">
                <a:latin typeface="Times New Roman" panose="02020603050405020304" pitchFamily="18" charset="0"/>
                <a:cs typeface="Times New Roman" panose="02020603050405020304" pitchFamily="18" charset="0"/>
              </a:rPr>
              <a:t>В произведениях Островского Москва - не только "сердце </a:t>
            </a:r>
            <a:r>
              <a:rPr lang="ru-RU" b="1" dirty="0" err="1">
                <a:latin typeface="Times New Roman" panose="02020603050405020304" pitchFamily="18" charset="0"/>
                <a:cs typeface="Times New Roman" panose="02020603050405020304" pitchFamily="18" charset="0"/>
              </a:rPr>
              <a:t>России"</a:t>
            </a:r>
            <a:r>
              <a:rPr lang="ru-RU" b="1" dirty="0" err="1" smtClean="0">
                <a:solidFill>
                  <a:srgbClr val="000000"/>
                </a:solidFill>
                <a:latin typeface="Times New Roman" panose="02020603050405020304" pitchFamily="18" charset="0"/>
                <a:cs typeface="Times New Roman" panose="02020603050405020304" pitchFamily="18" charset="0"/>
              </a:rPr>
              <a:t>дворяне</a:t>
            </a:r>
            <a:r>
              <a:rPr lang="ru-RU" b="1" dirty="0">
                <a:solidFill>
                  <a:srgbClr val="000000"/>
                </a:solidFill>
                <a:latin typeface="Times New Roman" panose="02020603050405020304" pitchFamily="18" charset="0"/>
                <a:cs typeface="Times New Roman" panose="02020603050405020304" pitchFamily="18" charset="0"/>
              </a:rPr>
              <a:t>, купцы, чиновники, мещане, простой люд, и каждому из них отведено в Москве определенное территориальное место. Центр города - престижные Тверская, Пречистенка, </a:t>
            </a:r>
            <a:r>
              <a:rPr lang="ru-RU" b="1" dirty="0" smtClean="0">
                <a:solidFill>
                  <a:srgbClr val="000000"/>
                </a:solidFill>
                <a:latin typeface="Times New Roman" panose="02020603050405020304" pitchFamily="18" charset="0"/>
                <a:cs typeface="Times New Roman" panose="02020603050405020304" pitchFamily="18" charset="0"/>
              </a:rPr>
              <a:t>Остоженка</a:t>
            </a:r>
            <a:r>
              <a:rPr lang="ru-RU" b="1" dirty="0">
                <a:solidFill>
                  <a:srgbClr val="000000"/>
                </a:solidFill>
                <a:latin typeface="Times New Roman" panose="02020603050405020304" pitchFamily="18" charset="0"/>
                <a:cs typeface="Times New Roman" panose="02020603050405020304" pitchFamily="18" charset="0"/>
              </a:rPr>
              <a:t>, Арбат, Никитская, Поварская, Мясницкая - топография знатных дворян и чиновничьей аристократии. Здесь обитают </a:t>
            </a:r>
            <a:r>
              <a:rPr lang="ru-RU" b="1" dirty="0" err="1">
                <a:solidFill>
                  <a:srgbClr val="000000"/>
                </a:solidFill>
                <a:latin typeface="Times New Roman" panose="02020603050405020304" pitchFamily="18" charset="0"/>
                <a:cs typeface="Times New Roman" panose="02020603050405020304" pitchFamily="18" charset="0"/>
              </a:rPr>
              <a:t>Чебоксаровы</a:t>
            </a:r>
            <a:r>
              <a:rPr lang="ru-RU" b="1" dirty="0">
                <a:solidFill>
                  <a:srgbClr val="000000"/>
                </a:solidFill>
                <a:latin typeface="Times New Roman" panose="02020603050405020304" pitchFamily="18" charset="0"/>
                <a:cs typeface="Times New Roman" panose="02020603050405020304" pitchFamily="18" charset="0"/>
              </a:rPr>
              <a:t>, </a:t>
            </a:r>
            <a:r>
              <a:rPr lang="ru-RU" b="1" dirty="0" err="1">
                <a:solidFill>
                  <a:srgbClr val="000000"/>
                </a:solidFill>
                <a:latin typeface="Times New Roman" panose="02020603050405020304" pitchFamily="18" charset="0"/>
                <a:cs typeface="Times New Roman" panose="02020603050405020304" pitchFamily="18" charset="0"/>
              </a:rPr>
              <a:t>Кучумов</a:t>
            </a:r>
            <a:r>
              <a:rPr lang="ru-RU" b="1" dirty="0">
                <a:solidFill>
                  <a:srgbClr val="000000"/>
                </a:solidFill>
                <a:latin typeface="Times New Roman" panose="02020603050405020304" pitchFamily="18" charset="0"/>
                <a:cs typeface="Times New Roman" panose="02020603050405020304" pitchFamily="18" charset="0"/>
              </a:rPr>
              <a:t>, </a:t>
            </a:r>
            <a:r>
              <a:rPr lang="ru-RU" b="1" dirty="0" err="1">
                <a:solidFill>
                  <a:srgbClr val="000000"/>
                </a:solidFill>
                <a:latin typeface="Times New Roman" panose="02020603050405020304" pitchFamily="18" charset="0"/>
                <a:cs typeface="Times New Roman" panose="02020603050405020304" pitchFamily="18" charset="0"/>
              </a:rPr>
              <a:t>Телятев</a:t>
            </a:r>
            <a:r>
              <a:rPr lang="ru-RU" b="1" dirty="0">
                <a:solidFill>
                  <a:srgbClr val="000000"/>
                </a:solidFill>
                <a:latin typeface="Times New Roman" panose="02020603050405020304" pitchFamily="18" charset="0"/>
                <a:cs typeface="Times New Roman" panose="02020603050405020304" pitchFamily="18" charset="0"/>
              </a:rPr>
              <a:t> ("Бешеные деньги"), </a:t>
            </a:r>
            <a:r>
              <a:rPr lang="ru-RU" b="1" dirty="0" err="1">
                <a:solidFill>
                  <a:srgbClr val="000000"/>
                </a:solidFill>
                <a:latin typeface="Times New Roman" panose="02020603050405020304" pitchFamily="18" charset="0"/>
                <a:cs typeface="Times New Roman" panose="02020603050405020304" pitchFamily="18" charset="0"/>
              </a:rPr>
              <a:t>Крутицкий</a:t>
            </a:r>
            <a:r>
              <a:rPr lang="ru-RU" b="1" dirty="0">
                <a:solidFill>
                  <a:srgbClr val="000000"/>
                </a:solidFill>
                <a:latin typeface="Times New Roman" panose="02020603050405020304" pitchFamily="18" charset="0"/>
                <a:cs typeface="Times New Roman" panose="02020603050405020304" pitchFamily="18" charset="0"/>
              </a:rPr>
              <a:t> и Мамаев ("На всякого мудреца довольно простоты"), </a:t>
            </a:r>
            <a:r>
              <a:rPr lang="ru-RU" b="1" dirty="0" err="1">
                <a:solidFill>
                  <a:srgbClr val="000000"/>
                </a:solidFill>
                <a:latin typeface="Times New Roman" panose="02020603050405020304" pitchFamily="18" charset="0"/>
                <a:cs typeface="Times New Roman" panose="02020603050405020304" pitchFamily="18" charset="0"/>
              </a:rPr>
              <a:t>Вышневский</a:t>
            </a:r>
            <a:r>
              <a:rPr lang="ru-RU" b="1" dirty="0">
                <a:solidFill>
                  <a:srgbClr val="000000"/>
                </a:solidFill>
                <a:latin typeface="Times New Roman" panose="02020603050405020304" pitchFamily="18" charset="0"/>
                <a:cs typeface="Times New Roman" panose="02020603050405020304" pitchFamily="18" charset="0"/>
              </a:rPr>
              <a:t> ("Доходное место"), Прибытков ("Последняя жертва"). На прогулки и пикники московская знать предпочитала выезжать в Петровско-Разумовский парк или Сокольники.</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6938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Творческая судьба </a:t>
            </a:r>
            <a:r>
              <a:rPr lang="ru-RU" sz="2000" dirty="0"/>
              <a:t>А.Н.Островского </a:t>
            </a:r>
            <a:r>
              <a:rPr lang="ru-RU" sz="2000" dirty="0" smtClean="0"/>
              <a:t>связана и с </a:t>
            </a:r>
            <a:r>
              <a:rPr lang="ru-RU" sz="2000" b="1" dirty="0"/>
              <a:t>Малым </a:t>
            </a:r>
            <a:r>
              <a:rPr lang="ru-RU" sz="2000" b="1" dirty="0" smtClean="0"/>
              <a:t>Театром</a:t>
            </a:r>
            <a:r>
              <a:rPr lang="ru-RU" sz="2000" dirty="0" smtClean="0"/>
              <a:t> </a:t>
            </a:r>
            <a:r>
              <a:rPr lang="ru-RU" sz="2000" dirty="0"/>
              <a:t/>
            </a:r>
            <a:br>
              <a:rPr lang="ru-RU" sz="2000" dirty="0"/>
            </a:br>
            <a:r>
              <a:rPr lang="ru-RU" sz="2000" dirty="0" smtClean="0"/>
              <a:t>46 </a:t>
            </a:r>
            <a:r>
              <a:rPr lang="ru-RU" sz="2000" dirty="0"/>
              <a:t>из 47 его пьес впервые были поставлены </a:t>
            </a:r>
            <a:r>
              <a:rPr lang="ru-RU" sz="2000" dirty="0" smtClean="0"/>
              <a:t>на его </a:t>
            </a:r>
            <a:r>
              <a:rPr lang="ru-RU" sz="2000" dirty="0"/>
              <a:t>сцене. </a:t>
            </a:r>
            <a:r>
              <a:rPr lang="ru-RU" sz="2000" dirty="0" smtClean="0"/>
              <a:t>Перед </a:t>
            </a:r>
            <a:r>
              <a:rPr lang="ru-RU" sz="2000" dirty="0"/>
              <a:t>фасадом </a:t>
            </a:r>
            <a:r>
              <a:rPr lang="ru-RU" sz="2000" dirty="0" smtClean="0"/>
              <a:t>театра </a:t>
            </a:r>
            <a:r>
              <a:rPr lang="ru-RU" sz="2000" dirty="0"/>
              <a:t>установлен памятник </a:t>
            </a:r>
            <a:r>
              <a:rPr lang="ru-RU" sz="2000" dirty="0" smtClean="0"/>
              <a:t>Островскому. Многие </a:t>
            </a:r>
            <a:r>
              <a:rPr lang="ru-RU" sz="2000" dirty="0"/>
              <a:t>свои пьесы он создал специально для того или иного талантливого актера или </a:t>
            </a:r>
            <a:r>
              <a:rPr lang="ru-RU" sz="2000" dirty="0" smtClean="0"/>
              <a:t>актрисы.</a:t>
            </a:r>
            <a:endParaRPr lang="ru-RU" sz="2000" dirty="0"/>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 y="1844824"/>
            <a:ext cx="8579296" cy="4032448"/>
          </a:xfrm>
          <a:prstGeom prst="rect">
            <a:avLst/>
          </a:prstGeom>
        </p:spPr>
      </p:pic>
    </p:spTree>
    <p:extLst>
      <p:ext uri="{BB962C8B-B14F-4D97-AF65-F5344CB8AC3E}">
        <p14:creationId xmlns:p14="http://schemas.microsoft.com/office/powerpoint/2010/main" val="2214179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404664"/>
            <a:ext cx="8352928" cy="1477328"/>
          </a:xfrm>
          <a:prstGeom prst="rect">
            <a:avLst/>
          </a:prstGeom>
        </p:spPr>
        <p:txBody>
          <a:bodyPr wrap="square">
            <a:spAutoFit/>
          </a:bodyPr>
          <a:lstStyle/>
          <a:p>
            <a:r>
              <a:rPr lang="ru-RU" dirty="0">
                <a:solidFill>
                  <a:srgbClr val="000000"/>
                </a:solidFill>
                <a:latin typeface="Verdana" panose="020B0604030504040204" pitchFamily="34" charset="0"/>
              </a:rPr>
              <a:t>Островский застал еще аристократическую Москву 1840-х годов, блестящую, роскошную, изысканную, владелицу огромных земельных и лесных угодий. Но к 70-м годам дворянство утратило политическую власть и экономическое господство, сохранив в основном только внешний лоск.</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88840"/>
            <a:ext cx="9144000" cy="4680520"/>
          </a:xfrm>
          <a:prstGeom prst="rect">
            <a:avLst/>
          </a:prstGeom>
        </p:spPr>
      </p:pic>
    </p:spTree>
    <p:extLst>
      <p:ext uri="{BB962C8B-B14F-4D97-AF65-F5344CB8AC3E}">
        <p14:creationId xmlns:p14="http://schemas.microsoft.com/office/powerpoint/2010/main" val="3886003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Custom 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579</Words>
  <Application>Microsoft Office PowerPoint</Application>
  <PresentationFormat>Экран (4:3)</PresentationFormat>
  <Paragraphs>22</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Times New Roman</vt:lpstr>
      <vt:lpstr>Verdana</vt:lpstr>
      <vt:lpstr>Тема Office</vt:lpstr>
      <vt:lpstr>Жизнь А.Н.Островского в Москве</vt:lpstr>
      <vt:lpstr>      «Коренной житель Москвы», - так называл себя Островский. В Москве, в Голиковском переулке, он родился,  детские юношеские годы прошли в Монетчиках и на Житной улице. Москва для Островского это и Николоворобинский переулок, и Волхонка, где Островский проживет последние десять лет. Это Тверская, где находилась гостиница «Дрезден» - последнее пристанище драматурга. </vt:lpstr>
      <vt:lpstr>Презентация PowerPoint</vt:lpstr>
      <vt:lpstr>Презентация PowerPoint</vt:lpstr>
      <vt:lpstr>Презентация PowerPoint</vt:lpstr>
      <vt:lpstr>Презентация PowerPoint</vt:lpstr>
      <vt:lpstr>Замоскворечье - район Москвы, который изучал писатель с детства и которому посвятил первые литературные произведения, здесь «поселил» драматург героев многих своих пьес.</vt:lpstr>
      <vt:lpstr>Творческая судьба А.Н.Островского связана и с Малым Театром  46 из 47 его пьес впервые были поставлены на его сцене. Перед фасадом театра установлен памятник Островскому. Многие свои пьесы он создал специально для того или иного талантливого актера или актрисы.</vt:lpstr>
      <vt:lpstr>Презентация PowerPoint</vt:lpstr>
      <vt:lpstr>Презентация PowerPoint</vt:lpstr>
      <vt:lpstr>Презентация PowerPoint</vt:lpstr>
      <vt:lpstr>В 80-е годы А.Н.Островский был приглашен на должность директора Императорских театров по репертуару.  Он вводит многократные прогоны, репетиции в костюмах, но его планам о коренном преобразовании театра не суждено было сбыться.  </vt:lpstr>
      <vt:lpstr>В 80-е годы ХХ столетия в Москве был создан дои-музей Островского, который расположен по адресу: ул.Ордынка, 9 .  </vt:lpstr>
      <vt:lpstr>    Александр Николаевич Островский не сделал всего, что  мог сделать, но сделал  чрезвычайно много. </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курсу геометрии  по теме: Окружность</dc:title>
  <dc:creator>Molchin, Vladimir</dc:creator>
  <cp:lastModifiedBy>USER</cp:lastModifiedBy>
  <cp:revision>47</cp:revision>
  <dcterms:created xsi:type="dcterms:W3CDTF">2013-09-20T12:54:46Z</dcterms:created>
  <dcterms:modified xsi:type="dcterms:W3CDTF">2022-11-20T09:43:18Z</dcterms:modified>
</cp:coreProperties>
</file>