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notesMasterIdLst>
    <p:notesMasterId r:id="rId12"/>
  </p:notesMasterIdLst>
  <p:sldIdLst>
    <p:sldId id="256" r:id="rId2"/>
    <p:sldId id="257" r:id="rId3"/>
    <p:sldId id="259" r:id="rId4"/>
    <p:sldId id="258" r:id="rId5"/>
    <p:sldId id="260" r:id="rId6"/>
    <p:sldId id="264" r:id="rId7"/>
    <p:sldId id="261" r:id="rId8"/>
    <p:sldId id="262" r:id="rId9"/>
    <p:sldId id="263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53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91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CC5FA1-765C-470D-B51F-B1EF7BEB4112}" type="datetimeFigureOut">
              <a:rPr lang="ru-RU" smtClean="0"/>
              <a:t>27.06.2018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52CE61-EF7F-424E-970B-6B77AB9932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56957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ED85D-3CED-4A42-BEFC-E137A3377AEE}" type="datetimeFigureOut">
              <a:rPr lang="ru-RU" smtClean="0"/>
              <a:t>27.06.2018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34D2FF88-83DC-4170-9616-11309F266F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7978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ED85D-3CED-4A42-BEFC-E137A3377AEE}" type="datetimeFigureOut">
              <a:rPr lang="ru-RU" smtClean="0"/>
              <a:t>27.06.2018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2FF88-83DC-4170-9616-11309F266F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0696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ED85D-3CED-4A42-BEFC-E137A3377AEE}" type="datetimeFigureOut">
              <a:rPr lang="ru-RU" smtClean="0"/>
              <a:t>27.06.2018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2FF88-83DC-4170-9616-11309F266F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8770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ED85D-3CED-4A42-BEFC-E137A3377AEE}" type="datetimeFigureOut">
              <a:rPr lang="ru-RU" smtClean="0"/>
              <a:t>27.06.2018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2FF88-83DC-4170-9616-11309F266F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9698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A22ED85D-3CED-4A42-BEFC-E137A3377AEE}" type="datetimeFigureOut">
              <a:rPr lang="ru-RU" smtClean="0"/>
              <a:t>27.06.2018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34D2FF88-83DC-4170-9616-11309F266F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5359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ED85D-3CED-4A42-BEFC-E137A3377AEE}" type="datetimeFigureOut">
              <a:rPr lang="ru-RU" smtClean="0"/>
              <a:t>27.06.2018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2FF88-83DC-4170-9616-11309F266F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8789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ED85D-3CED-4A42-BEFC-E137A3377AEE}" type="datetimeFigureOut">
              <a:rPr lang="ru-RU" smtClean="0"/>
              <a:t>27.06.2018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2FF88-83DC-4170-9616-11309F266F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4227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ED85D-3CED-4A42-BEFC-E137A3377AEE}" type="datetimeFigureOut">
              <a:rPr lang="ru-RU" smtClean="0"/>
              <a:t>27.06.2018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2FF88-83DC-4170-9616-11309F266F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0014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ED85D-3CED-4A42-BEFC-E137A3377AEE}" type="datetimeFigureOut">
              <a:rPr lang="ru-RU" smtClean="0"/>
              <a:t>27.06.2018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2FF88-83DC-4170-9616-11309F266F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3452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ED85D-3CED-4A42-BEFC-E137A3377AEE}" type="datetimeFigureOut">
              <a:rPr lang="ru-RU" smtClean="0"/>
              <a:t>27.06.2018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2FF88-83DC-4170-9616-11309F266F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3771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ED85D-3CED-4A42-BEFC-E137A3377AEE}" type="datetimeFigureOut">
              <a:rPr lang="ru-RU" smtClean="0"/>
              <a:t>27.06.2018</a:t>
            </a:fld>
            <a:endParaRPr lang="ru-RU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2FF88-83DC-4170-9616-11309F266F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867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A22ED85D-3CED-4A42-BEFC-E137A3377AEE}" type="datetimeFigureOut">
              <a:rPr lang="ru-RU" smtClean="0"/>
              <a:t>27.06.2018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34D2FF88-83DC-4170-9616-11309F266F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265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0214" y="513005"/>
            <a:ext cx="7010400" cy="62103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681317" y="202790"/>
            <a:ext cx="8915399" cy="995516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Дополнительное образование.</a:t>
            </a:r>
            <a:endParaRPr lang="ru-RU" sz="4000" dirty="0">
              <a:solidFill>
                <a:srgbClr val="30538C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8047" y="4822722"/>
            <a:ext cx="445666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Кружок</a:t>
            </a:r>
            <a:r>
              <a:rPr lang="ru-RU" sz="4000" dirty="0">
                <a:latin typeface="Comic Sans MS" panose="030F0702030302020204" pitchFamily="66" charset="0"/>
              </a:rPr>
              <a:t/>
            </a:r>
            <a:br>
              <a:rPr lang="ru-RU" sz="4000" dirty="0">
                <a:latin typeface="Comic Sans MS" panose="030F0702030302020204" pitchFamily="66" charset="0"/>
              </a:rPr>
            </a:br>
            <a:r>
              <a:rPr lang="ru-RU" sz="4000" dirty="0">
                <a:solidFill>
                  <a:srgbClr val="FF0000"/>
                </a:solidFill>
                <a:latin typeface="Comic Sans MS" panose="030F0702030302020204" pitchFamily="66" charset="0"/>
              </a:rPr>
              <a:t>«Пиши-</a:t>
            </a:r>
            <a:r>
              <a:rPr lang="ru-RU" sz="40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читайка</a:t>
            </a:r>
            <a:r>
              <a:rPr lang="ru-RU" sz="4000" dirty="0">
                <a:solidFill>
                  <a:srgbClr val="FF0000"/>
                </a:solidFill>
                <a:latin typeface="Comic Sans MS" panose="030F0702030302020204" pitchFamily="66" charset="0"/>
              </a:rPr>
              <a:t>»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405754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6268" y="0"/>
            <a:ext cx="934556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9848" y="5101172"/>
            <a:ext cx="10058400" cy="1609344"/>
          </a:xfrm>
        </p:spPr>
        <p:txBody>
          <a:bodyPr/>
          <a:lstStyle/>
          <a:p>
            <a:pPr algn="ctr"/>
            <a:r>
              <a:rPr lang="ru-RU" dirty="0" smtClean="0"/>
              <a:t>Добро пожаловать!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408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9590" y="1209368"/>
            <a:ext cx="7432409" cy="56486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3174" y="0"/>
            <a:ext cx="11498826" cy="6858000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Цель: </a:t>
            </a:r>
            <a:r>
              <a:rPr lang="ru-RU" sz="3200" dirty="0" smtClean="0"/>
              <a:t>формирование компетенций дошкольников, которые необходимы для успешной самореализации ребёнка в начальной школе. </a:t>
            </a:r>
          </a:p>
          <a:p>
            <a:r>
              <a:rPr lang="ru-RU" sz="3200" b="1" dirty="0" smtClean="0"/>
              <a:t>Актуальность: </a:t>
            </a:r>
            <a:r>
              <a:rPr lang="ru-RU" sz="3200" dirty="0" smtClean="0"/>
              <a:t>готовность к школе</a:t>
            </a:r>
          </a:p>
          <a:p>
            <a:pPr lvl="1"/>
            <a:r>
              <a:rPr lang="ru-RU" sz="3200" b="1" dirty="0" smtClean="0"/>
              <a:t>Интеллектуальная</a:t>
            </a:r>
          </a:p>
          <a:p>
            <a:pPr lvl="1"/>
            <a:r>
              <a:rPr lang="ru-RU" sz="3200" b="1" dirty="0" smtClean="0"/>
              <a:t>Психологическая</a:t>
            </a:r>
          </a:p>
          <a:p>
            <a:pPr lvl="1"/>
            <a:r>
              <a:rPr lang="ru-RU" sz="3200" b="1" dirty="0"/>
              <a:t>Э</a:t>
            </a:r>
            <a:r>
              <a:rPr lang="ru-RU" sz="3200" b="1" dirty="0" smtClean="0"/>
              <a:t>моциональная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094389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u="sng" dirty="0" smtClean="0"/>
              <a:t>Форма</a:t>
            </a:r>
            <a:r>
              <a:rPr lang="ru-RU" dirty="0" smtClean="0"/>
              <a:t> и </a:t>
            </a:r>
            <a:r>
              <a:rPr lang="ru-RU" u="sng" dirty="0" smtClean="0"/>
              <a:t>Режим</a:t>
            </a:r>
            <a:r>
              <a:rPr lang="ru-RU" dirty="0" smtClean="0"/>
              <a:t> занятий</a:t>
            </a:r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1410729" y="1727104"/>
            <a:ext cx="727002" cy="11488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3298509" y="1754616"/>
            <a:ext cx="250722" cy="11817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80598" y="3010230"/>
            <a:ext cx="41982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Групповая	Подгрупповая</a:t>
            </a:r>
            <a:endParaRPr lang="ru-RU" sz="2800" dirty="0"/>
          </a:p>
        </p:txBody>
      </p:sp>
      <p:cxnSp>
        <p:nvCxnSpPr>
          <p:cNvPr id="14" name="Прямая со стрелкой 13"/>
          <p:cNvCxnSpPr/>
          <p:nvPr/>
        </p:nvCxnSpPr>
        <p:spPr>
          <a:xfrm flipH="1">
            <a:off x="5007078" y="1754616"/>
            <a:ext cx="910053" cy="21979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7052637" y="1727104"/>
            <a:ext cx="1180618" cy="21744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574503" y="3948543"/>
            <a:ext cx="64488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1 год обучения (25 минут)	2 года обучения (30 минут)</a:t>
            </a:r>
            <a:endParaRPr lang="ru-RU" sz="2000" dirty="0"/>
          </a:p>
        </p:txBody>
      </p:sp>
      <p:sp>
        <p:nvSpPr>
          <p:cNvPr id="23" name="Дуга 22"/>
          <p:cNvSpPr/>
          <p:nvPr/>
        </p:nvSpPr>
        <p:spPr>
          <a:xfrm rot="8333201">
            <a:off x="5258225" y="1951099"/>
            <a:ext cx="3458496" cy="2964425"/>
          </a:xfrm>
          <a:prstGeom prst="arc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917131" y="4978753"/>
            <a:ext cx="22958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1 раз в неделю.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598087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3174" y="0"/>
            <a:ext cx="9601200" cy="6858000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/>
              <a:t/>
            </a:r>
            <a:br>
              <a:rPr lang="ru-RU" b="1" i="1" dirty="0"/>
            </a:br>
            <a:endParaRPr lang="ru-RU" dirty="0"/>
          </a:p>
        </p:txBody>
      </p:sp>
      <p:sp>
        <p:nvSpPr>
          <p:cNvPr id="2" name="Плюс 1"/>
          <p:cNvSpPr/>
          <p:nvPr/>
        </p:nvSpPr>
        <p:spPr>
          <a:xfrm>
            <a:off x="5567511" y="283667"/>
            <a:ext cx="884904" cy="870155"/>
          </a:xfrm>
          <a:prstGeom prst="mathPl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50832" y="257079"/>
            <a:ext cx="19166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Буква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6452415" y="257079"/>
            <a:ext cx="15376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Звук</a:t>
            </a:r>
            <a:endParaRPr lang="ru-RU" sz="5400" dirty="0"/>
          </a:p>
        </p:txBody>
      </p:sp>
      <p:sp>
        <p:nvSpPr>
          <p:cNvPr id="6" name="Стрелка вниз 5"/>
          <p:cNvSpPr/>
          <p:nvPr/>
        </p:nvSpPr>
        <p:spPr>
          <a:xfrm>
            <a:off x="5670752" y="1180409"/>
            <a:ext cx="693175" cy="1091381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032133" y="2037709"/>
            <a:ext cx="19704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Слово</a:t>
            </a:r>
            <a:endParaRPr lang="ru-RU" sz="5400" dirty="0"/>
          </a:p>
        </p:txBody>
      </p:sp>
      <p:sp>
        <p:nvSpPr>
          <p:cNvPr id="9" name="Стрелка вниз 8"/>
          <p:cNvSpPr/>
          <p:nvPr/>
        </p:nvSpPr>
        <p:spPr>
          <a:xfrm>
            <a:off x="5670752" y="2961039"/>
            <a:ext cx="693175" cy="1091381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5663375" y="4573954"/>
            <a:ext cx="693175" cy="1091381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3900123" y="3715068"/>
            <a:ext cx="42344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Предложение</a:t>
            </a:r>
            <a:endParaRPr lang="ru-RU" sz="5400" dirty="0"/>
          </a:p>
        </p:txBody>
      </p:sp>
      <p:sp>
        <p:nvSpPr>
          <p:cNvPr id="12" name="TextBox 11"/>
          <p:cNvSpPr txBox="1"/>
          <p:nvPr/>
        </p:nvSpPr>
        <p:spPr>
          <a:xfrm>
            <a:off x="5147706" y="5600891"/>
            <a:ext cx="17245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Текст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418039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942" y="3470599"/>
            <a:ext cx="4516533" cy="33874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3805084" y="0"/>
            <a:ext cx="46153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Звук (слышу, произношу)</a:t>
            </a:r>
            <a:endParaRPr lang="ru-RU" sz="3200" dirty="0"/>
          </a:p>
        </p:txBody>
      </p:sp>
      <p:sp>
        <p:nvSpPr>
          <p:cNvPr id="7" name="Стрелка вправо 6"/>
          <p:cNvSpPr/>
          <p:nvPr/>
        </p:nvSpPr>
        <p:spPr>
          <a:xfrm rot="2402407">
            <a:off x="6681021" y="860254"/>
            <a:ext cx="1017638" cy="442452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8296312">
            <a:off x="4367821" y="867320"/>
            <a:ext cx="1017638" cy="442452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691976" y="1592318"/>
            <a:ext cx="48415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Гласные			Согласные</a:t>
            </a:r>
            <a:endParaRPr lang="ru-RU" sz="3200" dirty="0"/>
          </a:p>
        </p:txBody>
      </p:sp>
      <p:sp>
        <p:nvSpPr>
          <p:cNvPr id="10" name="Стрелка вправо 9"/>
          <p:cNvSpPr/>
          <p:nvPr/>
        </p:nvSpPr>
        <p:spPr>
          <a:xfrm rot="2402407">
            <a:off x="7911632" y="2452572"/>
            <a:ext cx="1017638" cy="442452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8296312">
            <a:off x="6154035" y="2473772"/>
            <a:ext cx="1017638" cy="442452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3863199" y="3062781"/>
            <a:ext cx="73428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Твёрдые/мягкие			Звонкие/глухие</a:t>
            </a:r>
            <a:endParaRPr lang="ru-RU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4752507" y="4692339"/>
            <a:ext cx="62828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Графическое обозначение звуков; звуковой анализ слова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753048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656"/>
          <a:stretch/>
        </p:blipFill>
        <p:spPr>
          <a:xfrm>
            <a:off x="7048500" y="0"/>
            <a:ext cx="5143500" cy="52356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1250749" y="3489075"/>
            <a:ext cx="47009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Буква (вижу, читаю):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766915" y="4578551"/>
            <a:ext cx="1084006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800" dirty="0" smtClean="0"/>
              <a:t>Соотношение  звука и буквы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800" dirty="0" smtClean="0"/>
              <a:t>Выкладывание из палочек, верёвочек, кубиков…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800" dirty="0" smtClean="0"/>
              <a:t>Закрашивание, штриховка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800" dirty="0" smtClean="0"/>
              <a:t>Печатание элементов букв и самих букв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800" dirty="0" smtClean="0"/>
              <a:t>Составление слогов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310817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361" y="4464157"/>
            <a:ext cx="3771684" cy="2334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24"/>
          <a:stretch/>
        </p:blipFill>
        <p:spPr>
          <a:xfrm>
            <a:off x="4159045" y="4464157"/>
            <a:ext cx="4443430" cy="23938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0704" y="3447509"/>
            <a:ext cx="3511296" cy="2633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3682721" y="280219"/>
            <a:ext cx="56705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u="sng" dirty="0" smtClean="0"/>
              <a:t>Ориентировка на листе бумаги</a:t>
            </a:r>
            <a:endParaRPr lang="ru-RU" sz="3200" u="sng" dirty="0"/>
          </a:p>
        </p:txBody>
      </p:sp>
      <p:sp>
        <p:nvSpPr>
          <p:cNvPr id="5" name="Стрелка вниз 4"/>
          <p:cNvSpPr/>
          <p:nvPr/>
        </p:nvSpPr>
        <p:spPr>
          <a:xfrm>
            <a:off x="6259888" y="1135626"/>
            <a:ext cx="516193" cy="1076632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19800000">
            <a:off x="8837055" y="1135626"/>
            <a:ext cx="516193" cy="1076632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2700000">
            <a:off x="3682721" y="1135626"/>
            <a:ext cx="516193" cy="1076632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708690" y="2221280"/>
            <a:ext cx="86290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Графические узоры 			Штриховка				Клетка</a:t>
            </a:r>
            <a:endParaRPr lang="ru-RU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1274932" y="3009919"/>
            <a:ext cx="1048610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3600" dirty="0" smtClean="0"/>
              <a:t>Печатание элементов букв и самих букв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3600" dirty="0" smtClean="0"/>
              <a:t>Печатание слов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3600" dirty="0" smtClean="0"/>
              <a:t>Печатание простых предложений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127960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7136" y="2123766"/>
            <a:ext cx="6954864" cy="4598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516193"/>
            <a:ext cx="9601200" cy="3581400"/>
          </a:xfrm>
        </p:spPr>
        <p:txBody>
          <a:bodyPr>
            <a:normAutofit/>
          </a:bodyPr>
          <a:lstStyle/>
          <a:p>
            <a:endParaRPr lang="ru-RU" sz="2800" dirty="0" smtClean="0"/>
          </a:p>
          <a:p>
            <a:r>
              <a:rPr lang="ru-RU" sz="2800" dirty="0" smtClean="0"/>
              <a:t>Составление слов из кубиков</a:t>
            </a:r>
          </a:p>
          <a:p>
            <a:r>
              <a:rPr lang="ru-RU" sz="2800" dirty="0" smtClean="0"/>
              <a:t>Чтение </a:t>
            </a:r>
            <a:r>
              <a:rPr lang="ru-RU" sz="2800" dirty="0" smtClean="0"/>
              <a:t>и печатание слов </a:t>
            </a:r>
            <a:r>
              <a:rPr lang="ru-RU" sz="2800" dirty="0" smtClean="0"/>
              <a:t>различной слоговой </a:t>
            </a:r>
            <a:r>
              <a:rPr lang="ru-RU" sz="2800" dirty="0" smtClean="0"/>
              <a:t>структуры</a:t>
            </a:r>
            <a:endParaRPr lang="ru-RU" sz="2800" dirty="0" smtClean="0"/>
          </a:p>
          <a:p>
            <a:r>
              <a:rPr lang="ru-RU" sz="2800" dirty="0" smtClean="0"/>
              <a:t>Деление слов на слоги</a:t>
            </a:r>
          </a:p>
          <a:p>
            <a:r>
              <a:rPr lang="ru-RU" sz="2800" dirty="0" smtClean="0"/>
              <a:t>Звуковой анализ слов</a:t>
            </a:r>
          </a:p>
          <a:p>
            <a:r>
              <a:rPr lang="ru-RU" sz="2800" dirty="0" smtClean="0"/>
              <a:t>Чтение и печатание простых предложений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633412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274" y="2566219"/>
            <a:ext cx="5364726" cy="42917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Для занятия потребуется: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Тетрадь в клетку 48 л.</a:t>
            </a:r>
          </a:p>
          <a:p>
            <a:r>
              <a:rPr lang="ru-RU" sz="2800" dirty="0" smtClean="0"/>
              <a:t>Карандаши (простой + 6 цветных)</a:t>
            </a:r>
          </a:p>
          <a:p>
            <a:r>
              <a:rPr lang="ru-RU" sz="2800" dirty="0" smtClean="0"/>
              <a:t>Папка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103931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180</TotalTime>
  <Words>155</Words>
  <Application>Microsoft Office PowerPoint</Application>
  <PresentationFormat>Широкоэкранный</PresentationFormat>
  <Paragraphs>43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Calibri</vt:lpstr>
      <vt:lpstr>Cambria</vt:lpstr>
      <vt:lpstr>Comic Sans MS</vt:lpstr>
      <vt:lpstr>Rockwell</vt:lpstr>
      <vt:lpstr>Rockwell Condensed</vt:lpstr>
      <vt:lpstr>Wingdings</vt:lpstr>
      <vt:lpstr>Дерево</vt:lpstr>
      <vt:lpstr>Дополнительное образование.</vt:lpstr>
      <vt:lpstr>Презентация PowerPoint</vt:lpstr>
      <vt:lpstr>Форма и Режим занятий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Для занятия потребуется:</vt:lpstr>
      <vt:lpstr>Добро пожаловать!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 Киуру</dc:creator>
  <cp:lastModifiedBy>Андрей Киуру</cp:lastModifiedBy>
  <cp:revision>40</cp:revision>
  <dcterms:created xsi:type="dcterms:W3CDTF">2018-06-24T15:46:11Z</dcterms:created>
  <dcterms:modified xsi:type="dcterms:W3CDTF">2018-06-27T15:33:47Z</dcterms:modified>
</cp:coreProperties>
</file>