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64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9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Мобильная связь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11860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Длина зонта в сложенном виде равна 25 см и складывается из длины ручки (рис. 3) и трети длины спицы (зонт в три сложения). Найдите длину спицы, если длина ручки зонта равна 6,2 см.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6" name="Picture 2" descr="https://math-oge.sdamgia.ru/get_file?id=42139&amp;png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70" t="31209" b="20899"/>
          <a:stretch/>
        </p:blipFill>
        <p:spPr bwMode="auto">
          <a:xfrm>
            <a:off x="971600" y="3143295"/>
            <a:ext cx="330418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2240" y="188640"/>
            <a:ext cx="165618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Условие 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738867"/>
              </p:ext>
            </p:extLst>
          </p:nvPr>
        </p:nvGraphicFramePr>
        <p:xfrm>
          <a:off x="1115616" y="4273946"/>
          <a:ext cx="3244948" cy="8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Формула" r:id="rId4" imgW="1574640" imgH="393480" progId="Equation.3">
                  <p:embed/>
                </p:oleObj>
              </mc:Choice>
              <mc:Fallback>
                <p:oleObj name="Формула" r:id="rId4" imgW="1574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5616" y="4273946"/>
                        <a:ext cx="3244948" cy="81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07904" y="2773963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6,2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91880" y="2564904"/>
            <a:ext cx="0" cy="19058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206337"/>
              </p:ext>
            </p:extLst>
          </p:nvPr>
        </p:nvGraphicFramePr>
        <p:xfrm>
          <a:off x="1619672" y="2420888"/>
          <a:ext cx="1300212" cy="876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Формула" r:id="rId6" imgW="583920" imgH="393480" progId="Equation.3">
                  <p:embed/>
                </p:oleObj>
              </mc:Choice>
              <mc:Fallback>
                <p:oleObj name="Формула" r:id="rId6" imgW="5839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19672" y="2420888"/>
                        <a:ext cx="1300212" cy="876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29579" y="2578358"/>
            <a:ext cx="1405321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90844"/>
              </p:ext>
            </p:extLst>
          </p:nvPr>
        </p:nvGraphicFramePr>
        <p:xfrm>
          <a:off x="4736069" y="3235628"/>
          <a:ext cx="3992339" cy="759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Формула" r:id="rId8" imgW="2070000" imgH="393480" progId="Equation.3">
                  <p:embed/>
                </p:oleObj>
              </mc:Choice>
              <mc:Fallback>
                <p:oleObj name="Формула" r:id="rId8" imgW="2070000" imgH="39348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6069" y="3235628"/>
                        <a:ext cx="3992339" cy="7593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530926"/>
              </p:ext>
            </p:extLst>
          </p:nvPr>
        </p:nvGraphicFramePr>
        <p:xfrm>
          <a:off x="5751958" y="4078684"/>
          <a:ext cx="1960562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Формула" r:id="rId10" imgW="1015920" imgH="203040" progId="Equation.3">
                  <p:embed/>
                </p:oleObj>
              </mc:Choice>
              <mc:Fallback>
                <p:oleObj name="Формула" r:id="rId10" imgW="1015920" imgH="20304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1958" y="4078684"/>
                        <a:ext cx="1960562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Овал 12"/>
          <p:cNvSpPr/>
          <p:nvPr/>
        </p:nvSpPr>
        <p:spPr>
          <a:xfrm>
            <a:off x="43672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2304" y="5680412"/>
            <a:ext cx="1169547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Ответ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578" y="5662106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56,4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65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math-oge.sdamgia.ru/get_file?id=42139&amp;png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33" b="8818"/>
          <a:stretch/>
        </p:blipFill>
        <p:spPr bwMode="auto">
          <a:xfrm>
            <a:off x="893922" y="2060848"/>
            <a:ext cx="3204356" cy="396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033097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</a:t>
            </a:r>
            <a:r>
              <a:rPr lang="ru-RU" sz="2000" dirty="0"/>
              <a:t>первый взгляд зонт кажется круглым, а его купол напоминает часть сферы (сферический сегмент). Но если присмотреться, то видно, что купол зонта состоит из восьми отдельных клиньев, натянутых на каркас из восьми спиц (рис. 1). Сферическая форма в раскрытом состоянии достигается за счёт гибкости спиц и эластичности ткани, из которой изготовлен зонт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43672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0210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Два друга Петя и Вася задумались о том, как рассчитать площадь поверхности зонта.</a:t>
            </a:r>
          </a:p>
        </p:txBody>
      </p:sp>
    </p:spTree>
    <p:extLst>
      <p:ext uri="{BB962C8B-B14F-4D97-AF65-F5344CB8AC3E}">
        <p14:creationId xmlns:p14="http://schemas.microsoft.com/office/powerpoint/2010/main" val="11640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math-oge.sdamgia.ru/get_file?id=42139&amp;png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05"/>
          <a:stretch/>
        </p:blipFill>
        <p:spPr bwMode="auto">
          <a:xfrm>
            <a:off x="268092" y="2276872"/>
            <a:ext cx="643732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033097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Петя </a:t>
            </a:r>
            <a:r>
              <a:rPr lang="ru-RU" sz="2000" dirty="0"/>
              <a:t>и Вася сумели измерить расстояние между концами соседних спиц </a:t>
            </a:r>
            <a:r>
              <a:rPr lang="ru-RU" sz="2000" i="1" dirty="0"/>
              <a:t>а</a:t>
            </a:r>
            <a:r>
              <a:rPr lang="ru-RU" sz="2000" dirty="0"/>
              <a:t>. Оно оказалось равно 38 см. Высота купола зонта </a:t>
            </a:r>
            <a:r>
              <a:rPr lang="ru-RU" sz="2000" i="1" dirty="0"/>
              <a:t>h</a:t>
            </a:r>
            <a:r>
              <a:rPr lang="ru-RU" sz="2000" dirty="0"/>
              <a:t> (рис. 2) оказалась равна 25 см, а расстояние </a:t>
            </a:r>
            <a:r>
              <a:rPr lang="ru-RU" sz="2000" i="1" dirty="0"/>
              <a:t>d</a:t>
            </a:r>
            <a:r>
              <a:rPr lang="ru-RU" sz="2000" dirty="0"/>
              <a:t> между концами спиц, образующих дугу окружности, проходящей через вершину зонта, — ровно 100 см.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0210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Два друга Петя и Вася задумались о том, как рассчитать площадь поверхности зонта.</a:t>
            </a:r>
          </a:p>
        </p:txBody>
      </p:sp>
    </p:spTree>
    <p:extLst>
      <p:ext uri="{BB962C8B-B14F-4D97-AF65-F5344CB8AC3E}">
        <p14:creationId xmlns:p14="http://schemas.microsoft.com/office/powerpoint/2010/main" val="2218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74117"/>
            <a:ext cx="79517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Поскольку зонт сшит из треугольников, рассуждал Петя, площадь его поверхности можно найти как сумму площадей треугольников. Вычислите площадь поверхности зонта методом Пети, если высота каждого равнобедренного треугольника, проведённая к основанию, равна 53,1 см. Ответ дайте в квадратных сантиметрах с округлением до десятков.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вал 2"/>
          <p:cNvSpPr/>
          <p:nvPr/>
        </p:nvSpPr>
        <p:spPr>
          <a:xfrm>
            <a:off x="43672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https://math-oge.sdamgia.ru/get_file?id=42139&amp;png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5" t="27797" r="62813" b="18002"/>
          <a:stretch/>
        </p:blipFill>
        <p:spPr bwMode="auto">
          <a:xfrm>
            <a:off x="436722" y="2996952"/>
            <a:ext cx="1496968" cy="168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2123728" y="3188960"/>
            <a:ext cx="1872208" cy="2160932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8996" y="5517232"/>
            <a:ext cx="721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38 см</a:t>
            </a:r>
          </a:p>
        </p:txBody>
      </p:sp>
      <p:cxnSp>
        <p:nvCxnSpPr>
          <p:cNvPr id="8" name="Прямая соединительная линия 7"/>
          <p:cNvCxnSpPr>
            <a:stCxn id="5" idx="0"/>
            <a:endCxn id="5" idx="3"/>
          </p:cNvCxnSpPr>
          <p:nvPr/>
        </p:nvCxnSpPr>
        <p:spPr>
          <a:xfrm>
            <a:off x="3059832" y="3188960"/>
            <a:ext cx="0" cy="21609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059832" y="433024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53,1</a:t>
            </a: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135036"/>
              </p:ext>
            </p:extLst>
          </p:nvPr>
        </p:nvGraphicFramePr>
        <p:xfrm>
          <a:off x="4531597" y="2996952"/>
          <a:ext cx="3712671" cy="2704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4" imgW="1777680" imgH="1295280" progId="Equation.3">
                  <p:embed/>
                </p:oleObj>
              </mc:Choice>
              <mc:Fallback>
                <p:oleObj name="Формула" r:id="rId4" imgW="1777680" imgH="1295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31597" y="2996952"/>
                        <a:ext cx="3712671" cy="27049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56176" y="588656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8070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524237" y="2735342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69155" y="5877480"/>
            <a:ext cx="117480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692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93922" y="373306"/>
            <a:ext cx="7890038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42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imes New Roman" pitchFamily="18" charset="0"/>
              </a:rPr>
              <a:t>Вася предположил, что купол зонта имеет форму сферического сегмента. Вычислите радиус 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imes New Roman" pitchFamily="18" charset="0"/>
              </a:rPr>
              <a:t>R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imes New Roman" pitchFamily="18" charset="0"/>
              </a:rPr>
              <a:t> сферы купола, зная, что</a:t>
            </a:r>
            <a:r>
              <a:rPr lang="ru-RU" altLang="ru-RU" sz="24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ОС = </a:t>
            </a:r>
            <a:r>
              <a:rPr lang="en-US" altLang="ru-RU" sz="24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R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imes New Roman" pitchFamily="18" charset="0"/>
              </a:rPr>
              <a:t>. Ответ дайте в сантиметрах.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4" name="Picture 4" descr="https://math-oge.sdamgia.ru/get_file?id=42139&amp;png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3" r="31805" b="9871"/>
          <a:stretch/>
        </p:blipFill>
        <p:spPr bwMode="auto">
          <a:xfrm>
            <a:off x="336124" y="1916392"/>
            <a:ext cx="3501871" cy="322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856281" y="1628800"/>
            <a:ext cx="51125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Высота </a:t>
            </a:r>
            <a:r>
              <a:rPr lang="ru-RU" sz="2000" dirty="0"/>
              <a:t>купола зонта </a:t>
            </a:r>
            <a:r>
              <a:rPr lang="ru-RU" sz="2000" i="1" dirty="0"/>
              <a:t>h</a:t>
            </a:r>
            <a:r>
              <a:rPr lang="ru-RU" sz="2000" dirty="0"/>
              <a:t> (рис. 2) оказалась равна 25 см, а расстояние </a:t>
            </a:r>
            <a:r>
              <a:rPr lang="ru-RU" sz="2000" i="1" dirty="0"/>
              <a:t>d</a:t>
            </a:r>
            <a:r>
              <a:rPr lang="ru-RU" sz="2000" dirty="0"/>
              <a:t> между концами спиц, образующих дугу окружности, проходящей через вершину зонта, — ровно 100 см.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39065" y="2996952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326884"/>
              </p:ext>
            </p:extLst>
          </p:nvPr>
        </p:nvGraphicFramePr>
        <p:xfrm>
          <a:off x="4067175" y="3563938"/>
          <a:ext cx="22336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Формула" r:id="rId4" imgW="1079280" imgH="406080" progId="Equation.3">
                  <p:embed/>
                </p:oleObj>
              </mc:Choice>
              <mc:Fallback>
                <p:oleObj name="Формула" r:id="rId4" imgW="107928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7175" y="3563938"/>
                        <a:ext cx="2233613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46451" y="29100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6200000" flipH="1">
            <a:off x="631518" y="2890131"/>
            <a:ext cx="1383009" cy="1422925"/>
          </a:xfrm>
          <a:prstGeom prst="rtTriangle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6752" y="281228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882878"/>
              </p:ext>
            </p:extLst>
          </p:nvPr>
        </p:nvGraphicFramePr>
        <p:xfrm>
          <a:off x="6732240" y="3789040"/>
          <a:ext cx="1811815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Формула" r:id="rId6" imgW="825480" imgH="393480" progId="Equation.3">
                  <p:embed/>
                </p:oleObj>
              </mc:Choice>
              <mc:Fallback>
                <p:oleObj name="Формула" r:id="rId6" imgW="8254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32240" y="3789040"/>
                        <a:ext cx="1811815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7524"/>
              </p:ext>
            </p:extLst>
          </p:nvPr>
        </p:nvGraphicFramePr>
        <p:xfrm>
          <a:off x="3751581" y="4509120"/>
          <a:ext cx="5321967" cy="962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Формула" r:id="rId8" imgW="2527200" imgH="457200" progId="Equation.3">
                  <p:embed/>
                </p:oleObj>
              </mc:Choice>
              <mc:Fallback>
                <p:oleObj name="Формула" r:id="rId8" imgW="25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51581" y="4509120"/>
                        <a:ext cx="5321967" cy="962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9155" y="5877480"/>
            <a:ext cx="117480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587515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62,5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940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3952" y="250305"/>
            <a:ext cx="8212759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42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Вася нашёл площадь купола зонта как площадь поверхности сферического сегмента по формуле 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 = 2</a:t>
            </a:r>
            <a:r>
              <a:rPr kumimoji="0" lang="el-GR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π</a:t>
            </a: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Rh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где R — радиус сферы, a h — высота сегмента. Рассчитайте площадь поверхности купола способом Васи. Число 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l-GR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π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округлите до 3,14. Ответ дайте в квадратных сантиметрах с округлением до целого.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3" name="AutoShape 2" descr="S = 2 Пи Rh, "/>
          <p:cNvSpPr>
            <a:spLocks noChangeAspect="1" noChangeArrowheads="1"/>
          </p:cNvSpPr>
          <p:nvPr/>
        </p:nvSpPr>
        <p:spPr bwMode="auto">
          <a:xfrm>
            <a:off x="55721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 Пи "/>
          <p:cNvSpPr>
            <a:spLocks noChangeAspect="1" noChangeArrowheads="1"/>
          </p:cNvSpPr>
          <p:nvPr/>
        </p:nvSpPr>
        <p:spPr bwMode="auto">
          <a:xfrm>
            <a:off x="11852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04921"/>
              </p:ext>
            </p:extLst>
          </p:nvPr>
        </p:nvGraphicFramePr>
        <p:xfrm>
          <a:off x="723967" y="2708920"/>
          <a:ext cx="5613784" cy="10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Формула" r:id="rId3" imgW="2514600" imgH="457200" progId="Equation.3">
                  <p:embed/>
                </p:oleObj>
              </mc:Choice>
              <mc:Fallback>
                <p:oleObj name="Формула" r:id="rId3" imgW="2514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3967" y="2708920"/>
                        <a:ext cx="5613784" cy="1020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8940" y="2060848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31434" y="5445224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6246349" y="5444952"/>
            <a:ext cx="962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9813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1792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6632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Рулон ткани имеет длину 35 м и ширину 80 см. На фабрике из этого рулона были вырезаны треугольные клинья для 29 зонтов, таких же, как зонт, который был у Пети и Васи. Каждый треугольник с учётом припуска на швы имеет площадь 1050 кв. см. Оставшаяся ткань пошла в обрезки. Сколько процентов ткани рулона пошло в обрезки?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3025120"/>
            <a:ext cx="903649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Площадь рулона составляет                                           см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площадь получившихся зонтиков —                                            см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Найдем долю обрезков ткани рулона  280000 – 243600 = 36400 см </a:t>
            </a:r>
            <a:r>
              <a:rPr kumimoji="0" lang="ru-RU" altLang="ru-RU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3500 умножить на 80= 280000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38" y="3099426"/>
            <a:ext cx="2736304" cy="2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29 умножить на 8 умножить на 1050 = 2436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01008"/>
            <a:ext cx="3024336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2563455"/>
            <a:ext cx="1469441" cy="46166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35996" y="6114405"/>
            <a:ext cx="1119024" cy="46166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6056" y="6147743"/>
            <a:ext cx="569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13.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434853"/>
              </p:ext>
            </p:extLst>
          </p:nvPr>
        </p:nvGraphicFramePr>
        <p:xfrm>
          <a:off x="827584" y="4725144"/>
          <a:ext cx="3011208" cy="185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Формула" r:id="rId5" imgW="1384200" imgH="850680" progId="Equation.3">
                  <p:embed/>
                </p:oleObj>
              </mc:Choice>
              <mc:Fallback>
                <p:oleObj name="Формула" r:id="rId5" imgW="1384200" imgH="850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4725144"/>
                        <a:ext cx="3011208" cy="1850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597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1844824"/>
            <a:ext cx="27390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Метро 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84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   На </a:t>
            </a:r>
            <a:r>
              <a:rPr lang="ru-RU" sz="2000" dirty="0"/>
              <a:t>рисунке изображена схема метро города </a:t>
            </a:r>
            <a:r>
              <a:rPr lang="ru-RU" sz="2000" i="1" dirty="0"/>
              <a:t>N</a:t>
            </a:r>
            <a:r>
              <a:rPr lang="ru-RU" sz="2000" dirty="0"/>
              <a:t>. Станция Пушкинская расположена между станциями Беговая и Горная. Если ехать по кольцевой линии (она имеет форму окружности), то можно последовательно попасть на станции Горная, Ленинская, Красная, Островская, </a:t>
            </a:r>
            <a:r>
              <a:rPr lang="ru-RU" sz="2000" dirty="0" err="1"/>
              <a:t>Новочеркасская</a:t>
            </a:r>
            <a:r>
              <a:rPr lang="ru-RU" sz="2000" dirty="0"/>
              <a:t>. Синяя ветка включает в себя станции Беговая, Пушкинская, Горная, Красная и Ладожская. Пётр живёт недалеко от станции Левобережной, расположенной между станциями </a:t>
            </a:r>
            <a:r>
              <a:rPr lang="ru-RU" sz="2000" dirty="0" err="1"/>
              <a:t>Новочеркасская</a:t>
            </a:r>
            <a:r>
              <a:rPr lang="ru-RU" sz="2000" dirty="0"/>
              <a:t> и Петровская.</a:t>
            </a:r>
          </a:p>
        </p:txBody>
      </p:sp>
      <p:pic>
        <p:nvPicPr>
          <p:cNvPr id="8194" name="Picture 2" descr="https://math-oge.sdamgia.ru/get_file?id=2072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14" y="2582366"/>
            <a:ext cx="7524836" cy="33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64268" y="2217638"/>
            <a:ext cx="237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– Пушкинская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64268" y="2679303"/>
            <a:ext cx="1797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 – Красная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40212" y="3159997"/>
            <a:ext cx="21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 – Островская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07008" y="3602633"/>
            <a:ext cx="281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 – </a:t>
            </a:r>
            <a:r>
              <a:rPr lang="ru-RU" sz="2400" dirty="0" err="1" smtClean="0"/>
              <a:t>Новочеркасская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115616" y="5301208"/>
            <a:ext cx="576064" cy="720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02572" y="4824110"/>
            <a:ext cx="481196" cy="3863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843808" y="3602633"/>
            <a:ext cx="1240424" cy="95239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427984" y="3003610"/>
            <a:ext cx="864096" cy="4205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40212" y="4068951"/>
            <a:ext cx="2136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 – Ладожская 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283114" y="4593277"/>
            <a:ext cx="2521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 – Левобережная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646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math-oge.sdamgia.ru/get_file?id=2072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14" y="2582366"/>
            <a:ext cx="7524836" cy="33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64268" y="2217638"/>
            <a:ext cx="237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– Пушкинская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64268" y="2679303"/>
            <a:ext cx="1797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 – Красная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40212" y="3159997"/>
            <a:ext cx="2153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 – Островская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07008" y="3602633"/>
            <a:ext cx="281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 – </a:t>
            </a:r>
            <a:r>
              <a:rPr lang="ru-RU" sz="2400" dirty="0" err="1" smtClean="0"/>
              <a:t>Новочеркасская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115616" y="5301208"/>
            <a:ext cx="576064" cy="720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02572" y="4824110"/>
            <a:ext cx="481196" cy="3863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843808" y="3602633"/>
            <a:ext cx="1240424" cy="95239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427984" y="3003610"/>
            <a:ext cx="864096" cy="4205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40212" y="4068951"/>
            <a:ext cx="2136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 – Ладожская 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283114" y="4593277"/>
            <a:ext cx="2521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 – Левобережная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199351"/>
            <a:ext cx="80176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42875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cs typeface="Arial" charset="0"/>
              </a:rPr>
              <a:t>Для станций, указанных в таблице, определите, какими цифрами они обозначены на схеме. Заполните таблицу, в ответ запишите последовательность четырёх цифр.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cs typeface="Arial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cs typeface="Arial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860224"/>
              </p:ext>
            </p:extLst>
          </p:nvPr>
        </p:nvGraphicFramePr>
        <p:xfrm>
          <a:off x="570540" y="1440398"/>
          <a:ext cx="8229598" cy="777240"/>
        </p:xfrm>
        <a:graphic>
          <a:graphicData uri="http://schemas.openxmlformats.org/drawingml/2006/table">
            <a:tbl>
              <a:tblPr/>
              <a:tblGrid>
                <a:gridCol w="1360264"/>
                <a:gridCol w="1529055"/>
                <a:gridCol w="1296144"/>
                <a:gridCol w="1584176"/>
                <a:gridCol w="245995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</a:rPr>
                        <a:t>Станции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Пушкинская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Ладожская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Островская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Левобережная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Цифры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68831" y="1694418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1               3             4                      6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90073" y="6093296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5135" y="604121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1346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70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10522"/>
            <a:ext cx="7776864" cy="45713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59532" y="26064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</a:t>
            </a:r>
          </a:p>
          <a:p>
            <a:r>
              <a:rPr lang="ru-RU" dirty="0"/>
              <a:t>года. Для удобства точки, соответствующие минутам и гигабайтам, соединены</a:t>
            </a:r>
          </a:p>
          <a:p>
            <a:r>
              <a:rPr lang="ru-RU" dirty="0"/>
              <a:t>сплошными и пунктирными линиями соответственно.</a:t>
            </a:r>
          </a:p>
        </p:txBody>
      </p:sp>
    </p:spTree>
    <p:extLst>
      <p:ext uri="{BB962C8B-B14F-4D97-AF65-F5344CB8AC3E}">
        <p14:creationId xmlns:p14="http://schemas.microsoft.com/office/powerpoint/2010/main" val="40071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Бригада меняет рельсы на участке между станциями Левобережная и Петровская протяжённостью 11,2 км. Работы начались в понедельник. Каждый рабочий день бригада меняла по 700 метров рельсов. По субботам и воскресеньям замена рельсов не осуществлялась, но проезд был закрыт до конца всего ремонта. Сколько дней был закрыт проезд между указанными станциями?</a:t>
            </a:r>
          </a:p>
        </p:txBody>
      </p:sp>
      <p:sp>
        <p:nvSpPr>
          <p:cNvPr id="3" name="Овал 2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s://math-oge.sdamgia.ru/get_file?id=20729&amp;png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7" y="2348880"/>
            <a:ext cx="49605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08204" y="3723382"/>
            <a:ext cx="159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Левобережная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880092" y="4293096"/>
            <a:ext cx="475884" cy="720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39065" y="1988840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755052"/>
              </p:ext>
            </p:extLst>
          </p:nvPr>
        </p:nvGraphicFramePr>
        <p:xfrm>
          <a:off x="5874718" y="2779747"/>
          <a:ext cx="2935287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Формула" r:id="rId4" imgW="1447560" imgH="888840" progId="Equation.3">
                  <p:embed/>
                </p:oleObj>
              </mc:Choice>
              <mc:Fallback>
                <p:oleObj name="Формула" r:id="rId4" imgW="144756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74718" y="2779747"/>
                        <a:ext cx="2935287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Волна 9"/>
          <p:cNvSpPr/>
          <p:nvPr/>
        </p:nvSpPr>
        <p:spPr>
          <a:xfrm>
            <a:off x="971600" y="1145407"/>
            <a:ext cx="6768752" cy="339378"/>
          </a:xfrm>
          <a:prstGeom prst="wave">
            <a:avLst>
              <a:gd name="adj1" fmla="val 0"/>
              <a:gd name="adj2" fmla="val 846"/>
            </a:avLst>
          </a:prstGeom>
          <a:solidFill>
            <a:srgbClr val="4F81BD">
              <a:alpha val="2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930187"/>
              </p:ext>
            </p:extLst>
          </p:nvPr>
        </p:nvGraphicFramePr>
        <p:xfrm>
          <a:off x="4572615" y="4113252"/>
          <a:ext cx="44021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Формула" r:id="rId6" imgW="2171520" imgH="660240" progId="Equation.3">
                  <p:embed/>
                </p:oleObj>
              </mc:Choice>
              <mc:Fallback>
                <p:oleObj name="Формула" r:id="rId6" imgW="2171520" imgH="66024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615" y="4113252"/>
                        <a:ext cx="4402137" cy="1336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017767"/>
              </p:ext>
            </p:extLst>
          </p:nvPr>
        </p:nvGraphicFramePr>
        <p:xfrm>
          <a:off x="5568299" y="5085184"/>
          <a:ext cx="2189163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Формула" r:id="rId8" imgW="1079280" imgH="431640" progId="Equation.3">
                  <p:embed/>
                </p:oleObj>
              </mc:Choice>
              <mc:Fallback>
                <p:oleObj name="Формула" r:id="rId8" imgW="1079280" imgH="43164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8299" y="5085184"/>
                        <a:ext cx="2189163" cy="874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90073" y="6093296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41547" y="606251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29871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81082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Территория, находящаяся внутри кольцевой линии, называется Приморским городским районом. Найдите его площадь </a:t>
            </a:r>
            <a:r>
              <a:rPr lang="ru-RU" sz="2000" i="1" dirty="0"/>
              <a:t>S</a:t>
            </a:r>
            <a:r>
              <a:rPr lang="ru-RU" sz="2000" dirty="0"/>
              <a:t> (в км</a:t>
            </a:r>
            <a:r>
              <a:rPr lang="ru-RU" sz="2000" baseline="30000" dirty="0"/>
              <a:t>2</a:t>
            </a:r>
            <a:r>
              <a:rPr lang="ru-RU" sz="2000" dirty="0"/>
              <a:t>), если длина кольцевой ветки равна 60 км. В ответе укажите значение выражения </a:t>
            </a:r>
            <a:r>
              <a:rPr lang="ru-RU" sz="2000" i="1" dirty="0"/>
              <a:t>S</a:t>
            </a:r>
            <a:r>
              <a:rPr lang="ru-RU" sz="2000" dirty="0"/>
              <a:t> · π.</a:t>
            </a:r>
          </a:p>
        </p:txBody>
      </p:sp>
      <p:sp>
        <p:nvSpPr>
          <p:cNvPr id="3" name="Овал 2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150" y="1758980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0073" y="6093296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822718"/>
            <a:ext cx="4193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1) найдём </a:t>
            </a:r>
            <a:r>
              <a:rPr lang="ru-RU" sz="2400" dirty="0"/>
              <a:t>радиус окружности:</a:t>
            </a:r>
          </a:p>
        </p:txBody>
      </p:sp>
      <p:pic>
        <p:nvPicPr>
          <p:cNvPr id="12290" name="Picture 2" descr="R= дробь: числитель: L, знаменатель: 2 Пи конец дроби = дробь: числитель: 60, знаменатель: 2 Пи конец дроби = дробь: числитель: 30, знаменатель: Пи конец дроби 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09576"/>
            <a:ext cx="3050900" cy="79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497084"/>
              </p:ext>
            </p:extLst>
          </p:nvPr>
        </p:nvGraphicFramePr>
        <p:xfrm>
          <a:off x="2123728" y="2480265"/>
          <a:ext cx="1861160" cy="457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Формула" r:id="rId4" imgW="723600" imgH="177480" progId="Equation.3">
                  <p:embed/>
                </p:oleObj>
              </mc:Choice>
              <mc:Fallback>
                <p:oleObj name="Формула" r:id="rId4" imgW="7236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23728" y="2480265"/>
                        <a:ext cx="1861160" cy="457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19184" y="3108083"/>
            <a:ext cx="2856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2)  </a:t>
            </a:r>
            <a:r>
              <a:rPr lang="ru-RU" sz="2400" dirty="0" smtClean="0"/>
              <a:t>найдём </a:t>
            </a:r>
            <a:r>
              <a:rPr lang="ru-RU" sz="2400" dirty="0"/>
              <a:t>площадь:</a:t>
            </a:r>
          </a:p>
        </p:txBody>
      </p:sp>
      <p:pic>
        <p:nvPicPr>
          <p:cNvPr id="12295" name="Picture 7" descr="S= Пи R в степени 2 = Пи умножить на дробь: числитель: 900, знаменатель: Пи в степени 2 конец дроби = дробь: числитель: 900, знаменатель: Пи конец дроби 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21738"/>
            <a:ext cx="3888432" cy="82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S умножить на Пи = дробь: числитель: 900, знаменатель: Пи конец дроби умножить на Пи =900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184" y="4581127"/>
            <a:ext cx="3072896" cy="79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2339752" y="1158577"/>
            <a:ext cx="792088" cy="457200"/>
          </a:xfrm>
          <a:prstGeom prst="ellipse">
            <a:avLst/>
          </a:prstGeom>
          <a:solidFill>
            <a:srgbClr val="4F81BD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39462" y="606251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900</a:t>
            </a:r>
          </a:p>
        </p:txBody>
      </p:sp>
    </p:spTree>
    <p:extLst>
      <p:ext uri="{BB962C8B-B14F-4D97-AF65-F5344CB8AC3E}">
        <p14:creationId xmlns:p14="http://schemas.microsoft.com/office/powerpoint/2010/main" val="336277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8640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Найдите расстояние (в км) между станциями Горная и Красная, если длина Синей ветки равна 36 км, расстояние от Беговой до Красной равно 29 км, а от Ладожской до Горной — 23 км. Все расстояния даны по железной дороге.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Picture 2" descr="https://math-oge.sdamgia.ru/get_file?id=2072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14" y="2582366"/>
            <a:ext cx="7524836" cy="33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115616" y="5301208"/>
            <a:ext cx="576064" cy="720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002572" y="4824110"/>
            <a:ext cx="481196" cy="386308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843808" y="3602633"/>
            <a:ext cx="1240424" cy="95239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427984" y="3003610"/>
            <a:ext cx="864096" cy="4205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8469" y="2997202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Красная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3206811"/>
            <a:ext cx="13029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Ладожская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96250" y="4656048"/>
            <a:ext cx="14812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Пушкинская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1196" y="2003167"/>
            <a:ext cx="1606594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7595" y="323330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4" y="6093296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9132" y="606585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80111" y="2526387"/>
            <a:ext cx="255867" cy="337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464020" y="1401068"/>
            <a:ext cx="547660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Расстояние от Красной до Ладожской </a:t>
            </a:r>
          </a:p>
          <a:p>
            <a:pPr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36 – 29 =7км</a:t>
            </a:r>
            <a:r>
              <a:rPr lang="ru-RU" altLang="ru-RU" sz="2000" dirty="0" smtClean="0"/>
              <a:t> </a:t>
            </a:r>
          </a:p>
          <a:p>
            <a:pPr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2)   Значит, расстояние между станциями Горная  и Красная равно 23 – 7 = 16 км.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969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Школьник Пётр в среднем в месяц совершает 45 поездок в метро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Для оплаты поездок можно покупать различные карточки. </a:t>
            </a:r>
            <a:endParaRPr lang="en-US" sz="2000" dirty="0" smtClean="0"/>
          </a:p>
          <a:p>
            <a:r>
              <a:rPr lang="ru-RU" sz="2000" dirty="0" smtClean="0"/>
              <a:t>Стоимость </a:t>
            </a:r>
            <a:r>
              <a:rPr lang="ru-RU" sz="2000" dirty="0"/>
              <a:t>одной поездки для разных видов карточек различна. По истечении месяца Пётр уедет из города и неиспользованные карточки обнуляются. Во сколько рублей обойдётся самый дешёвый вариант?</a:t>
            </a:r>
          </a:p>
        </p:txBody>
      </p:sp>
      <p:sp>
        <p:nvSpPr>
          <p:cNvPr id="3" name="Овал 2"/>
          <p:cNvSpPr/>
          <p:nvPr/>
        </p:nvSpPr>
        <p:spPr>
          <a:xfrm>
            <a:off x="236752" y="281082"/>
            <a:ext cx="457200" cy="338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075994"/>
              </p:ext>
            </p:extLst>
          </p:nvPr>
        </p:nvGraphicFramePr>
        <p:xfrm>
          <a:off x="323528" y="1782158"/>
          <a:ext cx="8229600" cy="44805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</a:rPr>
                        <a:t>Количество поездок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Стоимость карточки</a:t>
                      </a:r>
                      <a:b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(руб.)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</a:rPr>
                        <a:t>Дополнительные условия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15%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10%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10%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 ограничено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3161" y="5490115"/>
            <a:ext cx="856895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672944"/>
              </p:ext>
            </p:extLst>
          </p:nvPr>
        </p:nvGraphicFramePr>
        <p:xfrm>
          <a:off x="5508104" y="4681938"/>
          <a:ext cx="3096344" cy="619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3" name="Формула" r:id="rId3" imgW="1015920" imgH="203040" progId="Equation.3">
                  <p:embed/>
                </p:oleObj>
              </mc:Choice>
              <mc:Fallback>
                <p:oleObj name="Формула" r:id="rId3" imgW="10159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8104" y="4681938"/>
                        <a:ext cx="3096344" cy="6192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06931"/>
              </p:ext>
            </p:extLst>
          </p:nvPr>
        </p:nvGraphicFramePr>
        <p:xfrm>
          <a:off x="5114931" y="3861048"/>
          <a:ext cx="3414624" cy="606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Формула" r:id="rId5" imgW="1143000" imgH="203040" progId="Equation.3">
                  <p:embed/>
                </p:oleObj>
              </mc:Choice>
              <mc:Fallback>
                <p:oleObj name="Формула" r:id="rId5" imgW="1143000" imgH="20304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931" y="3861048"/>
                        <a:ext cx="3414624" cy="6067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36530" y="5691330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472,5 +</a:t>
            </a:r>
            <a:endParaRPr lang="ru-RU" sz="24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44465"/>
              </p:ext>
            </p:extLst>
          </p:nvPr>
        </p:nvGraphicFramePr>
        <p:xfrm>
          <a:off x="5220072" y="3861048"/>
          <a:ext cx="3384376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5" name="Формула" r:id="rId7" imgW="1041120" imgH="203040" progId="Equation.3">
                  <p:embed/>
                </p:oleObj>
              </mc:Choice>
              <mc:Fallback>
                <p:oleObj name="Формула" r:id="rId7" imgW="1041120" imgH="20304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861048"/>
                        <a:ext cx="3384376" cy="60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105310"/>
              </p:ext>
            </p:extLst>
          </p:nvPr>
        </p:nvGraphicFramePr>
        <p:xfrm>
          <a:off x="5292080" y="3068960"/>
          <a:ext cx="33369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Формула" r:id="rId9" imgW="1117440" imgH="203040" progId="Equation.3">
                  <p:embed/>
                </p:oleObj>
              </mc:Choice>
              <mc:Fallback>
                <p:oleObj name="Формула" r:id="rId9" imgW="1117440" imgH="20304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068960"/>
                        <a:ext cx="3336925" cy="60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456826"/>
              </p:ext>
            </p:extLst>
          </p:nvPr>
        </p:nvGraphicFramePr>
        <p:xfrm>
          <a:off x="5159527" y="3861048"/>
          <a:ext cx="3622586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7" name="Формула" r:id="rId11" imgW="1104840" imgH="203040" progId="Equation.3">
                  <p:embed/>
                </p:oleObj>
              </mc:Choice>
              <mc:Fallback>
                <p:oleObj name="Формула" r:id="rId11" imgW="1104840" imgH="20304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527" y="3861048"/>
                        <a:ext cx="3622586" cy="60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970117"/>
              </p:ext>
            </p:extLst>
          </p:nvPr>
        </p:nvGraphicFramePr>
        <p:xfrm>
          <a:off x="5292080" y="3068960"/>
          <a:ext cx="331236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8" name="Формула" r:id="rId13" imgW="965160" imgH="203040" progId="Equation.3">
                  <p:embed/>
                </p:oleObj>
              </mc:Choice>
              <mc:Fallback>
                <p:oleObj name="Формула" r:id="rId13" imgW="965160" imgH="20304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068960"/>
                        <a:ext cx="3312368" cy="60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2883" y="6152995"/>
            <a:ext cx="1367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30 поездок</a:t>
            </a:r>
            <a:endParaRPr lang="ru-RU" sz="20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63762" y="5708691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166,5 +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70432" y="6187974"/>
            <a:ext cx="1367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10 поездок</a:t>
            </a:r>
            <a:endParaRPr lang="ru-RU" sz="20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90994" y="5718604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85 =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18932" y="6152900"/>
            <a:ext cx="123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5 поездок</a:t>
            </a:r>
            <a:endParaRPr lang="ru-RU" sz="2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03344" y="5704176"/>
            <a:ext cx="1467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724 рубля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516216" y="5961972"/>
            <a:ext cx="1274195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90411" y="5900417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724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80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3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года абонент пользовался тарифом «Стандартный», абонентская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по которому составляет 280 рублей в месяц.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условии нахождения абонента на территории РФ в абонентскую плату тарифа «Стандартный» входит: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Пакет минут включающий 300 минут исходящих вызовов на номера,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РФ;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Пакет интернета, включающий 2,4 гигабайта мобильного интернета;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Пакет SMS, включающий 150 SMS в месяц;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Безлимитные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бесплатные входящие вызовы.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минут и SMS сверх пакета указана в таблице.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8739"/>
            <a:ext cx="7128792" cy="18110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22920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Абонент не пользовался услугами связи в роуминге и не звонил на номера, зарегистрированные за рубежом. За весь год абонент отправил 90 SMS.</a:t>
            </a:r>
          </a:p>
        </p:txBody>
      </p:sp>
    </p:spTree>
    <p:extLst>
      <p:ext uri="{BB962C8B-B14F-4D97-AF65-F5344CB8AC3E}">
        <p14:creationId xmlns:p14="http://schemas.microsoft.com/office/powerpoint/2010/main" val="28381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99947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69608"/>
            <a:ext cx="7200800" cy="42277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5361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Абонент не пользовался услугами связи в роуминге и не звонил на номера, зарегистрированные за рубежом. За весь год абонент отправил 90 SMS.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9279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Определите</a:t>
            </a:r>
            <a:r>
              <a:rPr lang="ru-RU" dirty="0"/>
              <a:t>, какие месяцы соответствуют указанному в таблице количеству израсходованных минут.</a:t>
            </a:r>
          </a:p>
          <a:p>
            <a:r>
              <a:rPr lang="ru-RU" dirty="0"/>
              <a:t>Заполните таблицу, в ответ напишите подряд числа, соответствующие</a:t>
            </a:r>
          </a:p>
          <a:p>
            <a:r>
              <a:rPr lang="ru-RU" dirty="0"/>
              <a:t>номерам месяцев, без пробелов и других дополнительных символов. 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0" y="120959"/>
            <a:ext cx="8775808" cy="11151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63533" y="678531"/>
            <a:ext cx="4553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12               11            10              6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9744" y="6387679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1211106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9744" y="6353944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91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94" y="542583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потратил абонент на услуги связи 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732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7200800" cy="42277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4390306" y="4823280"/>
            <a:ext cx="457200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618906" y="1796842"/>
            <a:ext cx="211333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59632" y="2132856"/>
            <a:ext cx="335927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1590" y="1902023"/>
            <a:ext cx="64633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325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3312" y="1563747"/>
            <a:ext cx="33855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7564" y="3166608"/>
            <a:ext cx="6984776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Абонентская плата составляет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 рублей в месяц.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10" y="3580163"/>
            <a:ext cx="7265942" cy="170031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6665912" y="6111100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555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65912" y="6111100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9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2583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месяцев в 2018 году абонент превышал лимит по пакету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исходящих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732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3.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200800" cy="42277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403648" y="2780928"/>
            <a:ext cx="5328592" cy="360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665912" y="6111100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56834" y="6111100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40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32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4.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42583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месяцев в 2018 году абонент превышал лимит либо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пакету исходящих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минут, либо по пакету мобильного интернета?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200800" cy="42277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403648" y="2780928"/>
            <a:ext cx="5328592" cy="360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665912" y="6111100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7372" y="6111100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8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32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5.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42583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2018 года оператор связи предложил абоненту перейти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тариф, условия которого приведены в таблице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56" y="1250469"/>
            <a:ext cx="7272808" cy="47708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9836" y="5938466"/>
            <a:ext cx="8252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 исходящие вызовы на номера, зарегистрированные не территории РФ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581" y="0"/>
            <a:ext cx="9130846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запишите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ежемесячную абонентскую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плату по тарифу, который выберет абонент на 2019 год.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60262" y="6319116"/>
            <a:ext cx="230425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280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0237" y="6328336"/>
            <a:ext cx="2304256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687854"/>
              </p:ext>
            </p:extLst>
          </p:nvPr>
        </p:nvGraphicFramePr>
        <p:xfrm>
          <a:off x="7596336" y="1250471"/>
          <a:ext cx="1247800" cy="4338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</a:tblGrid>
              <a:tr h="398330">
                <a:tc>
                  <a:txBody>
                    <a:bodyPr/>
                    <a:lstStyle/>
                    <a:p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 руб.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endParaRPr lang="ru-RU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мин.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 Гб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SMS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endParaRPr lang="ru-RU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3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р/мин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379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р/пак</a:t>
                      </a:r>
                    </a:p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 Гб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62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1844824"/>
            <a:ext cx="1494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ЗОНТ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66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1004</Words>
  <Application>Microsoft Office PowerPoint</Application>
  <PresentationFormat>Экран (4:3)</PresentationFormat>
  <Paragraphs>176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Формула</vt:lpstr>
      <vt:lpstr>Microsoft Equation 3.0</vt:lpstr>
      <vt:lpstr>Мобильная связь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1155010</dc:creator>
  <cp:lastModifiedBy>Windows User</cp:lastModifiedBy>
  <cp:revision>24</cp:revision>
  <dcterms:created xsi:type="dcterms:W3CDTF">2021-12-17T09:24:44Z</dcterms:created>
  <dcterms:modified xsi:type="dcterms:W3CDTF">2022-02-21T15:58:01Z</dcterms:modified>
</cp:coreProperties>
</file>