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64" r:id="rId4"/>
    <p:sldId id="265" r:id="rId5"/>
    <p:sldId id="266" r:id="rId6"/>
    <p:sldId id="273" r:id="rId7"/>
    <p:sldId id="267" r:id="rId8"/>
    <p:sldId id="274" r:id="rId9"/>
    <p:sldId id="268" r:id="rId10"/>
    <p:sldId id="275" r:id="rId11"/>
    <p:sldId id="269" r:id="rId12"/>
    <p:sldId id="276" r:id="rId13"/>
    <p:sldId id="270" r:id="rId14"/>
    <p:sldId id="271" r:id="rId15"/>
    <p:sldId id="272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4590" autoAdjust="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69804" cy="6874935"/>
            <a:chOff x="-8466" y="-8468"/>
            <a:chExt cx="9169804" cy="6874935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Freeform 23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2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11059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38531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3344522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502707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39843503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811353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892926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8422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8468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11321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24710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20.11.2022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2605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20.11.2022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74891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20.11.2022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26622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16768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92104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69805" cy="6874935"/>
            <a:chOff x="-8467" y="-8468"/>
            <a:chExt cx="9169805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20.11.2022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98972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  <p:sldLayoutId id="2147483708" r:id="rId12"/>
    <p:sldLayoutId id="2147483709" r:id="rId13"/>
    <p:sldLayoutId id="2147483710" r:id="rId14"/>
    <p:sldLayoutId id="2147483711" r:id="rId15"/>
    <p:sldLayoutId id="2147483712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98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32560" y="1340768"/>
            <a:ext cx="7406640" cy="2376264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i="1" dirty="0" smtClean="0">
                <a:solidFill>
                  <a:srgbClr val="FF0000"/>
                </a:solidFill>
              </a:rPr>
              <a:t>Первая медицинская помощь</a:t>
            </a:r>
            <a:br>
              <a:rPr lang="ru-RU" b="1" i="1" dirty="0" smtClean="0">
                <a:solidFill>
                  <a:srgbClr val="FF0000"/>
                </a:solidFill>
              </a:rPr>
            </a:br>
            <a:r>
              <a:rPr lang="ru-RU" b="1" i="1" dirty="0" smtClean="0">
                <a:solidFill>
                  <a:srgbClr val="FF0000"/>
                </a:solidFill>
              </a:rPr>
              <a:t>на уроках</a:t>
            </a:r>
            <a:br>
              <a:rPr lang="ru-RU" b="1" i="1" dirty="0" smtClean="0">
                <a:solidFill>
                  <a:srgbClr val="FF0000"/>
                </a:solidFill>
              </a:rPr>
            </a:br>
            <a:r>
              <a:rPr lang="ru-RU" b="1" i="1" dirty="0" smtClean="0">
                <a:solidFill>
                  <a:srgbClr val="FF0000"/>
                </a:solidFill>
              </a:rPr>
              <a:t> физической культуры</a:t>
            </a:r>
            <a:endParaRPr lang="ru-RU" b="1" i="1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5517232"/>
            <a:ext cx="5033720" cy="1224136"/>
          </a:xfrm>
        </p:spPr>
        <p:txBody>
          <a:bodyPr>
            <a:noAutofit/>
          </a:bodyPr>
          <a:lstStyle/>
          <a:p>
            <a:pPr algn="l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Выполнил: Лукьянов М.А</a:t>
            </a:r>
          </a:p>
          <a:p>
            <a:pPr algn="l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Учитель МАОУ-СОШ № 93 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612672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dirty="0">
                <a:solidFill>
                  <a:srgbClr val="FF0000"/>
                </a:solidFill>
              </a:rPr>
              <a:t>Ушибы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400" b="1" dirty="0"/>
              <a:t>Первая помощь: </a:t>
            </a:r>
            <a:endParaRPr lang="ru-RU" sz="2400" b="1" dirty="0" smtClean="0"/>
          </a:p>
          <a:p>
            <a:pPr marL="82296" indent="0">
              <a:buNone/>
            </a:pPr>
            <a:r>
              <a:rPr lang="ru-RU" sz="2400" b="1" dirty="0" smtClean="0"/>
              <a:t>- </a:t>
            </a:r>
            <a:r>
              <a:rPr lang="ru-RU" sz="2000" dirty="0" smtClean="0"/>
              <a:t>На </a:t>
            </a:r>
            <a:r>
              <a:rPr lang="ru-RU" sz="2000" dirty="0"/>
              <a:t>место ушиба следует приложить холод </a:t>
            </a:r>
          </a:p>
          <a:p>
            <a:r>
              <a:rPr lang="ru-RU" sz="2400" b="1" dirty="0"/>
              <a:t>Внимание!</a:t>
            </a:r>
          </a:p>
          <a:p>
            <a:pPr>
              <a:buFontTx/>
              <a:buChar char="-"/>
            </a:pPr>
            <a:r>
              <a:rPr lang="ru-RU" sz="2000" dirty="0" smtClean="0"/>
              <a:t>Пострадавшей </a:t>
            </a:r>
            <a:r>
              <a:rPr lang="ru-RU" sz="2000" dirty="0"/>
              <a:t>части тела важно создать </a:t>
            </a:r>
            <a:r>
              <a:rPr lang="ru-RU" sz="2000" dirty="0" smtClean="0"/>
              <a:t>возвышенное</a:t>
            </a:r>
          </a:p>
          <a:p>
            <a:pPr marL="82296" indent="0">
              <a:buNone/>
            </a:pPr>
            <a:r>
              <a:rPr lang="ru-RU" sz="2000" dirty="0"/>
              <a:t> </a:t>
            </a:r>
            <a:r>
              <a:rPr lang="ru-RU" sz="2000" dirty="0" smtClean="0"/>
              <a:t>    </a:t>
            </a:r>
            <a:r>
              <a:rPr lang="ru-RU" sz="2000" dirty="0"/>
              <a:t>положение </a:t>
            </a:r>
          </a:p>
          <a:p>
            <a:pPr marL="82296" indent="0">
              <a:buNone/>
            </a:pPr>
            <a:r>
              <a:rPr lang="ru-RU" sz="2000" dirty="0" smtClean="0"/>
              <a:t>- Обеспечить </a:t>
            </a:r>
            <a:r>
              <a:rPr lang="ru-RU" sz="2000" dirty="0"/>
              <a:t>покой и </a:t>
            </a:r>
            <a:r>
              <a:rPr lang="ru-RU" sz="2000" dirty="0" smtClean="0"/>
              <a:t>неподвижность</a:t>
            </a:r>
            <a:endParaRPr lang="ru-RU" sz="2000" dirty="0"/>
          </a:p>
          <a:p>
            <a:pPr marL="82296" indent="0">
              <a:buNone/>
            </a:pPr>
            <a:r>
              <a:rPr lang="ru-RU" sz="2000" dirty="0" smtClean="0"/>
              <a:t>- Наложить </a:t>
            </a:r>
            <a:r>
              <a:rPr lang="ru-RU" sz="2000" dirty="0"/>
              <a:t>тугую повязку </a:t>
            </a:r>
          </a:p>
          <a:p>
            <a:endParaRPr lang="ru-RU" dirty="0"/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72994" y="3789040"/>
            <a:ext cx="4176104" cy="2940918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430926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7" dur="1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2" dur="1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7" dur="1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2" dur="1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7" dur="1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>
                <a:solidFill>
                  <a:srgbClr val="FF0000"/>
                </a:solidFill>
              </a:rPr>
              <a:t>Вывихи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35608" y="1268760"/>
            <a:ext cx="7498080" cy="4979640"/>
          </a:xfrm>
        </p:spPr>
        <p:txBody>
          <a:bodyPr>
            <a:normAutofit/>
          </a:bodyPr>
          <a:lstStyle/>
          <a:p>
            <a:r>
              <a:rPr lang="ru-RU" sz="2400" b="1" dirty="0"/>
              <a:t>Причины: </a:t>
            </a:r>
            <a:endParaRPr lang="ru-RU" sz="2400" b="1" dirty="0" smtClean="0"/>
          </a:p>
          <a:p>
            <a:pPr marL="82296" indent="0">
              <a:buNone/>
            </a:pPr>
            <a:r>
              <a:rPr lang="ru-RU" sz="2400" b="1" dirty="0" smtClean="0"/>
              <a:t>- </a:t>
            </a:r>
            <a:r>
              <a:rPr lang="ru-RU" sz="2000" dirty="0" smtClean="0"/>
              <a:t>падение</a:t>
            </a:r>
            <a:r>
              <a:rPr lang="ru-RU" sz="2000" dirty="0"/>
              <a:t>, сильный удар</a:t>
            </a:r>
          </a:p>
          <a:p>
            <a:r>
              <a:rPr lang="ru-RU" sz="2400" b="1" dirty="0"/>
              <a:t>Симптомы: </a:t>
            </a:r>
            <a:endParaRPr lang="ru-RU" sz="2400" b="1" dirty="0" smtClean="0"/>
          </a:p>
          <a:p>
            <a:pPr>
              <a:buFontTx/>
              <a:buChar char="-"/>
            </a:pPr>
            <a:r>
              <a:rPr lang="ru-RU" sz="2000" dirty="0" smtClean="0"/>
              <a:t>сильная </a:t>
            </a:r>
            <a:r>
              <a:rPr lang="ru-RU" sz="2000" dirty="0"/>
              <a:t>боль, опухоль сустава, невозможность </a:t>
            </a:r>
            <a:r>
              <a:rPr lang="ru-RU" sz="2000" dirty="0" smtClean="0"/>
              <a:t>двигать</a:t>
            </a:r>
          </a:p>
          <a:p>
            <a:pPr marL="82296" indent="0">
              <a:buNone/>
            </a:pPr>
            <a:r>
              <a:rPr lang="ru-RU" sz="2000" dirty="0"/>
              <a:t> </a:t>
            </a:r>
            <a:r>
              <a:rPr lang="ru-RU" sz="2000" dirty="0" smtClean="0"/>
              <a:t>    конечностью </a:t>
            </a:r>
            <a:endParaRPr lang="ru-RU" sz="2000" dirty="0"/>
          </a:p>
          <a:p>
            <a:endParaRPr lang="ru-RU" sz="2000" dirty="0"/>
          </a:p>
          <a:p>
            <a:endParaRPr lang="ru-RU" sz="2000" dirty="0"/>
          </a:p>
          <a:p>
            <a:endParaRPr lang="ru-RU" dirty="0"/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83767" y="3449637"/>
            <a:ext cx="6542087" cy="3408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34041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1" dur="1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6" dur="1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1" dur="1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6" dur="1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1" dur="1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994122"/>
          </a:xfrm>
        </p:spPr>
        <p:txBody>
          <a:bodyPr/>
          <a:lstStyle/>
          <a:p>
            <a:pPr algn="ctr"/>
            <a:r>
              <a:rPr lang="ru-RU" dirty="0">
                <a:solidFill>
                  <a:srgbClr val="FF0000"/>
                </a:solidFill>
              </a:rPr>
              <a:t>Вывихи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-71470" y="1124744"/>
            <a:ext cx="7498080" cy="4248472"/>
          </a:xfrm>
        </p:spPr>
        <p:txBody>
          <a:bodyPr>
            <a:normAutofit lnSpcReduction="10000"/>
          </a:bodyPr>
          <a:lstStyle/>
          <a:p>
            <a:r>
              <a:rPr lang="ru-RU" sz="2400" b="1" dirty="0"/>
              <a:t>Первая помощь:</a:t>
            </a:r>
          </a:p>
          <a:p>
            <a:pPr marL="82296" indent="0">
              <a:buNone/>
            </a:pPr>
            <a:r>
              <a:rPr lang="ru-RU" sz="2000" dirty="0" smtClean="0"/>
              <a:t>- фиксация </a:t>
            </a:r>
            <a:r>
              <a:rPr lang="ru-RU" sz="2000" dirty="0"/>
              <a:t>поврежденной конечности, неподвижность</a:t>
            </a:r>
          </a:p>
          <a:p>
            <a:r>
              <a:rPr lang="ru-RU" sz="2400" b="1" dirty="0"/>
              <a:t>Запомните!</a:t>
            </a:r>
          </a:p>
          <a:p>
            <a:pPr>
              <a:buFontTx/>
              <a:buChar char="-"/>
            </a:pPr>
            <a:r>
              <a:rPr lang="ru-RU" sz="2000" dirty="0" smtClean="0"/>
              <a:t>Вывих </a:t>
            </a:r>
            <a:r>
              <a:rPr lang="ru-RU" sz="2000" dirty="0"/>
              <a:t>– это стойкое смещение концов костей, </a:t>
            </a:r>
            <a:r>
              <a:rPr lang="ru-RU" sz="2000" dirty="0" smtClean="0"/>
              <a:t>входящих </a:t>
            </a:r>
            <a:r>
              <a:rPr lang="ru-RU" sz="2000" dirty="0"/>
              <a:t>в </a:t>
            </a:r>
            <a:endParaRPr lang="ru-RU" sz="2000" dirty="0" smtClean="0"/>
          </a:p>
          <a:p>
            <a:pPr marL="82296" indent="0">
              <a:buNone/>
            </a:pPr>
            <a:r>
              <a:rPr lang="ru-RU" sz="2000" dirty="0"/>
              <a:t> </a:t>
            </a:r>
            <a:r>
              <a:rPr lang="ru-RU" sz="2000" dirty="0" smtClean="0"/>
              <a:t>    один </a:t>
            </a:r>
            <a:r>
              <a:rPr lang="ru-RU" sz="2000" dirty="0"/>
              <a:t>сустав. </a:t>
            </a:r>
          </a:p>
          <a:p>
            <a:pPr>
              <a:buFontTx/>
              <a:buChar char="-"/>
            </a:pPr>
            <a:r>
              <a:rPr lang="ru-RU" sz="2000" dirty="0" smtClean="0"/>
              <a:t>При </a:t>
            </a:r>
            <a:r>
              <a:rPr lang="ru-RU" sz="2000" dirty="0"/>
              <a:t>вывихе сустава верхней конечности, </a:t>
            </a:r>
            <a:r>
              <a:rPr lang="ru-RU" sz="2000" dirty="0" smtClean="0"/>
              <a:t>руку </a:t>
            </a:r>
            <a:r>
              <a:rPr lang="ru-RU" sz="2000" dirty="0"/>
              <a:t>следует </a:t>
            </a:r>
            <a:endParaRPr lang="ru-RU" sz="2000" dirty="0" smtClean="0"/>
          </a:p>
          <a:p>
            <a:pPr marL="82296" indent="0">
              <a:buNone/>
            </a:pPr>
            <a:r>
              <a:rPr lang="ru-RU" sz="2000" dirty="0"/>
              <a:t> </a:t>
            </a:r>
            <a:r>
              <a:rPr lang="ru-RU" sz="2000" dirty="0" smtClean="0"/>
              <a:t>     подвесить </a:t>
            </a:r>
            <a:r>
              <a:rPr lang="ru-RU" sz="2000" dirty="0"/>
              <a:t>на косынке.</a:t>
            </a:r>
          </a:p>
          <a:p>
            <a:pPr>
              <a:buFontTx/>
              <a:buChar char="-"/>
            </a:pPr>
            <a:r>
              <a:rPr lang="ru-RU" sz="2000" dirty="0" smtClean="0"/>
              <a:t>При </a:t>
            </a:r>
            <a:r>
              <a:rPr lang="ru-RU" sz="2000" dirty="0"/>
              <a:t>вывихе сустава нижней конечности </a:t>
            </a:r>
            <a:r>
              <a:rPr lang="ru-RU" sz="2000" dirty="0" smtClean="0"/>
              <a:t>пострадавшего  </a:t>
            </a:r>
          </a:p>
          <a:p>
            <a:pPr marL="82296" indent="0">
              <a:buNone/>
            </a:pPr>
            <a:r>
              <a:rPr lang="ru-RU" sz="2000" dirty="0"/>
              <a:t> </a:t>
            </a:r>
            <a:r>
              <a:rPr lang="ru-RU" sz="2000" dirty="0" smtClean="0"/>
              <a:t>    нужно </a:t>
            </a:r>
            <a:r>
              <a:rPr lang="ru-RU" sz="2000" dirty="0"/>
              <a:t>уложить на носилки и доставить </a:t>
            </a:r>
            <a:r>
              <a:rPr lang="ru-RU" sz="2000" dirty="0" smtClean="0"/>
              <a:t>в лечебное</a:t>
            </a:r>
          </a:p>
          <a:p>
            <a:pPr marL="82296" indent="0">
              <a:buNone/>
            </a:pPr>
            <a:r>
              <a:rPr lang="ru-RU" sz="2000" dirty="0"/>
              <a:t> </a:t>
            </a:r>
            <a:r>
              <a:rPr lang="ru-RU" sz="2000" dirty="0" smtClean="0"/>
              <a:t>     </a:t>
            </a:r>
            <a:r>
              <a:rPr lang="ru-RU" sz="2000" dirty="0"/>
              <a:t>учреждение. </a:t>
            </a:r>
          </a:p>
          <a:p>
            <a:endParaRPr lang="ru-RU" dirty="0"/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18257" y="4829789"/>
            <a:ext cx="3163507" cy="2099673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198553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-0.25 0  E" pathEditMode="relative" ptsTypes="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1" dur="1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6" dur="1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1" dur="1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6" dur="1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1" dur="1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6" dur="1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1" dur="1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6" dur="1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51" dur="1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56" dur="1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1" dur="5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Переломы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400" b="1" dirty="0"/>
              <a:t>Причины</a:t>
            </a:r>
            <a:r>
              <a:rPr lang="ru-RU" sz="2400" b="1" dirty="0" smtClean="0"/>
              <a:t>: </a:t>
            </a:r>
          </a:p>
          <a:p>
            <a:pPr marL="82296" indent="0">
              <a:buNone/>
            </a:pPr>
            <a:r>
              <a:rPr lang="ru-RU" sz="2400" b="1" dirty="0" smtClean="0"/>
              <a:t>- </a:t>
            </a:r>
            <a:r>
              <a:rPr lang="ru-RU" sz="2000" dirty="0" smtClean="0"/>
              <a:t>падение</a:t>
            </a:r>
            <a:r>
              <a:rPr lang="ru-RU" sz="2000" dirty="0"/>
              <a:t>, сильный удар</a:t>
            </a:r>
          </a:p>
          <a:p>
            <a:r>
              <a:rPr lang="ru-RU" sz="2400" b="1" dirty="0"/>
              <a:t>Симптомы</a:t>
            </a:r>
            <a:r>
              <a:rPr lang="ru-RU" sz="2400" b="1" dirty="0" smtClean="0"/>
              <a:t>: </a:t>
            </a:r>
          </a:p>
          <a:p>
            <a:pPr>
              <a:buFontTx/>
              <a:buChar char="-"/>
            </a:pPr>
            <a:r>
              <a:rPr lang="ru-RU" sz="2000" dirty="0" smtClean="0"/>
              <a:t>резкая </a:t>
            </a:r>
            <a:r>
              <a:rPr lang="ru-RU" sz="2000" dirty="0"/>
              <a:t>боль, припухлость, кровоподтек в области травмы, </a:t>
            </a:r>
            <a:endParaRPr lang="ru-RU" sz="2000" dirty="0" smtClean="0"/>
          </a:p>
          <a:p>
            <a:pPr marL="82296" indent="0">
              <a:buNone/>
            </a:pPr>
            <a:r>
              <a:rPr lang="ru-RU" sz="2000" dirty="0"/>
              <a:t> </a:t>
            </a:r>
            <a:r>
              <a:rPr lang="ru-RU" sz="2000" dirty="0" smtClean="0"/>
              <a:t>     невозможность </a:t>
            </a:r>
            <a:r>
              <a:rPr lang="ru-RU" sz="2000" dirty="0"/>
              <a:t>совершать движения </a:t>
            </a:r>
            <a:endParaRPr lang="ru-RU" sz="2000" dirty="0" smtClean="0"/>
          </a:p>
          <a:p>
            <a:endParaRPr lang="ru-RU" sz="2000" dirty="0"/>
          </a:p>
          <a:p>
            <a:endParaRPr lang="ru-RU" sz="2000" dirty="0"/>
          </a:p>
          <a:p>
            <a:endParaRPr lang="ru-RU" sz="2000" dirty="0"/>
          </a:p>
          <a:p>
            <a:endParaRPr lang="ru-RU" sz="2000" dirty="0"/>
          </a:p>
          <a:p>
            <a:endParaRPr lang="ru-RU" sz="2000" dirty="0"/>
          </a:p>
          <a:p>
            <a:endParaRPr lang="ru-RU" sz="2000" dirty="0"/>
          </a:p>
          <a:p>
            <a:endParaRPr lang="ru-RU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43174" y="3786190"/>
            <a:ext cx="6337530" cy="2782937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573319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7" dur="1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2" dur="1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7" dur="1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43174" y="0"/>
            <a:ext cx="7498080" cy="1143000"/>
          </a:xfrm>
        </p:spPr>
        <p:txBody>
          <a:bodyPr>
            <a:normAutofit/>
          </a:bodyPr>
          <a:lstStyle/>
          <a:p>
            <a:r>
              <a:rPr lang="ru-RU" sz="3600" dirty="0">
                <a:solidFill>
                  <a:srgbClr val="FF0000"/>
                </a:solidFill>
              </a:rPr>
              <a:t>Переломы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-142908" y="1000108"/>
            <a:ext cx="7498080" cy="4800600"/>
          </a:xfrm>
        </p:spPr>
        <p:txBody>
          <a:bodyPr>
            <a:normAutofit/>
          </a:bodyPr>
          <a:lstStyle/>
          <a:p>
            <a:r>
              <a:rPr lang="ru-RU" sz="2400" b="1" dirty="0"/>
              <a:t>Первая помощь: </a:t>
            </a:r>
            <a:endParaRPr lang="ru-RU" sz="2400" b="1" dirty="0" smtClean="0"/>
          </a:p>
          <a:p>
            <a:pPr marL="82296" indent="0">
              <a:buNone/>
            </a:pPr>
            <a:r>
              <a:rPr lang="ru-RU" sz="2400" b="1" dirty="0" smtClean="0"/>
              <a:t>- </a:t>
            </a:r>
            <a:r>
              <a:rPr lang="ru-RU" sz="2000" dirty="0" smtClean="0"/>
              <a:t>обеспечить </a:t>
            </a:r>
            <a:r>
              <a:rPr lang="ru-RU" sz="2000" dirty="0"/>
              <a:t>неподвижность и наложить шину</a:t>
            </a:r>
          </a:p>
          <a:p>
            <a:r>
              <a:rPr lang="ru-RU" sz="2400" b="1" dirty="0"/>
              <a:t>Запомните!</a:t>
            </a:r>
          </a:p>
          <a:p>
            <a:pPr>
              <a:buFontTx/>
              <a:buChar char="-"/>
            </a:pPr>
            <a:r>
              <a:rPr lang="ru-RU" sz="2000" dirty="0" smtClean="0"/>
              <a:t>Шина </a:t>
            </a:r>
            <a:r>
              <a:rPr lang="ru-RU" sz="2000" dirty="0"/>
              <a:t>должна захватить не менее чем 2 сустава – </a:t>
            </a:r>
            <a:r>
              <a:rPr lang="ru-RU" sz="2000" dirty="0" smtClean="0"/>
              <a:t>выше </a:t>
            </a:r>
            <a:r>
              <a:rPr lang="ru-RU" sz="2000" dirty="0"/>
              <a:t>и </a:t>
            </a:r>
            <a:endParaRPr lang="ru-RU" sz="2000" dirty="0" smtClean="0"/>
          </a:p>
          <a:p>
            <a:pPr marL="82296" indent="0">
              <a:buNone/>
            </a:pPr>
            <a:r>
              <a:rPr lang="ru-RU" sz="2000" dirty="0"/>
              <a:t> </a:t>
            </a:r>
            <a:r>
              <a:rPr lang="ru-RU" sz="2000" dirty="0" smtClean="0"/>
              <a:t>     ниже </a:t>
            </a:r>
            <a:r>
              <a:rPr lang="ru-RU" sz="2000" dirty="0"/>
              <a:t>перелома. </a:t>
            </a:r>
          </a:p>
          <a:p>
            <a:pPr>
              <a:buFontTx/>
              <a:buChar char="-"/>
            </a:pPr>
            <a:r>
              <a:rPr lang="ru-RU" sz="2000" dirty="0" smtClean="0"/>
              <a:t>Под </a:t>
            </a:r>
            <a:r>
              <a:rPr lang="ru-RU" sz="2000" dirty="0"/>
              <a:t>шину следует обязательно подложить  </a:t>
            </a:r>
            <a:r>
              <a:rPr lang="ru-RU" sz="2000" dirty="0" smtClean="0"/>
              <a:t>какую-нибудь </a:t>
            </a:r>
          </a:p>
          <a:p>
            <a:pPr marL="82296" indent="0">
              <a:buNone/>
            </a:pPr>
            <a:r>
              <a:rPr lang="ru-RU" sz="2000" dirty="0"/>
              <a:t> </a:t>
            </a:r>
            <a:r>
              <a:rPr lang="ru-RU" sz="2000" dirty="0" smtClean="0"/>
              <a:t>    мягкую </a:t>
            </a:r>
            <a:r>
              <a:rPr lang="ru-RU" sz="2000" dirty="0"/>
              <a:t>прокладку </a:t>
            </a:r>
          </a:p>
          <a:p>
            <a:pPr>
              <a:buFontTx/>
              <a:buChar char="-"/>
            </a:pPr>
            <a:r>
              <a:rPr lang="ru-RU" sz="2000" dirty="0" smtClean="0"/>
              <a:t>Пострадавшего </a:t>
            </a:r>
            <a:r>
              <a:rPr lang="ru-RU" sz="2000" dirty="0"/>
              <a:t>следует срочно доставить в </a:t>
            </a:r>
            <a:r>
              <a:rPr lang="ru-RU" sz="2000" dirty="0" smtClean="0"/>
              <a:t>медицинское</a:t>
            </a:r>
          </a:p>
          <a:p>
            <a:pPr marL="82296" indent="0">
              <a:buNone/>
            </a:pPr>
            <a:r>
              <a:rPr lang="ru-RU" sz="2000" dirty="0"/>
              <a:t> </a:t>
            </a:r>
            <a:r>
              <a:rPr lang="ru-RU" sz="2000" dirty="0" smtClean="0"/>
              <a:t>     учреждение</a:t>
            </a:r>
            <a:endParaRPr lang="ru-RU" sz="2000" dirty="0"/>
          </a:p>
          <a:p>
            <a:endParaRPr lang="ru-RU" dirty="0"/>
          </a:p>
        </p:txBody>
      </p:sp>
      <p:pic>
        <p:nvPicPr>
          <p:cNvPr id="1741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52120" y="4643446"/>
            <a:ext cx="3417193" cy="2186788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592495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45642 0.60556 L -0.04149 -0.01389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4900" y="-310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1" dur="500"/>
                                        <p:tgtEl>
                                          <p:spTgt spid="174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6" dur="1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1" dur="1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6" dur="1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1" dur="1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6" dur="1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1" dur="1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6" dur="1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51" dur="1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56" dur="1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428868"/>
            <a:ext cx="9644130" cy="1928826"/>
          </a:xfrm>
        </p:spPr>
        <p:txBody>
          <a:bodyPr>
            <a:normAutofit/>
          </a:bodyPr>
          <a:lstStyle/>
          <a:p>
            <a:r>
              <a:rPr lang="ru-RU" sz="6000" b="1" i="1" dirty="0" smtClean="0">
                <a:solidFill>
                  <a:srgbClr val="FF0000"/>
                </a:solidFill>
              </a:rPr>
              <a:t>Спасибо за внимание!</a:t>
            </a:r>
            <a:endParaRPr lang="ru-RU" sz="6000" b="1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62878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116632"/>
            <a:ext cx="7498080" cy="1143000"/>
          </a:xfrm>
        </p:spPr>
        <p:txBody>
          <a:bodyPr>
            <a:normAutofit fontScale="90000"/>
          </a:bodyPr>
          <a:lstStyle/>
          <a:p>
            <a:r>
              <a:rPr lang="ru-RU" sz="4000" b="1" i="1" dirty="0">
                <a:solidFill>
                  <a:srgbClr val="FF0000"/>
                </a:solidFill>
              </a:rPr>
              <a:t>Основные причины </a:t>
            </a:r>
            <a:r>
              <a:rPr lang="ru-RU" sz="4000" b="1" i="1" dirty="0" smtClean="0">
                <a:solidFill>
                  <a:srgbClr val="FF0000"/>
                </a:solidFill>
              </a:rPr>
              <a:t>травматизма</a:t>
            </a:r>
            <a:r>
              <a:rPr lang="ru-RU" sz="4000" b="1" i="1" dirty="0" smtClean="0"/>
              <a:t/>
            </a:r>
            <a:br>
              <a:rPr lang="ru-RU" sz="4000" b="1" i="1" dirty="0" smtClean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14282" y="1484784"/>
            <a:ext cx="7498080" cy="4763616"/>
          </a:xfrm>
        </p:spPr>
        <p:txBody>
          <a:bodyPr/>
          <a:lstStyle/>
          <a:p>
            <a:r>
              <a:rPr lang="ru-RU" sz="2000" dirty="0"/>
              <a:t>Неудовлетворительная подготовка мест занятий, оборудования  и  инвентаря.</a:t>
            </a:r>
          </a:p>
          <a:p>
            <a:r>
              <a:rPr lang="ru-RU" sz="2000" dirty="0" smtClean="0"/>
              <a:t>Неблагоприятные погодные условия и несоответствующая виду спорта или месту занятий одежда и обувь. </a:t>
            </a:r>
          </a:p>
          <a:p>
            <a:r>
              <a:rPr lang="ru-RU" sz="2000" dirty="0" smtClean="0"/>
              <a:t>Отсутствие страховки и самостраховки</a:t>
            </a:r>
          </a:p>
          <a:p>
            <a:r>
              <a:rPr lang="ru-RU" sz="2000" dirty="0" smtClean="0"/>
              <a:t>Недостаточная тренированность и форсированная нагрузка</a:t>
            </a:r>
          </a:p>
          <a:p>
            <a:r>
              <a:rPr lang="ru-RU" sz="2000" dirty="0" smtClean="0"/>
              <a:t>Низкая поведенческая культура учащихся (несоблюдение дисциплины).</a:t>
            </a:r>
          </a:p>
          <a:p>
            <a:r>
              <a:rPr lang="ru-RU" sz="2000" dirty="0" smtClean="0"/>
              <a:t>Отсутствие медицинского контроля и нарушение врачебных требований. </a:t>
            </a:r>
          </a:p>
          <a:p>
            <a:r>
              <a:rPr lang="ru-RU" sz="2000" dirty="0" smtClean="0"/>
              <a:t>Пренебрежительное отношение к разминке</a:t>
            </a:r>
          </a:p>
          <a:p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2655192484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3" dur="1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4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6" dur="1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7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9" dur="1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0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3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5" dur="1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6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8" dur="1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9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1" dur="1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88318"/>
            <a:ext cx="8172400" cy="142617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/>
              <a:t> </a:t>
            </a:r>
            <a:r>
              <a:rPr lang="ru-RU" b="1" i="1" dirty="0">
                <a:solidFill>
                  <a:srgbClr val="FF0000"/>
                </a:solidFill>
              </a:rPr>
              <a:t>Не соблюдение ТБ на уроках </a:t>
            </a:r>
            <a:r>
              <a:rPr lang="ru-RU" b="1" i="1" dirty="0" smtClean="0">
                <a:solidFill>
                  <a:srgbClr val="FF0000"/>
                </a:solidFill>
              </a:rPr>
              <a:t>физкультуры </a:t>
            </a:r>
            <a:r>
              <a:rPr lang="ru-RU" b="1" i="1" dirty="0">
                <a:solidFill>
                  <a:srgbClr val="FF0000"/>
                </a:solidFill>
              </a:rPr>
              <a:t>приводит к травмам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11" name="Правая фигурная скобка 10"/>
          <p:cNvSpPr/>
          <p:nvPr/>
        </p:nvSpPr>
        <p:spPr>
          <a:xfrm rot="16200000">
            <a:off x="4286248" y="214290"/>
            <a:ext cx="357190" cy="4643470"/>
          </a:xfrm>
          <a:prstGeom prst="rightBrace">
            <a:avLst>
              <a:gd name="adj1" fmla="val 8333"/>
              <a:gd name="adj2" fmla="val 49328"/>
            </a:avLst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19" name="Группа 18"/>
          <p:cNvGrpSpPr/>
          <p:nvPr/>
        </p:nvGrpSpPr>
        <p:grpSpPr>
          <a:xfrm>
            <a:off x="1928794" y="2928934"/>
            <a:ext cx="6143668" cy="3299419"/>
            <a:chOff x="1928794" y="2928934"/>
            <a:chExt cx="6143668" cy="3299419"/>
          </a:xfrm>
        </p:grpSpPr>
        <p:sp>
          <p:nvSpPr>
            <p:cNvPr id="8" name="TextBox 7"/>
            <p:cNvSpPr txBox="1"/>
            <p:nvPr/>
          </p:nvSpPr>
          <p:spPr>
            <a:xfrm>
              <a:off x="1928794" y="3929066"/>
              <a:ext cx="4639805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3200" b="1" i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К</a:t>
              </a:r>
              <a:r>
                <a:rPr lang="ru-RU" sz="3200" b="1" i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ровотечения</a:t>
              </a:r>
              <a:endParaRPr lang="ru-RU" sz="32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2714612" y="4786322"/>
              <a:ext cx="3034855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3200" b="1" i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У</a:t>
              </a:r>
              <a:r>
                <a:rPr lang="ru-RU" sz="3200" b="1" i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шибы</a:t>
              </a:r>
              <a:endParaRPr lang="ru-RU" sz="32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1928794" y="5643578"/>
              <a:ext cx="482453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3200" b="1" i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Вывихи, переломы</a:t>
              </a:r>
              <a:endParaRPr lang="ru-RU" sz="32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2000232" y="2928934"/>
              <a:ext cx="6072230" cy="8617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3200" b="1" i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Раны, ссадины, порезы</a:t>
              </a:r>
            </a:p>
            <a:p>
              <a:endParaRPr lang="ru-RU" dirty="0"/>
            </a:p>
          </p:txBody>
        </p:sp>
      </p:grpSp>
      <p:sp>
        <p:nvSpPr>
          <p:cNvPr id="18" name="TextBox 17"/>
          <p:cNvSpPr txBox="1"/>
          <p:nvPr/>
        </p:nvSpPr>
        <p:spPr>
          <a:xfrm>
            <a:off x="3143240" y="1591782"/>
            <a:ext cx="492922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Виды </a:t>
            </a:r>
            <a:r>
              <a:rPr lang="ru-RU" sz="32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травм</a:t>
            </a:r>
            <a:endParaRPr lang="ru-RU" sz="32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6056973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5" dur="1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1" grpId="0" animBg="1"/>
      <p:bldP spid="1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571480"/>
            <a:ext cx="7498080" cy="2151112"/>
          </a:xfrm>
        </p:spPr>
        <p:txBody>
          <a:bodyPr>
            <a:normAutofit/>
          </a:bodyPr>
          <a:lstStyle/>
          <a:p>
            <a:pPr algn="ctr"/>
            <a:r>
              <a:rPr lang="ru-RU" sz="4800" b="1" dirty="0">
                <a:solidFill>
                  <a:srgbClr val="FF0000"/>
                </a:solidFill>
              </a:rPr>
              <a:t>Первая </a:t>
            </a:r>
            <a:r>
              <a:rPr lang="ru-RU" sz="4800" b="1" dirty="0" smtClean="0">
                <a:solidFill>
                  <a:srgbClr val="FF0000"/>
                </a:solidFill>
              </a:rPr>
              <a:t/>
            </a:r>
            <a:br>
              <a:rPr lang="ru-RU" sz="4800" b="1" dirty="0" smtClean="0">
                <a:solidFill>
                  <a:srgbClr val="FF0000"/>
                </a:solidFill>
              </a:rPr>
            </a:br>
            <a:r>
              <a:rPr lang="ru-RU" sz="4800" b="1" dirty="0" smtClean="0">
                <a:solidFill>
                  <a:srgbClr val="FF0000"/>
                </a:solidFill>
              </a:rPr>
              <a:t>медицинская </a:t>
            </a:r>
            <a:r>
              <a:rPr lang="ru-RU" sz="4800" b="1" dirty="0">
                <a:solidFill>
                  <a:srgbClr val="FF0000"/>
                </a:solidFill>
              </a:rPr>
              <a:t>помощь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41755" y="2420888"/>
            <a:ext cx="5816327" cy="3744416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94204795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7224" y="548680"/>
            <a:ext cx="7498080" cy="86895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>
                <a:solidFill>
                  <a:srgbClr val="FF0000"/>
                </a:solidFill>
              </a:rPr>
              <a:t>Раны, ссадины, порезы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400" b="1" dirty="0" smtClean="0"/>
              <a:t>Причины: </a:t>
            </a:r>
          </a:p>
          <a:p>
            <a:pPr marL="82296" indent="0">
              <a:buNone/>
            </a:pPr>
            <a:r>
              <a:rPr lang="ru-RU" sz="2000" b="1" dirty="0"/>
              <a:t> </a:t>
            </a:r>
            <a:r>
              <a:rPr lang="ru-RU" sz="2000" b="1" dirty="0" smtClean="0"/>
              <a:t>     </a:t>
            </a:r>
            <a:r>
              <a:rPr lang="ru-RU" sz="2000" dirty="0" smtClean="0"/>
              <a:t>падения</a:t>
            </a:r>
            <a:r>
              <a:rPr lang="ru-RU" sz="2000" dirty="0"/>
              <a:t>, неисправный </a:t>
            </a:r>
            <a:r>
              <a:rPr lang="ru-RU" sz="2000" dirty="0" smtClean="0"/>
              <a:t>инвентарь</a:t>
            </a:r>
            <a:r>
              <a:rPr lang="ru-RU" sz="2000" dirty="0"/>
              <a:t>, нарушение </a:t>
            </a:r>
            <a:r>
              <a:rPr lang="ru-RU" sz="2000" dirty="0" smtClean="0"/>
              <a:t>дисциплины</a:t>
            </a:r>
          </a:p>
          <a:p>
            <a:pPr marL="82296" indent="0">
              <a:buNone/>
            </a:pPr>
            <a:r>
              <a:rPr lang="ru-RU" sz="2000" dirty="0"/>
              <a:t> </a:t>
            </a:r>
            <a:r>
              <a:rPr lang="ru-RU" sz="2000" dirty="0" smtClean="0"/>
              <a:t>      и </a:t>
            </a:r>
            <a:r>
              <a:rPr lang="ru-RU" sz="2000" dirty="0"/>
              <a:t>т.д</a:t>
            </a:r>
            <a:r>
              <a:rPr lang="ru-RU" sz="2000" dirty="0" smtClean="0"/>
              <a:t>.</a:t>
            </a:r>
          </a:p>
          <a:p>
            <a:r>
              <a:rPr lang="ru-RU" sz="2400" b="1" dirty="0"/>
              <a:t>Симптомы</a:t>
            </a:r>
            <a:r>
              <a:rPr lang="ru-RU" sz="2400" b="1" dirty="0" smtClean="0"/>
              <a:t>:  </a:t>
            </a:r>
            <a:r>
              <a:rPr lang="ru-RU" sz="2000" dirty="0" smtClean="0"/>
              <a:t>боль</a:t>
            </a:r>
            <a:r>
              <a:rPr lang="ru-RU" sz="2000" dirty="0"/>
              <a:t>, нарушение целостности кожного покрова и </a:t>
            </a:r>
            <a:r>
              <a:rPr lang="ru-RU" sz="2000" dirty="0" smtClean="0"/>
              <a:t>т.д.</a:t>
            </a:r>
          </a:p>
          <a:p>
            <a:pPr marL="82296" indent="0">
              <a:buNone/>
            </a:pPr>
            <a:endParaRPr lang="ru-RU" sz="2000" dirty="0"/>
          </a:p>
          <a:p>
            <a:pPr>
              <a:buFontTx/>
              <a:buChar char="-"/>
            </a:pPr>
            <a:endParaRPr lang="ru-RU" sz="2000" dirty="0"/>
          </a:p>
          <a:p>
            <a:pPr marL="82296" indent="0">
              <a:buNone/>
            </a:pPr>
            <a:endParaRPr lang="ru-RU" sz="2000" dirty="0"/>
          </a:p>
          <a:p>
            <a:pPr marL="82296" indent="0">
              <a:buNone/>
            </a:pPr>
            <a:endParaRPr lang="ru-RU" sz="2000" dirty="0"/>
          </a:p>
          <a:p>
            <a:pPr marL="82296" indent="0">
              <a:buNone/>
            </a:pPr>
            <a:endParaRPr lang="ru-RU" sz="2000" dirty="0"/>
          </a:p>
          <a:p>
            <a:endParaRPr lang="ru-RU" dirty="0"/>
          </a:p>
          <a:p>
            <a:endParaRPr lang="ru-RU" dirty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43306" y="3197002"/>
            <a:ext cx="5297510" cy="3660998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350118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7" dur="1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274638"/>
            <a:ext cx="7498080" cy="922114"/>
          </a:xfrm>
        </p:spPr>
        <p:txBody>
          <a:bodyPr>
            <a:normAutofit/>
          </a:bodyPr>
          <a:lstStyle/>
          <a:p>
            <a:pPr algn="ctr"/>
            <a:r>
              <a:rPr lang="ru-RU" sz="3600" dirty="0">
                <a:solidFill>
                  <a:srgbClr val="FF0000"/>
                </a:solidFill>
              </a:rPr>
              <a:t>Раны, ссадины, порезы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0034" y="1196752"/>
            <a:ext cx="7498080" cy="5051648"/>
          </a:xfrm>
        </p:spPr>
        <p:txBody>
          <a:bodyPr>
            <a:normAutofit/>
          </a:bodyPr>
          <a:lstStyle/>
          <a:p>
            <a:r>
              <a:rPr lang="ru-RU" sz="2400" b="1" dirty="0"/>
              <a:t>Первая помощь:</a:t>
            </a:r>
          </a:p>
          <a:p>
            <a:pPr marL="82296" indent="0">
              <a:buNone/>
            </a:pPr>
            <a:r>
              <a:rPr lang="ru-RU" sz="2000" dirty="0"/>
              <a:t>- обработка окружности раны антисептиками;</a:t>
            </a:r>
          </a:p>
          <a:p>
            <a:pPr marL="82296" indent="0">
              <a:buNone/>
            </a:pPr>
            <a:r>
              <a:rPr lang="ru-RU" sz="2000" dirty="0" smtClean="0"/>
              <a:t>- наложение </a:t>
            </a:r>
            <a:r>
              <a:rPr lang="ru-RU" sz="2000" dirty="0"/>
              <a:t>повязки. </a:t>
            </a:r>
          </a:p>
          <a:p>
            <a:r>
              <a:rPr lang="ru-RU" sz="2400" b="1" dirty="0"/>
              <a:t>Запомните!</a:t>
            </a:r>
          </a:p>
          <a:p>
            <a:pPr marL="82296" indent="0">
              <a:buNone/>
            </a:pPr>
            <a:r>
              <a:rPr lang="ru-RU" sz="2000" dirty="0" smtClean="0"/>
              <a:t>- Водой </a:t>
            </a:r>
            <a:r>
              <a:rPr lang="ru-RU" sz="2000" dirty="0"/>
              <a:t>рану промывать не следует!</a:t>
            </a:r>
          </a:p>
          <a:p>
            <a:pPr marL="82296" indent="0">
              <a:buNone/>
            </a:pPr>
            <a:r>
              <a:rPr lang="ru-RU" sz="2000" dirty="0" smtClean="0"/>
              <a:t>- Ни </a:t>
            </a:r>
            <a:r>
              <a:rPr lang="ru-RU" sz="2000" dirty="0"/>
              <a:t>в коем случае не прикладывать к ней землю!</a:t>
            </a:r>
          </a:p>
          <a:p>
            <a:pPr marL="82296" indent="0">
              <a:buNone/>
            </a:pPr>
            <a:r>
              <a:rPr lang="ru-RU" sz="2000" dirty="0" smtClean="0"/>
              <a:t>- Если </a:t>
            </a:r>
            <a:r>
              <a:rPr lang="ru-RU" sz="2000" dirty="0"/>
              <a:t>рана глубокая немедленно доставить                   </a:t>
            </a:r>
          </a:p>
          <a:p>
            <a:pPr marL="82296" indent="0">
              <a:buNone/>
            </a:pPr>
            <a:r>
              <a:rPr lang="ru-RU" sz="2000" dirty="0" smtClean="0"/>
              <a:t>   пострадавшего </a:t>
            </a:r>
            <a:r>
              <a:rPr lang="ru-RU" sz="2000" dirty="0"/>
              <a:t>в </a:t>
            </a:r>
            <a:endParaRPr lang="ru-RU" sz="2000" dirty="0" smtClean="0"/>
          </a:p>
          <a:p>
            <a:pPr marL="82296" indent="0">
              <a:buNone/>
            </a:pPr>
            <a:r>
              <a:rPr lang="ru-RU" sz="2000" dirty="0"/>
              <a:t> </a:t>
            </a:r>
            <a:r>
              <a:rPr lang="ru-RU" sz="2000" dirty="0" smtClean="0"/>
              <a:t>  медицинское </a:t>
            </a:r>
            <a:r>
              <a:rPr lang="ru-RU" sz="2000" dirty="0"/>
              <a:t>учреждение!</a:t>
            </a:r>
          </a:p>
          <a:p>
            <a:endParaRPr lang="ru-RU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80111" y="4073674"/>
            <a:ext cx="3712435" cy="2784326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317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103116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7" dur="1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2" dur="1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7" dur="1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2" dur="1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7" dur="1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52" dur="1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7" dur="5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404664"/>
            <a:ext cx="749808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>
                <a:solidFill>
                  <a:srgbClr val="FF0000"/>
                </a:solidFill>
              </a:rPr>
              <a:t>Кровотечения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400" b="1" dirty="0"/>
              <a:t>Причины</a:t>
            </a:r>
            <a:r>
              <a:rPr lang="ru-RU" sz="2400" b="1" dirty="0" smtClean="0"/>
              <a:t>: </a:t>
            </a:r>
          </a:p>
          <a:p>
            <a:pPr marL="82296" indent="0">
              <a:buNone/>
            </a:pPr>
            <a:r>
              <a:rPr lang="ru-RU" sz="2400" b="1" dirty="0"/>
              <a:t> </a:t>
            </a:r>
            <a:r>
              <a:rPr lang="ru-RU" sz="2400" b="1" dirty="0" smtClean="0"/>
              <a:t>   </a:t>
            </a:r>
            <a:r>
              <a:rPr lang="ru-RU" sz="2000" dirty="0" smtClean="0"/>
              <a:t>порезы</a:t>
            </a:r>
            <a:r>
              <a:rPr lang="ru-RU" sz="2000" dirty="0"/>
              <a:t>, падения, столкновения при выполнение </a:t>
            </a:r>
            <a:endParaRPr lang="ru-RU" sz="2000" dirty="0" smtClean="0"/>
          </a:p>
          <a:p>
            <a:pPr marL="82296" indent="0">
              <a:buNone/>
            </a:pPr>
            <a:r>
              <a:rPr lang="ru-RU" sz="2000" dirty="0"/>
              <a:t> </a:t>
            </a:r>
            <a:r>
              <a:rPr lang="ru-RU" sz="2000" dirty="0" smtClean="0"/>
              <a:t>    упражнений </a:t>
            </a:r>
            <a:r>
              <a:rPr lang="ru-RU" sz="2000" dirty="0"/>
              <a:t>и т.д</a:t>
            </a:r>
            <a:r>
              <a:rPr lang="ru-RU" sz="2000" dirty="0" smtClean="0"/>
              <a:t>.</a:t>
            </a:r>
          </a:p>
          <a:p>
            <a:r>
              <a:rPr lang="ru-RU" sz="2400" b="1" dirty="0"/>
              <a:t>Симптомы</a:t>
            </a:r>
            <a:r>
              <a:rPr lang="ru-RU" sz="2400" b="1" dirty="0" smtClean="0"/>
              <a:t>: </a:t>
            </a:r>
            <a:r>
              <a:rPr lang="ru-RU" sz="2400" b="1" dirty="0"/>
              <a:t> </a:t>
            </a:r>
            <a:r>
              <a:rPr lang="ru-RU" sz="2000" dirty="0" smtClean="0"/>
              <a:t>головокружение </a:t>
            </a:r>
            <a:r>
              <a:rPr lang="ru-RU" sz="2000" dirty="0"/>
              <a:t>потеря сознания, слабость и т.д</a:t>
            </a:r>
            <a:r>
              <a:rPr lang="ru-RU" sz="2000" dirty="0" smtClean="0"/>
              <a:t>.</a:t>
            </a:r>
          </a:p>
          <a:p>
            <a:endParaRPr lang="ru-RU" sz="2000" dirty="0"/>
          </a:p>
          <a:p>
            <a:endParaRPr lang="ru-RU" sz="2000" dirty="0"/>
          </a:p>
          <a:p>
            <a:endParaRPr lang="ru-RU" sz="2000" dirty="0"/>
          </a:p>
          <a:p>
            <a:endParaRPr lang="ru-RU" sz="2000" dirty="0"/>
          </a:p>
          <a:p>
            <a:endParaRPr lang="ru-RU" sz="2000" dirty="0"/>
          </a:p>
          <a:p>
            <a:endParaRPr lang="ru-RU" dirty="0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11960" y="3174371"/>
            <a:ext cx="4602514" cy="3704462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019631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7" dur="1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2" dur="20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2071734" y="0"/>
            <a:ext cx="7498080" cy="1143000"/>
          </a:xfrm>
        </p:spPr>
        <p:txBody>
          <a:bodyPr>
            <a:normAutofit/>
          </a:bodyPr>
          <a:lstStyle/>
          <a:p>
            <a:pPr algn="ctr"/>
            <a:r>
              <a:rPr lang="ru-RU" sz="3600" dirty="0">
                <a:solidFill>
                  <a:srgbClr val="FF0000"/>
                </a:solidFill>
              </a:rPr>
              <a:t>Кровотечения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-32" y="1052736"/>
            <a:ext cx="7634039" cy="4800600"/>
          </a:xfrm>
        </p:spPr>
        <p:txBody>
          <a:bodyPr>
            <a:normAutofit/>
          </a:bodyPr>
          <a:lstStyle/>
          <a:p>
            <a:r>
              <a:rPr lang="ru-RU" sz="2400" b="1" dirty="0"/>
              <a:t>Первая помощь: </a:t>
            </a:r>
            <a:endParaRPr lang="ru-RU" sz="2400" b="1" dirty="0" smtClean="0"/>
          </a:p>
          <a:p>
            <a:pPr>
              <a:buFontTx/>
              <a:buChar char="-"/>
            </a:pPr>
            <a:r>
              <a:rPr lang="ru-RU" sz="2000" dirty="0" smtClean="0"/>
              <a:t>поврежденную </a:t>
            </a:r>
            <a:r>
              <a:rPr lang="ru-RU" sz="2000" dirty="0"/>
              <a:t>конечность приподнять, наложить </a:t>
            </a:r>
            <a:r>
              <a:rPr lang="ru-RU" sz="2000" dirty="0" smtClean="0"/>
              <a:t>тугую</a:t>
            </a:r>
          </a:p>
          <a:p>
            <a:pPr marL="82296" indent="0">
              <a:buNone/>
            </a:pPr>
            <a:r>
              <a:rPr lang="ru-RU" sz="2000" dirty="0"/>
              <a:t> </a:t>
            </a:r>
            <a:r>
              <a:rPr lang="ru-RU" sz="2000" dirty="0" smtClean="0"/>
              <a:t>     </a:t>
            </a:r>
            <a:r>
              <a:rPr lang="ru-RU" sz="2000" dirty="0"/>
              <a:t>повязку или жгут (при сильном кровотечении)</a:t>
            </a:r>
          </a:p>
          <a:p>
            <a:r>
              <a:rPr lang="ru-RU" sz="2400" b="1" dirty="0"/>
              <a:t>Запомните!</a:t>
            </a:r>
          </a:p>
          <a:p>
            <a:pPr marL="82296" indent="0">
              <a:buNone/>
            </a:pPr>
            <a:r>
              <a:rPr lang="ru-RU" sz="2000" dirty="0" smtClean="0"/>
              <a:t>- Жгут </a:t>
            </a:r>
            <a:r>
              <a:rPr lang="ru-RU" sz="2000" dirty="0"/>
              <a:t>нельзя держать в затянутом положении более </a:t>
            </a:r>
            <a:r>
              <a:rPr lang="ru-RU" sz="2000" dirty="0" smtClean="0"/>
              <a:t>1,5-2 </a:t>
            </a:r>
          </a:p>
          <a:p>
            <a:pPr marL="82296" indent="0">
              <a:buNone/>
            </a:pPr>
            <a:r>
              <a:rPr lang="ru-RU" sz="2000" dirty="0"/>
              <a:t> </a:t>
            </a:r>
            <a:r>
              <a:rPr lang="ru-RU" sz="2000" dirty="0" smtClean="0"/>
              <a:t>   часов</a:t>
            </a:r>
            <a:endParaRPr lang="ru-RU" sz="2000" dirty="0"/>
          </a:p>
          <a:p>
            <a:pPr marL="82296" indent="0">
              <a:buNone/>
            </a:pPr>
            <a:r>
              <a:rPr lang="ru-RU" sz="2000" dirty="0" smtClean="0"/>
              <a:t>- Прикрепить </a:t>
            </a:r>
            <a:r>
              <a:rPr lang="ru-RU" sz="2000" dirty="0"/>
              <a:t>записку с датой и временем наложения жгута.</a:t>
            </a:r>
          </a:p>
          <a:p>
            <a:pPr marL="82296" indent="0">
              <a:buNone/>
            </a:pPr>
            <a:r>
              <a:rPr lang="ru-RU" sz="2000" dirty="0" smtClean="0"/>
              <a:t>- Пострадавшего </a:t>
            </a:r>
            <a:r>
              <a:rPr lang="ru-RU" sz="2000" dirty="0"/>
              <a:t>необходимо СРОЧНО доставить к врачу</a:t>
            </a:r>
          </a:p>
          <a:p>
            <a:endParaRPr lang="ru-RU" dirty="0"/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11973" y="4786322"/>
            <a:ext cx="3102259" cy="2071678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614564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25 0  E" pathEditMode="relative" ptsTypes="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1" dur="20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6" dur="1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1" dur="1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6" dur="1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1" dur="1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6" dur="1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1" dur="1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6" dur="1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51" dur="1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>
                <a:solidFill>
                  <a:srgbClr val="FF0000"/>
                </a:solidFill>
              </a:rPr>
              <a:t>Ушибы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400" b="1" dirty="0"/>
              <a:t>Причины: </a:t>
            </a:r>
            <a:endParaRPr lang="ru-RU" sz="2400" b="1" dirty="0" smtClean="0"/>
          </a:p>
          <a:p>
            <a:pPr marL="82296" indent="0">
              <a:buNone/>
            </a:pPr>
            <a:r>
              <a:rPr lang="ru-RU" sz="2400" dirty="0" smtClean="0"/>
              <a:t>- </a:t>
            </a:r>
            <a:r>
              <a:rPr lang="ru-RU" sz="2000" dirty="0" smtClean="0"/>
              <a:t>падение</a:t>
            </a:r>
            <a:r>
              <a:rPr lang="ru-RU" sz="2000" dirty="0"/>
              <a:t>, сильный удар</a:t>
            </a:r>
          </a:p>
          <a:p>
            <a:r>
              <a:rPr lang="ru-RU" sz="2400" b="1" dirty="0"/>
              <a:t>Симптомы: </a:t>
            </a:r>
            <a:endParaRPr lang="ru-RU" sz="2400" b="1" dirty="0" smtClean="0"/>
          </a:p>
          <a:p>
            <a:pPr>
              <a:buFontTx/>
              <a:buChar char="-"/>
            </a:pPr>
            <a:r>
              <a:rPr lang="ru-RU" sz="2000" dirty="0" smtClean="0"/>
              <a:t>боль</a:t>
            </a:r>
            <a:r>
              <a:rPr lang="ru-RU" sz="2000" dirty="0"/>
              <a:t>, припухлость, кровоподтеки, небольшое </a:t>
            </a:r>
            <a:r>
              <a:rPr lang="ru-RU" sz="2000" dirty="0" smtClean="0"/>
              <a:t>нарушение</a:t>
            </a:r>
          </a:p>
          <a:p>
            <a:pPr marL="82296" indent="0">
              <a:buNone/>
            </a:pPr>
            <a:r>
              <a:rPr lang="ru-RU" sz="2000" dirty="0"/>
              <a:t> </a:t>
            </a:r>
            <a:r>
              <a:rPr lang="ru-RU" sz="2000" dirty="0" smtClean="0"/>
              <a:t>    </a:t>
            </a:r>
            <a:r>
              <a:rPr lang="ru-RU" sz="2000" dirty="0"/>
              <a:t>функций </a:t>
            </a:r>
          </a:p>
          <a:p>
            <a:endParaRPr lang="ru-RU" sz="2000" dirty="0"/>
          </a:p>
          <a:p>
            <a:endParaRPr lang="ru-RU" sz="2000" dirty="0"/>
          </a:p>
          <a:p>
            <a:endParaRPr lang="ru-RU" dirty="0"/>
          </a:p>
        </p:txBody>
      </p:sp>
      <p:pic>
        <p:nvPicPr>
          <p:cNvPr id="1536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79912" y="3602513"/>
            <a:ext cx="5201029" cy="313315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747558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53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7" dur="1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2" dur="1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7" dur="1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195</TotalTime>
  <Words>444</Words>
  <Application>Microsoft Office PowerPoint</Application>
  <PresentationFormat>Экран (4:3)</PresentationFormat>
  <Paragraphs>111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0" baseType="lpstr">
      <vt:lpstr>Arial</vt:lpstr>
      <vt:lpstr>Times New Roman</vt:lpstr>
      <vt:lpstr>Trebuchet MS</vt:lpstr>
      <vt:lpstr>Wingdings 3</vt:lpstr>
      <vt:lpstr>Грань</vt:lpstr>
      <vt:lpstr>Первая медицинская помощь на уроках  физической культуры</vt:lpstr>
      <vt:lpstr>Основные причины травматизма  </vt:lpstr>
      <vt:lpstr> Не соблюдение ТБ на уроках физкультуры приводит к травмам  </vt:lpstr>
      <vt:lpstr>Первая  медицинская помощь </vt:lpstr>
      <vt:lpstr>Раны, ссадины, порезы </vt:lpstr>
      <vt:lpstr>Раны, ссадины, порезы</vt:lpstr>
      <vt:lpstr>Кровотечения </vt:lpstr>
      <vt:lpstr>Кровотечения</vt:lpstr>
      <vt:lpstr>Ушибы </vt:lpstr>
      <vt:lpstr>Ушибы</vt:lpstr>
      <vt:lpstr>Вывихи</vt:lpstr>
      <vt:lpstr>Вывихи</vt:lpstr>
      <vt:lpstr>Переломы </vt:lpstr>
      <vt:lpstr>Переломы</vt:lpstr>
      <vt:lpstr>Спасибо за внимание!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Первая медицинская помощь на уроках  физической культуры</dc:title>
  <dc:creator>User</dc:creator>
  <cp:lastModifiedBy>Пользователь</cp:lastModifiedBy>
  <cp:revision>25</cp:revision>
  <dcterms:modified xsi:type="dcterms:W3CDTF">2022-11-20T10:41:33Z</dcterms:modified>
</cp:coreProperties>
</file>