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1"/>
  </p:notesMasterIdLst>
  <p:sldIdLst>
    <p:sldId id="256" r:id="rId2"/>
    <p:sldId id="257" r:id="rId3"/>
    <p:sldId id="259" r:id="rId4"/>
    <p:sldId id="260" r:id="rId5"/>
    <p:sldId id="261" r:id="rId6"/>
    <p:sldId id="262" r:id="rId7"/>
    <p:sldId id="265" r:id="rId8"/>
    <p:sldId id="264" r:id="rId9"/>
    <p:sldId id="263"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0D2190-C1EB-41C4-A65E-5DFA91388FCB}" type="datetimeFigureOut">
              <a:rPr lang="ru-RU" smtClean="0"/>
              <a:t>20.11.2022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C0A3A9-495F-401E-B780-ED559C4BA401}" type="slidenum">
              <a:rPr lang="ru-RU" smtClean="0"/>
              <a:t>‹#›</a:t>
            </a:fld>
            <a:endParaRPr lang="ru-RU"/>
          </a:p>
        </p:txBody>
      </p:sp>
    </p:spTree>
    <p:extLst>
      <p:ext uri="{BB962C8B-B14F-4D97-AF65-F5344CB8AC3E}">
        <p14:creationId xmlns:p14="http://schemas.microsoft.com/office/powerpoint/2010/main" val="3690884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AC0A3A9-495F-401E-B780-ED559C4BA401}" type="slidenum">
              <a:rPr lang="ru-RU" smtClean="0"/>
              <a:t>2</a:t>
            </a:fld>
            <a:endParaRPr lang="ru-RU"/>
          </a:p>
        </p:txBody>
      </p:sp>
    </p:spTree>
    <p:extLst>
      <p:ext uri="{BB962C8B-B14F-4D97-AF65-F5344CB8AC3E}">
        <p14:creationId xmlns:p14="http://schemas.microsoft.com/office/powerpoint/2010/main" val="40947960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0F5C415-1D97-468E-BFE6-844087631BF1}" type="datetime1">
              <a:rPr lang="ru-RU" smtClean="0"/>
              <a:t>20.11.2022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5AA616-74AB-438B-9DC8-0E77F7199A74}" type="slidenum">
              <a:rPr lang="ru-RU" smtClean="0"/>
              <a:t>‹#›</a:t>
            </a:fld>
            <a:endParaRPr lang="ru-RU"/>
          </a:p>
        </p:txBody>
      </p:sp>
    </p:spTree>
    <p:extLst>
      <p:ext uri="{BB962C8B-B14F-4D97-AF65-F5344CB8AC3E}">
        <p14:creationId xmlns:p14="http://schemas.microsoft.com/office/powerpoint/2010/main" val="418475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C77E5C8-EC13-4C63-98F8-CFAB896ADE42}" type="datetime1">
              <a:rPr lang="ru-RU" smtClean="0"/>
              <a:t>20.11.2022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5AA616-74AB-438B-9DC8-0E77F7199A74}" type="slidenum">
              <a:rPr lang="ru-RU" smtClean="0"/>
              <a:t>‹#›</a:t>
            </a:fld>
            <a:endParaRPr lang="ru-RU"/>
          </a:p>
        </p:txBody>
      </p:sp>
    </p:spTree>
    <p:extLst>
      <p:ext uri="{BB962C8B-B14F-4D97-AF65-F5344CB8AC3E}">
        <p14:creationId xmlns:p14="http://schemas.microsoft.com/office/powerpoint/2010/main" val="2558143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7B35873-AD5C-469E-BA46-22B4F1E93D77}" type="datetime1">
              <a:rPr lang="ru-RU" smtClean="0"/>
              <a:t>20.11.2022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5AA616-74AB-438B-9DC8-0E77F7199A74}" type="slidenum">
              <a:rPr lang="ru-RU" smtClean="0"/>
              <a:t>‹#›</a:t>
            </a:fld>
            <a:endParaRPr lang="ru-RU"/>
          </a:p>
        </p:txBody>
      </p:sp>
    </p:spTree>
    <p:extLst>
      <p:ext uri="{BB962C8B-B14F-4D97-AF65-F5344CB8AC3E}">
        <p14:creationId xmlns:p14="http://schemas.microsoft.com/office/powerpoint/2010/main" val="636151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83B476F-9578-4430-8BCE-0B3F43599FC5}" type="datetime1">
              <a:rPr lang="ru-RU" smtClean="0"/>
              <a:t>20.11.2022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5AA616-74AB-438B-9DC8-0E77F7199A74}" type="slidenum">
              <a:rPr lang="ru-RU" smtClean="0"/>
              <a:t>‹#›</a:t>
            </a:fld>
            <a:endParaRPr lang="ru-RU"/>
          </a:p>
        </p:txBody>
      </p:sp>
    </p:spTree>
    <p:extLst>
      <p:ext uri="{BB962C8B-B14F-4D97-AF65-F5344CB8AC3E}">
        <p14:creationId xmlns:p14="http://schemas.microsoft.com/office/powerpoint/2010/main" val="1273346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FE6CE76-457D-4D50-A7FC-7775AA4BC942}" type="datetime1">
              <a:rPr lang="ru-RU" smtClean="0"/>
              <a:t>20.11.2022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5AA616-74AB-438B-9DC8-0E77F7199A74}" type="slidenum">
              <a:rPr lang="ru-RU" smtClean="0"/>
              <a:t>‹#›</a:t>
            </a:fld>
            <a:endParaRPr lang="ru-RU"/>
          </a:p>
        </p:txBody>
      </p:sp>
    </p:spTree>
    <p:extLst>
      <p:ext uri="{BB962C8B-B14F-4D97-AF65-F5344CB8AC3E}">
        <p14:creationId xmlns:p14="http://schemas.microsoft.com/office/powerpoint/2010/main" val="2585547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76D1415-D584-4E6A-A90C-17748FE358C2}" type="datetime1">
              <a:rPr lang="ru-RU" smtClean="0"/>
              <a:t>20.11.2022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C5AA616-74AB-438B-9DC8-0E77F7199A74}" type="slidenum">
              <a:rPr lang="ru-RU" smtClean="0"/>
              <a:t>‹#›</a:t>
            </a:fld>
            <a:endParaRPr lang="ru-RU"/>
          </a:p>
        </p:txBody>
      </p:sp>
    </p:spTree>
    <p:extLst>
      <p:ext uri="{BB962C8B-B14F-4D97-AF65-F5344CB8AC3E}">
        <p14:creationId xmlns:p14="http://schemas.microsoft.com/office/powerpoint/2010/main" val="2599885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9280EC5-04EE-4C75-BC7F-BCD2C60E8CA2}" type="datetime1">
              <a:rPr lang="ru-RU" smtClean="0"/>
              <a:t>20.11.2022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C5AA616-74AB-438B-9DC8-0E77F7199A74}" type="slidenum">
              <a:rPr lang="ru-RU" smtClean="0"/>
              <a:t>‹#›</a:t>
            </a:fld>
            <a:endParaRPr lang="ru-RU"/>
          </a:p>
        </p:txBody>
      </p:sp>
    </p:spTree>
    <p:extLst>
      <p:ext uri="{BB962C8B-B14F-4D97-AF65-F5344CB8AC3E}">
        <p14:creationId xmlns:p14="http://schemas.microsoft.com/office/powerpoint/2010/main" val="2066432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4CF3FA0-8B88-4451-A948-E8B935C2AE3F}" type="datetime1">
              <a:rPr lang="ru-RU" smtClean="0"/>
              <a:t>20.11.2022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C5AA616-74AB-438B-9DC8-0E77F7199A74}" type="slidenum">
              <a:rPr lang="ru-RU" smtClean="0"/>
              <a:t>‹#›</a:t>
            </a:fld>
            <a:endParaRPr lang="ru-RU"/>
          </a:p>
        </p:txBody>
      </p:sp>
    </p:spTree>
    <p:extLst>
      <p:ext uri="{BB962C8B-B14F-4D97-AF65-F5344CB8AC3E}">
        <p14:creationId xmlns:p14="http://schemas.microsoft.com/office/powerpoint/2010/main" val="32039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2A60223-D289-4DC2-BF2C-436EE5468293}" type="datetime1">
              <a:rPr lang="ru-RU" smtClean="0"/>
              <a:t>20.11.2022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C5AA616-74AB-438B-9DC8-0E77F7199A74}" type="slidenum">
              <a:rPr lang="ru-RU" smtClean="0"/>
              <a:t>‹#›</a:t>
            </a:fld>
            <a:endParaRPr lang="ru-RU"/>
          </a:p>
        </p:txBody>
      </p:sp>
    </p:spTree>
    <p:extLst>
      <p:ext uri="{BB962C8B-B14F-4D97-AF65-F5344CB8AC3E}">
        <p14:creationId xmlns:p14="http://schemas.microsoft.com/office/powerpoint/2010/main" val="80457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1EDD452-D33B-430F-992B-AD01A30F10F2}" type="datetime1">
              <a:rPr lang="ru-RU" smtClean="0"/>
              <a:t>20.11.2022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C5AA616-74AB-438B-9DC8-0E77F7199A74}" type="slidenum">
              <a:rPr lang="ru-RU" smtClean="0"/>
              <a:t>‹#›</a:t>
            </a:fld>
            <a:endParaRPr lang="ru-RU"/>
          </a:p>
        </p:txBody>
      </p:sp>
    </p:spTree>
    <p:extLst>
      <p:ext uri="{BB962C8B-B14F-4D97-AF65-F5344CB8AC3E}">
        <p14:creationId xmlns:p14="http://schemas.microsoft.com/office/powerpoint/2010/main" val="4143827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B19150B-0E78-496A-828C-E6B53E95A8D6}" type="datetime1">
              <a:rPr lang="ru-RU" smtClean="0"/>
              <a:t>20.11.2022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C5AA616-74AB-438B-9DC8-0E77F7199A74}" type="slidenum">
              <a:rPr lang="ru-RU" smtClean="0"/>
              <a:t>‹#›</a:t>
            </a:fld>
            <a:endParaRPr lang="ru-RU"/>
          </a:p>
        </p:txBody>
      </p:sp>
    </p:spTree>
    <p:extLst>
      <p:ext uri="{BB962C8B-B14F-4D97-AF65-F5344CB8AC3E}">
        <p14:creationId xmlns:p14="http://schemas.microsoft.com/office/powerpoint/2010/main" val="1124856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5000" r="-5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44CEE9-076F-4FA1-9564-E6444243125D}" type="datetime1">
              <a:rPr lang="ru-RU" smtClean="0"/>
              <a:t>20.11.2022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5AA616-74AB-438B-9DC8-0E77F7199A74}" type="slidenum">
              <a:rPr lang="ru-RU" smtClean="0"/>
              <a:t>‹#›</a:t>
            </a:fld>
            <a:endParaRPr lang="ru-RU"/>
          </a:p>
        </p:txBody>
      </p:sp>
    </p:spTree>
    <p:extLst>
      <p:ext uri="{BB962C8B-B14F-4D97-AF65-F5344CB8AC3E}">
        <p14:creationId xmlns:p14="http://schemas.microsoft.com/office/powerpoint/2010/main" val="95732062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slide" Target="slide3.xml"/><Relationship Id="rId7" Type="http://schemas.openxmlformats.org/officeDocument/2006/relationships/slide" Target="slide9.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slide" Target="slide7.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ru.wikipedia.org/wiki/%D0%92%D0%BE%D0%BB%D0%B5%D0%B9%D0%B1%D0%BE%D0%BB" TargetMode="External"/><Relationship Id="rId2" Type="http://schemas.openxmlformats.org/officeDocument/2006/relationships/hyperlink" Target="http://volleybolist.ru/literature/rulesofvolleyball.html" TargetMode="External"/><Relationship Id="rId1" Type="http://schemas.openxmlformats.org/officeDocument/2006/relationships/slideLayout" Target="../slideLayouts/slideLayout2.xml"/><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1988840"/>
            <a:ext cx="7772400" cy="2592288"/>
          </a:xfrm>
        </p:spPr>
        <p:txBody>
          <a:bodyPr>
            <a:normAutofit/>
          </a:bodyPr>
          <a:lstStyle/>
          <a:p>
            <a:r>
              <a:rPr lang="ru-RU" sz="5400" dirty="0" smtClean="0">
                <a:solidFill>
                  <a:schemeClr val="tx1">
                    <a:lumMod val="95000"/>
                    <a:lumOff val="5000"/>
                  </a:schemeClr>
                </a:solidFill>
                <a:effectLst>
                  <a:outerShdw blurRad="38100" dist="38100" dir="2700000" algn="tl">
                    <a:srgbClr val="000000">
                      <a:alpha val="43137"/>
                    </a:srgbClr>
                  </a:outerShdw>
                </a:effectLst>
                <a:latin typeface="+mn-lt"/>
              </a:rPr>
              <a:t>ВОЛЕЙБОЛ:</a:t>
            </a:r>
            <a:br>
              <a:rPr lang="ru-RU" sz="5400" dirty="0" smtClean="0">
                <a:solidFill>
                  <a:schemeClr val="tx1">
                    <a:lumMod val="95000"/>
                    <a:lumOff val="5000"/>
                  </a:schemeClr>
                </a:solidFill>
                <a:effectLst>
                  <a:outerShdw blurRad="38100" dist="38100" dir="2700000" algn="tl">
                    <a:srgbClr val="000000">
                      <a:alpha val="43137"/>
                    </a:srgbClr>
                  </a:outerShdw>
                </a:effectLst>
                <a:latin typeface="+mn-lt"/>
              </a:rPr>
            </a:br>
            <a:r>
              <a:rPr lang="ru-RU" sz="5400" dirty="0" smtClean="0">
                <a:solidFill>
                  <a:schemeClr val="tx1">
                    <a:lumMod val="95000"/>
                    <a:lumOff val="5000"/>
                  </a:schemeClr>
                </a:solidFill>
                <a:effectLst>
                  <a:outerShdw blurRad="38100" dist="38100" dir="2700000" algn="tl">
                    <a:srgbClr val="000000">
                      <a:alpha val="43137"/>
                    </a:srgbClr>
                  </a:outerShdw>
                </a:effectLst>
                <a:latin typeface="+mn-lt"/>
              </a:rPr>
              <a:t>ПРАВИЛА ИГРЫ</a:t>
            </a:r>
            <a:endParaRPr lang="ru-RU" sz="5400" dirty="0">
              <a:solidFill>
                <a:schemeClr val="tx1">
                  <a:lumMod val="95000"/>
                  <a:lumOff val="5000"/>
                </a:schemeClr>
              </a:solidFill>
              <a:effectLst>
                <a:outerShdw blurRad="38100" dist="38100" dir="2700000" algn="tl">
                  <a:srgbClr val="000000">
                    <a:alpha val="43137"/>
                  </a:srgbClr>
                </a:outerShdw>
              </a:effectLst>
              <a:latin typeface="+mn-lt"/>
            </a:endParaRPr>
          </a:p>
        </p:txBody>
      </p:sp>
      <p:sp>
        <p:nvSpPr>
          <p:cNvPr id="3" name="Подзаголовок 2"/>
          <p:cNvSpPr>
            <a:spLocks noGrp="1"/>
          </p:cNvSpPr>
          <p:nvPr>
            <p:ph type="subTitle" idx="1"/>
          </p:nvPr>
        </p:nvSpPr>
        <p:spPr>
          <a:xfrm>
            <a:off x="179512" y="5085184"/>
            <a:ext cx="6400800" cy="1296144"/>
          </a:xfrm>
        </p:spPr>
        <p:txBody>
          <a:bodyPr>
            <a:normAutofit/>
          </a:bodyPr>
          <a:lstStyle/>
          <a:p>
            <a:pPr algn="l"/>
            <a:r>
              <a:rPr lang="ru-RU" b="1" dirty="0" smtClean="0">
                <a:solidFill>
                  <a:schemeClr val="tx1">
                    <a:lumMod val="75000"/>
                    <a:lumOff val="25000"/>
                  </a:schemeClr>
                </a:solidFill>
                <a:effectLst>
                  <a:outerShdw blurRad="38100" dist="38100" dir="2700000" algn="tl">
                    <a:srgbClr val="000000">
                      <a:alpha val="43137"/>
                    </a:srgbClr>
                  </a:outerShdw>
                </a:effectLst>
                <a:latin typeface="Times New Roman" pitchFamily="18" charset="0"/>
                <a:cs typeface="Times New Roman" pitchFamily="18" charset="0"/>
              </a:rPr>
              <a:t>Лукьянов Максим Алексеевич </a:t>
            </a:r>
          </a:p>
          <a:p>
            <a:pPr algn="l"/>
            <a:r>
              <a:rPr lang="ru-RU" b="1" dirty="0" smtClean="0">
                <a:solidFill>
                  <a:schemeClr val="tx1">
                    <a:lumMod val="75000"/>
                    <a:lumOff val="25000"/>
                  </a:schemeClr>
                </a:solidFill>
                <a:effectLst>
                  <a:outerShdw blurRad="38100" dist="38100" dir="2700000" algn="tl">
                    <a:srgbClr val="000000">
                      <a:alpha val="43137"/>
                    </a:srgbClr>
                  </a:outerShdw>
                </a:effectLst>
                <a:latin typeface="Times New Roman" pitchFamily="18" charset="0"/>
                <a:cs typeface="Times New Roman" pitchFamily="18" charset="0"/>
              </a:rPr>
              <a:t>МАОУ-СОШ № 93</a:t>
            </a:r>
            <a:endParaRPr lang="ru-RU" b="1" dirty="0">
              <a:solidFill>
                <a:schemeClr val="tx1">
                  <a:lumMod val="75000"/>
                  <a:lumOff val="25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3118414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effectLst>
                  <a:outerShdw blurRad="38100" dist="38100" dir="2700000" algn="tl">
                    <a:srgbClr val="000000">
                      <a:alpha val="43137"/>
                    </a:srgbClr>
                  </a:outerShdw>
                </a:effectLst>
                <a:latin typeface="Arial" pitchFamily="34" charset="0"/>
                <a:cs typeface="Arial" pitchFamily="34" charset="0"/>
              </a:rPr>
              <a:t>СОДЕРЖАНИЕ</a:t>
            </a:r>
            <a:endParaRPr lang="ru-RU" sz="3200" dirty="0">
              <a:effectLst>
                <a:outerShdw blurRad="38100" dist="38100" dir="2700000" algn="tl">
                  <a:srgbClr val="000000">
                    <a:alpha val="43137"/>
                  </a:srgbClr>
                </a:outerShdw>
              </a:effectLst>
              <a:latin typeface="Arial" pitchFamily="34" charset="0"/>
              <a:cs typeface="Arial" pitchFamily="34" charset="0"/>
            </a:endParaRPr>
          </a:p>
        </p:txBody>
      </p:sp>
      <p:sp>
        <p:nvSpPr>
          <p:cNvPr id="3" name="Объект 2"/>
          <p:cNvSpPr>
            <a:spLocks noGrp="1"/>
          </p:cNvSpPr>
          <p:nvPr>
            <p:ph idx="1"/>
          </p:nvPr>
        </p:nvSpPr>
        <p:spPr>
          <a:xfrm>
            <a:off x="457200" y="1600201"/>
            <a:ext cx="8229600" cy="2188839"/>
          </a:xfrm>
        </p:spPr>
        <p:txBody>
          <a:bodyPr>
            <a:normAutofit/>
          </a:bodyPr>
          <a:lstStyle/>
          <a:p>
            <a:pPr marL="457200" indent="-457200">
              <a:buFont typeface="+mj-lt"/>
              <a:buAutoNum type="arabicPeriod"/>
            </a:pPr>
            <a:r>
              <a:rPr lang="ru-RU" sz="2200" dirty="0" smtClean="0">
                <a:hlinkClick r:id="rId3" action="ppaction://hlinksldjump"/>
              </a:rPr>
              <a:t>Общие сведения</a:t>
            </a:r>
            <a:endParaRPr lang="ru-RU" sz="2200" dirty="0" smtClean="0"/>
          </a:p>
          <a:p>
            <a:pPr marL="457200" indent="-457200">
              <a:buFont typeface="+mj-lt"/>
              <a:buAutoNum type="arabicPeriod"/>
            </a:pPr>
            <a:r>
              <a:rPr lang="ru-RU" sz="2200" dirty="0" smtClean="0">
                <a:hlinkClick r:id="rId4" action="ppaction://hlinksldjump"/>
              </a:rPr>
              <a:t>Основные правила игры в волейбол</a:t>
            </a:r>
            <a:endParaRPr lang="ru-RU" sz="2200" dirty="0" smtClean="0"/>
          </a:p>
          <a:p>
            <a:pPr marL="457200" indent="-457200">
              <a:buFont typeface="+mj-lt"/>
              <a:buAutoNum type="arabicPeriod"/>
            </a:pPr>
            <a:r>
              <a:rPr lang="ru-RU" sz="2200" dirty="0" smtClean="0">
                <a:hlinkClick r:id="rId5" action="ppaction://hlinksldjump"/>
              </a:rPr>
              <a:t>Виды наказаний</a:t>
            </a:r>
            <a:endParaRPr lang="ru-RU" sz="2200" dirty="0" smtClean="0"/>
          </a:p>
          <a:p>
            <a:pPr marL="457200" indent="-457200">
              <a:buFont typeface="+mj-lt"/>
              <a:buAutoNum type="arabicPeriod"/>
            </a:pPr>
            <a:r>
              <a:rPr lang="ru-RU" sz="2200" dirty="0" smtClean="0">
                <a:hlinkClick r:id="rId6" action="ppaction://hlinksldjump"/>
              </a:rPr>
              <a:t>Интересные факты</a:t>
            </a:r>
            <a:endParaRPr lang="ru-RU" sz="2200" dirty="0" smtClean="0"/>
          </a:p>
          <a:p>
            <a:pPr marL="457200" indent="-457200">
              <a:buFont typeface="+mj-lt"/>
              <a:buAutoNum type="arabicPeriod"/>
            </a:pPr>
            <a:r>
              <a:rPr lang="ru-RU" sz="2200" dirty="0" smtClean="0">
                <a:hlinkClick r:id="rId7" action="ppaction://hlinksldjump"/>
              </a:rPr>
              <a:t>Источники</a:t>
            </a:r>
            <a:endParaRPr lang="ru-RU" sz="2200" dirty="0" smtClean="0"/>
          </a:p>
          <a:p>
            <a:pPr marL="0" indent="0">
              <a:buNone/>
            </a:pPr>
            <a:endParaRPr lang="ru-RU" sz="2200" dirty="0"/>
          </a:p>
        </p:txBody>
      </p:sp>
      <p:sp>
        <p:nvSpPr>
          <p:cNvPr id="4" name="Номер слайда 3"/>
          <p:cNvSpPr>
            <a:spLocks noGrp="1"/>
          </p:cNvSpPr>
          <p:nvPr>
            <p:ph type="sldNum" sz="quarter" idx="12"/>
          </p:nvPr>
        </p:nvSpPr>
        <p:spPr/>
        <p:txBody>
          <a:bodyPr/>
          <a:lstStyle/>
          <a:p>
            <a:fld id="{9C5AA616-74AB-438B-9DC8-0E77F7199A74}" type="slidenum">
              <a:rPr lang="ru-RU" smtClean="0"/>
              <a:t>2</a:t>
            </a:fld>
            <a:endParaRPr lang="ru-RU" dirty="0"/>
          </a:p>
        </p:txBody>
      </p:sp>
      <p:pic>
        <p:nvPicPr>
          <p:cNvPr id="5" name="Рисунок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411760" y="3933056"/>
            <a:ext cx="4680520" cy="2632794"/>
          </a:xfrm>
          <a:prstGeom prst="roundRect">
            <a:avLst/>
          </a:prstGeom>
          <a:effectLst>
            <a:softEdge rad="63500"/>
          </a:effectLst>
        </p:spPr>
      </p:pic>
    </p:spTree>
    <p:extLst>
      <p:ext uri="{BB962C8B-B14F-4D97-AF65-F5344CB8AC3E}">
        <p14:creationId xmlns:p14="http://schemas.microsoft.com/office/powerpoint/2010/main" val="18726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effectLst>
                  <a:outerShdw blurRad="38100" dist="38100" dir="2700000" algn="tl">
                    <a:srgbClr val="000000">
                      <a:alpha val="43137"/>
                    </a:srgbClr>
                  </a:outerShdw>
                </a:effectLst>
              </a:rPr>
              <a:t>ОБЩИЕ СВЕДЕНИЯ</a:t>
            </a:r>
            <a:endParaRPr lang="ru-RU" sz="3200" dirty="0">
              <a:effectLst>
                <a:outerShdw blurRad="38100" dist="38100" dir="2700000" algn="tl">
                  <a:srgbClr val="000000">
                    <a:alpha val="43137"/>
                  </a:srgbClr>
                </a:outerShdw>
              </a:effectLst>
            </a:endParaRPr>
          </a:p>
        </p:txBody>
      </p:sp>
      <p:sp>
        <p:nvSpPr>
          <p:cNvPr id="3" name="Объект 2"/>
          <p:cNvSpPr>
            <a:spLocks noGrp="1"/>
          </p:cNvSpPr>
          <p:nvPr>
            <p:ph sz="half" idx="1"/>
          </p:nvPr>
        </p:nvSpPr>
        <p:spPr>
          <a:xfrm>
            <a:off x="457200" y="1412776"/>
            <a:ext cx="4038600" cy="4713387"/>
          </a:xfrm>
        </p:spPr>
        <p:txBody>
          <a:bodyPr>
            <a:normAutofit fontScale="77500" lnSpcReduction="20000"/>
          </a:bodyPr>
          <a:lstStyle/>
          <a:p>
            <a:r>
              <a:rPr lang="ru-RU" b="1" dirty="0" smtClean="0"/>
              <a:t>Волейбол</a:t>
            </a:r>
            <a:r>
              <a:rPr lang="ru-RU" dirty="0" smtClean="0"/>
              <a:t> (англ. </a:t>
            </a:r>
            <a:r>
              <a:rPr lang="ru-RU" i="1" dirty="0" smtClean="0"/>
              <a:t>volleyball</a:t>
            </a:r>
            <a:r>
              <a:rPr lang="ru-RU" dirty="0" smtClean="0"/>
              <a:t> от volley — «удар с лёта» и ball — «мяч») — вид спорта, командная спортивная игра, в процессе которой две команды соревнуются на специальной площадке, разделённой сеткой, стремясь направить мяч на сторону соперника таким образом, чтобы он приземлился на площадке противника, либо чтобы игрок защищающейся команды допустил ошибку. </a:t>
            </a:r>
            <a:endParaRPr lang="ru-RU" dirty="0"/>
          </a:p>
        </p:txBody>
      </p:sp>
      <p:pic>
        <p:nvPicPr>
          <p:cNvPr id="5" name="Объект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88024" y="1412776"/>
            <a:ext cx="3682943" cy="4525963"/>
          </a:xfrm>
          <a:effectLst>
            <a:softEdge rad="127000"/>
          </a:effectLst>
        </p:spPr>
      </p:pic>
      <p:sp>
        <p:nvSpPr>
          <p:cNvPr id="6" name="Номер слайда 5"/>
          <p:cNvSpPr>
            <a:spLocks noGrp="1"/>
          </p:cNvSpPr>
          <p:nvPr>
            <p:ph type="sldNum" sz="quarter" idx="12"/>
          </p:nvPr>
        </p:nvSpPr>
        <p:spPr/>
        <p:txBody>
          <a:bodyPr/>
          <a:lstStyle/>
          <a:p>
            <a:fld id="{9C5AA616-74AB-438B-9DC8-0E77F7199A74}" type="slidenum">
              <a:rPr lang="ru-RU" smtClean="0"/>
              <a:t>3</a:t>
            </a:fld>
            <a:endParaRPr lang="ru-RU"/>
          </a:p>
        </p:txBody>
      </p:sp>
    </p:spTree>
    <p:extLst>
      <p:ext uri="{BB962C8B-B14F-4D97-AF65-F5344CB8AC3E}">
        <p14:creationId xmlns:p14="http://schemas.microsoft.com/office/powerpoint/2010/main" val="3498503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251520" y="332656"/>
            <a:ext cx="8640960" cy="1872208"/>
          </a:xfrm>
        </p:spPr>
        <p:txBody>
          <a:bodyPr>
            <a:normAutofit fontScale="92500"/>
          </a:bodyPr>
          <a:lstStyle/>
          <a:p>
            <a:pPr marL="0" indent="0">
              <a:buNone/>
            </a:pPr>
            <a:r>
              <a:rPr lang="ru-RU" sz="2400" dirty="0" smtClean="0">
                <a:effectLst/>
              </a:rPr>
              <a:t>Во время игры волейболист перемещается по площадке. Целью этих перемещений является выбор наилучшего места для приема мяча, для выполнения других технических приемов. </a:t>
            </a:r>
            <a:r>
              <a:rPr lang="ru-RU" sz="2600" b="1" i="1" dirty="0" smtClean="0">
                <a:effectLst/>
              </a:rPr>
              <a:t>Перемещения по площадке выполняются ходьбой, бегом или скачком.</a:t>
            </a:r>
            <a:endParaRPr lang="ru-RU" sz="2600" b="1" i="1" dirty="0"/>
          </a:p>
        </p:txBody>
      </p:sp>
      <p:pic>
        <p:nvPicPr>
          <p:cNvPr id="5" name="Объект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043608" y="2204864"/>
            <a:ext cx="7128792" cy="4405397"/>
          </a:xfrm>
        </p:spPr>
        <p:style>
          <a:lnRef idx="2">
            <a:schemeClr val="dk1"/>
          </a:lnRef>
          <a:fillRef idx="1">
            <a:schemeClr val="lt1"/>
          </a:fillRef>
          <a:effectRef idx="0">
            <a:schemeClr val="dk1"/>
          </a:effectRef>
          <a:fontRef idx="minor">
            <a:schemeClr val="dk1"/>
          </a:fontRef>
        </p:style>
      </p:pic>
      <p:sp>
        <p:nvSpPr>
          <p:cNvPr id="6" name="Номер слайда 5"/>
          <p:cNvSpPr>
            <a:spLocks noGrp="1"/>
          </p:cNvSpPr>
          <p:nvPr>
            <p:ph type="sldNum" sz="quarter" idx="12"/>
          </p:nvPr>
        </p:nvSpPr>
        <p:spPr/>
        <p:txBody>
          <a:bodyPr/>
          <a:lstStyle/>
          <a:p>
            <a:fld id="{9C5AA616-74AB-438B-9DC8-0E77F7199A74}" type="slidenum">
              <a:rPr lang="ru-RU" smtClean="0"/>
              <a:t>4</a:t>
            </a:fld>
            <a:endParaRPr lang="ru-RU"/>
          </a:p>
        </p:txBody>
      </p:sp>
    </p:spTree>
    <p:extLst>
      <p:ext uri="{BB962C8B-B14F-4D97-AF65-F5344CB8AC3E}">
        <p14:creationId xmlns:p14="http://schemas.microsoft.com/office/powerpoint/2010/main" val="1550701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effectLst>
                  <a:outerShdw blurRad="38100" dist="38100" dir="2700000" algn="tl">
                    <a:srgbClr val="000000">
                      <a:alpha val="43137"/>
                    </a:srgbClr>
                  </a:outerShdw>
                </a:effectLst>
              </a:rPr>
              <a:t>ОСНОВНЫЕ ПРАВИЛА ИГРЫ В КЛАССИЧЕСКИЙ ВОЛЕЙБОЛ</a:t>
            </a:r>
            <a:endParaRPr lang="ru-RU" sz="3200" dirty="0">
              <a:effectLst>
                <a:outerShdw blurRad="38100" dist="38100" dir="2700000" algn="tl">
                  <a:srgbClr val="000000">
                    <a:alpha val="43137"/>
                  </a:srgbClr>
                </a:outerShdw>
              </a:effectLst>
            </a:endParaRPr>
          </a:p>
        </p:txBody>
      </p:sp>
      <p:sp>
        <p:nvSpPr>
          <p:cNvPr id="3" name="Объект 2"/>
          <p:cNvSpPr>
            <a:spLocks noGrp="1"/>
          </p:cNvSpPr>
          <p:nvPr>
            <p:ph idx="1"/>
          </p:nvPr>
        </p:nvSpPr>
        <p:spPr/>
        <p:txBody>
          <a:bodyPr>
            <a:normAutofit fontScale="77500" lnSpcReduction="20000"/>
          </a:bodyPr>
          <a:lstStyle/>
          <a:p>
            <a:r>
              <a:rPr lang="ru-RU" dirty="0" smtClean="0"/>
              <a:t>В игре участвует 12 игроков. Играют шесть на шесть. </a:t>
            </a:r>
          </a:p>
          <a:p>
            <a:r>
              <a:rPr lang="ru-RU" dirty="0" smtClean="0"/>
              <a:t>Касаться верхнего троса сетки запрещено, но можно, при определенных условиях, задеть нижний. Также нельзя переходить на сторону соперника. При подаче нельзя наступать на заднюю линию, подбрасывать и ловить мяч. </a:t>
            </a:r>
          </a:p>
          <a:p>
            <a:r>
              <a:rPr lang="ru-RU" dirty="0" smtClean="0"/>
              <a:t>Команды играют, заданное регламентом соревнований количество партий(обычно до трех победных партий, возможное количество партий при таком раскладе может достичь 5 партий, пятая играется до 15 очков).Обычная партия длится до того, пока одна из команд не наберет 25 очков с разрывом в 2 очка . То есть победный счет может быть 26:24.</a:t>
            </a:r>
            <a:endParaRPr lang="ru-RU" dirty="0"/>
          </a:p>
        </p:txBody>
      </p:sp>
      <p:sp>
        <p:nvSpPr>
          <p:cNvPr id="4" name="Номер слайда 3"/>
          <p:cNvSpPr>
            <a:spLocks noGrp="1"/>
          </p:cNvSpPr>
          <p:nvPr>
            <p:ph type="sldNum" sz="quarter" idx="12"/>
          </p:nvPr>
        </p:nvSpPr>
        <p:spPr/>
        <p:txBody>
          <a:bodyPr/>
          <a:lstStyle/>
          <a:p>
            <a:fld id="{9C5AA616-74AB-438B-9DC8-0E77F7199A74}" type="slidenum">
              <a:rPr lang="ru-RU" smtClean="0"/>
              <a:t>5</a:t>
            </a:fld>
            <a:endParaRPr lang="ru-RU"/>
          </a:p>
        </p:txBody>
      </p:sp>
    </p:spTree>
    <p:extLst>
      <p:ext uri="{BB962C8B-B14F-4D97-AF65-F5344CB8AC3E}">
        <p14:creationId xmlns:p14="http://schemas.microsoft.com/office/powerpoint/2010/main" val="3549368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251520" y="332656"/>
            <a:ext cx="8424936" cy="2808312"/>
          </a:xfrm>
        </p:spPr>
        <p:txBody>
          <a:bodyPr>
            <a:normAutofit fontScale="77500" lnSpcReduction="20000"/>
          </a:bodyPr>
          <a:lstStyle/>
          <a:p>
            <a:pPr marL="0" indent="0">
              <a:buNone/>
            </a:pPr>
            <a:r>
              <a:rPr lang="ru-RU" dirty="0" smtClean="0"/>
              <a:t>   Главное - забить мяч в поле. Подача-Прием-Пас-Удар. В три касания мяч должен быть отправлен на площадку противника. Игра начинается с подачи. Далее следует прием в зону, где находится связующий, который пасует нападающим. Если же команде, которая принимает подачу не удалось, то снова следует подача. Когда команда снимается с подачи соперника, то всё снова начинается с подачи, но уже снявшейся команды. Основная задача - заработать очко. Следует отметить, что при отскоке от игрока и падении мяча в аут, очко отдается противоположной команде.</a:t>
            </a:r>
            <a:endParaRPr lang="ru-RU" dirty="0"/>
          </a:p>
        </p:txBody>
      </p:sp>
      <p:pic>
        <p:nvPicPr>
          <p:cNvPr id="6" name="Объект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907704" y="3284984"/>
            <a:ext cx="5400600" cy="3384376"/>
          </a:xfrm>
        </p:spPr>
        <p:style>
          <a:lnRef idx="2">
            <a:schemeClr val="dk1"/>
          </a:lnRef>
          <a:fillRef idx="1">
            <a:schemeClr val="lt1"/>
          </a:fillRef>
          <a:effectRef idx="0">
            <a:schemeClr val="dk1"/>
          </a:effectRef>
          <a:fontRef idx="minor">
            <a:schemeClr val="dk1"/>
          </a:fontRef>
        </p:style>
      </p:pic>
      <p:sp>
        <p:nvSpPr>
          <p:cNvPr id="7" name="Номер слайда 6"/>
          <p:cNvSpPr>
            <a:spLocks noGrp="1"/>
          </p:cNvSpPr>
          <p:nvPr>
            <p:ph type="sldNum" sz="quarter" idx="12"/>
          </p:nvPr>
        </p:nvSpPr>
        <p:spPr/>
        <p:txBody>
          <a:bodyPr/>
          <a:lstStyle/>
          <a:p>
            <a:fld id="{9C5AA616-74AB-438B-9DC8-0E77F7199A74}" type="slidenum">
              <a:rPr lang="ru-RU" smtClean="0"/>
              <a:t>6</a:t>
            </a:fld>
            <a:endParaRPr lang="ru-RU"/>
          </a:p>
        </p:txBody>
      </p:sp>
    </p:spTree>
    <p:extLst>
      <p:ext uri="{BB962C8B-B14F-4D97-AF65-F5344CB8AC3E}">
        <p14:creationId xmlns:p14="http://schemas.microsoft.com/office/powerpoint/2010/main" val="2076855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96752"/>
          </a:xfrm>
        </p:spPr>
        <p:txBody>
          <a:bodyPr>
            <a:normAutofit/>
          </a:bodyPr>
          <a:lstStyle/>
          <a:p>
            <a:r>
              <a:rPr lang="ru-RU" sz="3200" dirty="0" smtClean="0">
                <a:effectLst>
                  <a:outerShdw blurRad="38100" dist="38100" dir="2700000" algn="tl">
                    <a:srgbClr val="000000">
                      <a:alpha val="43137"/>
                    </a:srgbClr>
                  </a:outerShdw>
                </a:effectLst>
                <a:latin typeface="Arial" pitchFamily="34" charset="0"/>
                <a:cs typeface="Arial" pitchFamily="34" charset="0"/>
              </a:rPr>
              <a:t>Виды наказаний</a:t>
            </a:r>
            <a:endParaRPr lang="ru-RU" sz="3200" dirty="0">
              <a:effectLst>
                <a:outerShdw blurRad="38100" dist="38100" dir="2700000" algn="tl">
                  <a:srgbClr val="000000">
                    <a:alpha val="43137"/>
                  </a:srgbClr>
                </a:outerShdw>
              </a:effectLst>
              <a:latin typeface="Arial" pitchFamily="34" charset="0"/>
              <a:cs typeface="Arial" pitchFamily="34" charset="0"/>
            </a:endParaRPr>
          </a:p>
        </p:txBody>
      </p:sp>
      <p:sp>
        <p:nvSpPr>
          <p:cNvPr id="3" name="Объект 2"/>
          <p:cNvSpPr>
            <a:spLocks noGrp="1"/>
          </p:cNvSpPr>
          <p:nvPr>
            <p:ph sz="half" idx="1"/>
          </p:nvPr>
        </p:nvSpPr>
        <p:spPr>
          <a:xfrm>
            <a:off x="457200" y="1124744"/>
            <a:ext cx="8147248" cy="5328592"/>
          </a:xfrm>
        </p:spPr>
        <p:txBody>
          <a:bodyPr>
            <a:noAutofit/>
          </a:bodyPr>
          <a:lstStyle/>
          <a:p>
            <a:r>
              <a:rPr lang="ru-RU" sz="2100" i="1" dirty="0" smtClean="0"/>
              <a:t>Замечание</a:t>
            </a:r>
            <a:r>
              <a:rPr lang="ru-RU" sz="2100" dirty="0" smtClean="0"/>
              <a:t>: за первый случай незначительных нарушений правил (неправильный запрос замен и тайм-аутов, затяжка времени и пр.) и неспортивного поведения; санкция считается профилактической и, кроме предъявления карточки, последствий не имеет, хотя и заносится в игровой протокол;</a:t>
            </a:r>
          </a:p>
          <a:p>
            <a:r>
              <a:rPr lang="ru-RU" sz="2100" i="1" dirty="0" smtClean="0"/>
              <a:t>Предупреждение</a:t>
            </a:r>
            <a:r>
              <a:rPr lang="ru-RU" sz="2100" dirty="0" smtClean="0"/>
              <a:t>: за первый случай грубого поведения либо за повторное незначительное нарушение правил или неспортивное поведение; получившая предупреждение команда наказывается проигрышем очка и потерей подачи;</a:t>
            </a:r>
          </a:p>
          <a:p>
            <a:r>
              <a:rPr lang="ru-RU" sz="2100" i="1" dirty="0" smtClean="0"/>
              <a:t>Дисквалификация</a:t>
            </a:r>
            <a:r>
              <a:rPr lang="ru-RU" sz="2100" dirty="0" smtClean="0"/>
              <a:t>: за агрессивное поведение, либо за повторный случай оскорбительного поведения, либо за третий случай грубого поведения; дисквалифицированный игрок или тренер должен покинуть место проведения соревнований, при этом он лишается права участвовать в матче до его окончания.</a:t>
            </a:r>
          </a:p>
          <a:p>
            <a:endParaRPr lang="ru-RU" sz="2000" dirty="0"/>
          </a:p>
        </p:txBody>
      </p:sp>
      <p:sp>
        <p:nvSpPr>
          <p:cNvPr id="5" name="Номер слайда 4"/>
          <p:cNvSpPr>
            <a:spLocks noGrp="1"/>
          </p:cNvSpPr>
          <p:nvPr>
            <p:ph type="sldNum" sz="quarter" idx="12"/>
          </p:nvPr>
        </p:nvSpPr>
        <p:spPr/>
        <p:txBody>
          <a:bodyPr/>
          <a:lstStyle/>
          <a:p>
            <a:fld id="{9C5AA616-74AB-438B-9DC8-0E77F7199A74}" type="slidenum">
              <a:rPr lang="ru-RU" smtClean="0"/>
              <a:t>7</a:t>
            </a:fld>
            <a:endParaRPr lang="ru-RU"/>
          </a:p>
        </p:txBody>
      </p:sp>
    </p:spTree>
    <p:extLst>
      <p:ext uri="{BB962C8B-B14F-4D97-AF65-F5344CB8AC3E}">
        <p14:creationId xmlns:p14="http://schemas.microsoft.com/office/powerpoint/2010/main" val="59809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864096"/>
          </a:xfrm>
        </p:spPr>
        <p:txBody>
          <a:bodyPr>
            <a:normAutofit/>
          </a:bodyPr>
          <a:lstStyle/>
          <a:p>
            <a:r>
              <a:rPr lang="ru-RU" sz="3200" dirty="0" smtClean="0">
                <a:effectLst>
                  <a:outerShdw blurRad="38100" dist="38100" dir="2700000" algn="tl">
                    <a:srgbClr val="000000">
                      <a:alpha val="43137"/>
                    </a:srgbClr>
                  </a:outerShdw>
                </a:effectLst>
                <a:latin typeface="Arial" pitchFamily="34" charset="0"/>
                <a:cs typeface="Arial" pitchFamily="34" charset="0"/>
              </a:rPr>
              <a:t>ИНТЕРЕСНЫЕ ФАКТЫ</a:t>
            </a:r>
            <a:endParaRPr lang="ru-RU" sz="3200" dirty="0">
              <a:effectLst>
                <a:outerShdw blurRad="38100" dist="38100" dir="2700000" algn="tl">
                  <a:srgbClr val="000000">
                    <a:alpha val="43137"/>
                  </a:srgbClr>
                </a:outerShdw>
              </a:effectLst>
              <a:latin typeface="Arial" pitchFamily="34" charset="0"/>
              <a:cs typeface="Arial" pitchFamily="34" charset="0"/>
            </a:endParaRPr>
          </a:p>
        </p:txBody>
      </p:sp>
      <p:sp>
        <p:nvSpPr>
          <p:cNvPr id="3" name="Объект 2"/>
          <p:cNvSpPr>
            <a:spLocks noGrp="1"/>
          </p:cNvSpPr>
          <p:nvPr>
            <p:ph idx="1"/>
          </p:nvPr>
        </p:nvSpPr>
        <p:spPr>
          <a:xfrm>
            <a:off x="395536" y="1124744"/>
            <a:ext cx="8280920" cy="5328592"/>
          </a:xfrm>
        </p:spPr>
        <p:txBody>
          <a:bodyPr>
            <a:noAutofit/>
          </a:bodyPr>
          <a:lstStyle/>
          <a:p>
            <a:pPr marL="0" indent="0" algn="ctr">
              <a:buNone/>
            </a:pPr>
            <a:r>
              <a:rPr lang="ru-RU" sz="2400" dirty="0" smtClean="0">
                <a:solidFill>
                  <a:schemeClr val="tx1">
                    <a:lumMod val="85000"/>
                    <a:lumOff val="15000"/>
                  </a:schemeClr>
                </a:solidFill>
                <a:effectLst>
                  <a:outerShdw blurRad="38100" dist="38100" dir="2700000" algn="tl">
                    <a:srgbClr val="000000">
                      <a:alpha val="43137"/>
                    </a:srgbClr>
                  </a:outerShdw>
                </a:effectLst>
                <a:cs typeface="Arial" pitchFamily="34" charset="0"/>
              </a:rPr>
              <a:t>В волейболе игроки зачастую используют жаргонные выражения. Например</a:t>
            </a:r>
            <a:r>
              <a:rPr lang="ru-RU" sz="2400" dirty="0" smtClean="0">
                <a:solidFill>
                  <a:schemeClr val="tx1">
                    <a:lumMod val="85000"/>
                    <a:lumOff val="15000"/>
                  </a:schemeClr>
                </a:solidFill>
                <a:effectLst>
                  <a:outerShdw blurRad="38100" dist="38100" dir="2700000" algn="tl">
                    <a:srgbClr val="000000">
                      <a:alpha val="43137"/>
                    </a:srgbClr>
                  </a:outerShdw>
                </a:effectLst>
              </a:rPr>
              <a:t>:</a:t>
            </a:r>
          </a:p>
          <a:p>
            <a:r>
              <a:rPr lang="ru-RU" sz="2200" b="1" dirty="0" smtClean="0">
                <a:solidFill>
                  <a:schemeClr val="tx1">
                    <a:lumMod val="75000"/>
                    <a:lumOff val="25000"/>
                  </a:schemeClr>
                </a:solidFill>
              </a:rPr>
              <a:t>Брейковое очко</a:t>
            </a:r>
            <a:r>
              <a:rPr lang="ru-RU" sz="2200" dirty="0" smtClean="0">
                <a:solidFill>
                  <a:schemeClr val="tx1">
                    <a:lumMod val="75000"/>
                    <a:lumOff val="25000"/>
                  </a:schemeClr>
                </a:solidFill>
              </a:rPr>
              <a:t> — очко, взятое командой со своей подачи.</a:t>
            </a:r>
          </a:p>
          <a:p>
            <a:r>
              <a:rPr lang="ru-RU" sz="2200" b="1" dirty="0" smtClean="0">
                <a:solidFill>
                  <a:schemeClr val="tx1">
                    <a:lumMod val="75000"/>
                    <a:lumOff val="25000"/>
                  </a:schemeClr>
                </a:solidFill>
              </a:rPr>
              <a:t>Взлёт</a:t>
            </a:r>
            <a:r>
              <a:rPr lang="ru-RU" sz="2200" dirty="0" smtClean="0">
                <a:solidFill>
                  <a:schemeClr val="tx1">
                    <a:lumMod val="75000"/>
                    <a:lumOff val="25000"/>
                  </a:schemeClr>
                </a:solidFill>
              </a:rPr>
              <a:t> — короткий быстрый пас нападающему в 3-ю зону, который в момент касания мяча связующим уже находится в воздухе с рукой, готовой для нанесения удара.</a:t>
            </a:r>
          </a:p>
          <a:p>
            <a:r>
              <a:rPr lang="ru-RU" sz="2200" b="1" dirty="0" smtClean="0">
                <a:solidFill>
                  <a:schemeClr val="tx1">
                    <a:lumMod val="75000"/>
                    <a:lumOff val="25000"/>
                  </a:schemeClr>
                </a:solidFill>
              </a:rPr>
              <a:t>Добить до пола</a:t>
            </a:r>
            <a:r>
              <a:rPr lang="ru-RU" sz="2200" dirty="0" smtClean="0">
                <a:solidFill>
                  <a:schemeClr val="tx1">
                    <a:lumMod val="75000"/>
                    <a:lumOff val="25000"/>
                  </a:schemeClr>
                </a:solidFill>
              </a:rPr>
              <a:t> — основная цель игры в волейбол.</a:t>
            </a:r>
          </a:p>
          <a:p>
            <a:r>
              <a:rPr lang="ru-RU" sz="2200" b="1" dirty="0" smtClean="0">
                <a:solidFill>
                  <a:schemeClr val="tx1">
                    <a:lumMod val="75000"/>
                    <a:lumOff val="25000"/>
                  </a:schemeClr>
                </a:solidFill>
              </a:rPr>
              <a:t>Дриблинг</a:t>
            </a:r>
            <a:r>
              <a:rPr lang="ru-RU" sz="2200" dirty="0" smtClean="0">
                <a:solidFill>
                  <a:schemeClr val="tx1">
                    <a:lumMod val="75000"/>
                    <a:lumOff val="25000"/>
                  </a:schemeClr>
                </a:solidFill>
              </a:rPr>
              <a:t> — характерное постукивание мяча об пол перед выполнением подачи.</a:t>
            </a:r>
          </a:p>
          <a:p>
            <a:r>
              <a:rPr lang="ru-RU" sz="2200" b="1" dirty="0" smtClean="0">
                <a:solidFill>
                  <a:schemeClr val="tx1">
                    <a:lumMod val="75000"/>
                    <a:lumOff val="25000"/>
                  </a:schemeClr>
                </a:solidFill>
              </a:rPr>
              <a:t>Морита</a:t>
            </a:r>
            <a:r>
              <a:rPr lang="ru-RU" sz="2200" dirty="0" smtClean="0">
                <a:solidFill>
                  <a:schemeClr val="tx1">
                    <a:lumMod val="75000"/>
                    <a:lumOff val="25000"/>
                  </a:schemeClr>
                </a:solidFill>
              </a:rPr>
              <a:t> — атакующий удар, выполненный на ложном замахе, когда нападающий имитирует разбег на взлёт, выдерживает паузу и бьёт уже по опускающемуся блоку соперника. Эта красивая и сложная комбинация, названная по фамилии японского волейболиста</a:t>
            </a:r>
            <a:endParaRPr lang="ru-RU" sz="2200" dirty="0">
              <a:solidFill>
                <a:schemeClr val="tx1">
                  <a:lumMod val="75000"/>
                  <a:lumOff val="25000"/>
                </a:schemeClr>
              </a:solidFill>
            </a:endParaRPr>
          </a:p>
        </p:txBody>
      </p:sp>
      <p:sp>
        <p:nvSpPr>
          <p:cNvPr id="4" name="Номер слайда 3"/>
          <p:cNvSpPr>
            <a:spLocks noGrp="1"/>
          </p:cNvSpPr>
          <p:nvPr>
            <p:ph type="sldNum" sz="quarter" idx="12"/>
          </p:nvPr>
        </p:nvSpPr>
        <p:spPr/>
        <p:txBody>
          <a:bodyPr/>
          <a:lstStyle/>
          <a:p>
            <a:fld id="{9C5AA616-74AB-438B-9DC8-0E77F7199A74}" type="slidenum">
              <a:rPr lang="ru-RU" smtClean="0"/>
              <a:t>8</a:t>
            </a:fld>
            <a:endParaRPr lang="ru-RU"/>
          </a:p>
        </p:txBody>
      </p:sp>
    </p:spTree>
    <p:extLst>
      <p:ext uri="{BB962C8B-B14F-4D97-AF65-F5344CB8AC3E}">
        <p14:creationId xmlns:p14="http://schemas.microsoft.com/office/powerpoint/2010/main" val="1902810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effectLst>
                  <a:outerShdw blurRad="38100" dist="38100" dir="2700000" algn="tl">
                    <a:srgbClr val="000000">
                      <a:alpha val="43137"/>
                    </a:srgbClr>
                  </a:outerShdw>
                </a:effectLst>
                <a:latin typeface="Arial" pitchFamily="34" charset="0"/>
                <a:cs typeface="Arial" pitchFamily="34" charset="0"/>
              </a:rPr>
              <a:t>ИСТОЧНИКИ</a:t>
            </a:r>
            <a:endParaRPr lang="ru-RU" sz="3200" dirty="0">
              <a:effectLst>
                <a:outerShdw blurRad="38100" dist="38100" dir="2700000" algn="tl">
                  <a:srgbClr val="000000">
                    <a:alpha val="43137"/>
                  </a:srgbClr>
                </a:outerShdw>
              </a:effectLst>
              <a:latin typeface="Arial" pitchFamily="34" charset="0"/>
              <a:cs typeface="Arial" pitchFamily="34" charset="0"/>
            </a:endParaRPr>
          </a:p>
        </p:txBody>
      </p:sp>
      <p:sp>
        <p:nvSpPr>
          <p:cNvPr id="3" name="Объект 2"/>
          <p:cNvSpPr>
            <a:spLocks noGrp="1"/>
          </p:cNvSpPr>
          <p:nvPr>
            <p:ph idx="1"/>
          </p:nvPr>
        </p:nvSpPr>
        <p:spPr/>
        <p:txBody>
          <a:bodyPr>
            <a:normAutofit/>
          </a:bodyPr>
          <a:lstStyle/>
          <a:p>
            <a:r>
              <a:rPr lang="en-US" sz="2400" dirty="0" smtClean="0">
                <a:hlinkClick r:id="rId2"/>
              </a:rPr>
              <a:t>http://volleybolist.ru/literature/rulesofvolleyball.html</a:t>
            </a:r>
            <a:endParaRPr lang="ru-RU" sz="2400" dirty="0"/>
          </a:p>
          <a:p>
            <a:r>
              <a:rPr lang="en-US" sz="2400" dirty="0" smtClean="0">
                <a:hlinkClick r:id="rId3"/>
              </a:rPr>
              <a:t>https://ru.wikipedia.org/wiki/%D0%92%D0%BE%D0%BB%D0%B5%D0%B9%D0%B1%D0%BE%D0%BB</a:t>
            </a:r>
            <a:endParaRPr lang="ru-RU" sz="2400" dirty="0" smtClean="0"/>
          </a:p>
          <a:p>
            <a:endParaRPr lang="ru-RU" sz="2400" dirty="0"/>
          </a:p>
        </p:txBody>
      </p:sp>
      <p:sp>
        <p:nvSpPr>
          <p:cNvPr id="4" name="Номер слайда 3"/>
          <p:cNvSpPr>
            <a:spLocks noGrp="1"/>
          </p:cNvSpPr>
          <p:nvPr>
            <p:ph type="sldNum" sz="quarter" idx="12"/>
          </p:nvPr>
        </p:nvSpPr>
        <p:spPr/>
        <p:txBody>
          <a:bodyPr/>
          <a:lstStyle/>
          <a:p>
            <a:fld id="{9C5AA616-74AB-438B-9DC8-0E77F7199A74}" type="slidenum">
              <a:rPr lang="ru-RU" smtClean="0"/>
              <a:t>9</a:t>
            </a:fld>
            <a:endParaRPr lang="ru-RU"/>
          </a:p>
        </p:txBody>
      </p:sp>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02068" y="3645024"/>
            <a:ext cx="6689948" cy="2513856"/>
          </a:xfrm>
          <a:prstGeom prst="roundRect">
            <a:avLst/>
          </a:prstGeom>
          <a:effectLst>
            <a:softEdge rad="63500"/>
          </a:effectLst>
        </p:spPr>
      </p:pic>
    </p:spTree>
    <p:extLst>
      <p:ext uri="{BB962C8B-B14F-4D97-AF65-F5344CB8AC3E}">
        <p14:creationId xmlns:p14="http://schemas.microsoft.com/office/powerpoint/2010/main" val="3278976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157</TotalTime>
  <Words>410</Words>
  <Application>Microsoft Office PowerPoint</Application>
  <PresentationFormat>Экран (4:3)</PresentationFormat>
  <Paragraphs>40</Paragraphs>
  <Slides>9</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9</vt:i4>
      </vt:variant>
    </vt:vector>
  </HeadingPairs>
  <TitlesOfParts>
    <vt:vector size="14" baseType="lpstr">
      <vt:lpstr>Arial</vt:lpstr>
      <vt:lpstr>Calibri</vt:lpstr>
      <vt:lpstr>Cambria</vt:lpstr>
      <vt:lpstr>Times New Roman</vt:lpstr>
      <vt:lpstr>Тема Office</vt:lpstr>
      <vt:lpstr>ВОЛЕЙБОЛ: ПРАВИЛА ИГРЫ</vt:lpstr>
      <vt:lpstr>СОДЕРЖАНИЕ</vt:lpstr>
      <vt:lpstr>ОБЩИЕ СВЕДЕНИЯ</vt:lpstr>
      <vt:lpstr>Презентация PowerPoint</vt:lpstr>
      <vt:lpstr>ОСНОВНЫЕ ПРАВИЛА ИГРЫ В КЛАССИЧЕСКИЙ ВОЛЕЙБОЛ</vt:lpstr>
      <vt:lpstr>Презентация PowerPoint</vt:lpstr>
      <vt:lpstr>Виды наказаний</vt:lpstr>
      <vt:lpstr>ИНТЕРЕСНЫЕ ФАКТЫ</vt:lpstr>
      <vt:lpstr>ИСТОЧНИКИ</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К</dc:creator>
  <cp:lastModifiedBy>Пользователь</cp:lastModifiedBy>
  <cp:revision>21</cp:revision>
  <dcterms:created xsi:type="dcterms:W3CDTF">2016-03-11T14:16:10Z</dcterms:created>
  <dcterms:modified xsi:type="dcterms:W3CDTF">2022-11-20T10:49:32Z</dcterms:modified>
</cp:coreProperties>
</file>