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purl.oclc.org/ooxml/officeDocument/relationships/metadata/thumbnail" Target="docProps/thumbnail.jpeg"/><Relationship Id="rId1" Type="http://purl.oclc.org/ooxml/officeDocument/relationships/officeDocument" Target="ppt/presentation.xml"/><Relationship Id="rId4" Type="http://purl.oclc.org/ooxml/officeDocument/relationships/extendedProperties" Target="docProps/app.xml"/></Relationships>
</file>

<file path=ppt/presentation.xml><?xml version="1.0" encoding="utf-8"?>
<p:presentation xmlns:a="http://purl.oclc.org/ooxml/drawingml/main" xmlns:r="http://purl.oclc.org/ooxml/officeDocument/relationships" xmlns:p="http://purl.oclc.org/ooxml/presentationml/main" saveSubsetFonts="1" conformance="strict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80" r:id="rId8"/>
    <p:sldId id="276" r:id="rId9"/>
    <p:sldId id="264" r:id="rId10"/>
    <p:sldId id="278" r:id="rId11"/>
    <p:sldId id="281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3" r:id="rId21"/>
    <p:sldId id="291" r:id="rId22"/>
    <p:sldId id="29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purl.oclc.org/ooxml/drawingml/main" xmlns:r="http://purl.oclc.org/ooxml/officeDocument/relationships" xmlns:p="http://purl.oclc.org/ooxml/presentationml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6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purl.oclc.org/ooxml/drawingml/main" def="{5C22544A-7EE6-4342-B048-85BDC9FD1C3A}"/>
</file>

<file path=ppt/viewProps.xml><?xml version="1.0" encoding="utf-8"?>
<p:viewPr xmlns:a="http://purl.oclc.org/ooxml/drawingml/main" xmlns:r="http://purl.oclc.org/ooxml/officeDocument/relationships" xmlns:p="http://purl.oclc.org/ooxml/presentationml/main">
  <p:normalViewPr>
    <p:restoredLeft sz="15.634%" autoAdjust="0"/>
    <p:restoredTop sz="94.662%" autoAdjust="0"/>
  </p:normalViewPr>
  <p:slideViewPr>
    <p:cSldViewPr>
      <p:cViewPr varScale="1">
        <p:scale>
          <a:sx n="22" d="100"/>
          <a:sy n="22" d="100"/>
        </p:scale>
        <p:origin x="852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0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purl.oclc.org/ooxml/officeDocument/relationships/slide" Target="slides/slide7.xml"/><Relationship Id="rId13" Type="http://purl.oclc.org/ooxml/officeDocument/relationships/slide" Target="slides/slide12.xml"/><Relationship Id="rId18" Type="http://purl.oclc.org/ooxml/officeDocument/relationships/slide" Target="slides/slide17.xml"/><Relationship Id="rId26" Type="http://purl.oclc.org/ooxml/officeDocument/relationships/theme" Target="theme/theme1.xml"/><Relationship Id="rId3" Type="http://purl.oclc.org/ooxml/officeDocument/relationships/slide" Target="slides/slide2.xml"/><Relationship Id="rId21" Type="http://purl.oclc.org/ooxml/officeDocument/relationships/slide" Target="slides/slide20.xml"/><Relationship Id="rId7" Type="http://purl.oclc.org/ooxml/officeDocument/relationships/slide" Target="slides/slide6.xml"/><Relationship Id="rId12" Type="http://purl.oclc.org/ooxml/officeDocument/relationships/slide" Target="slides/slide11.xml"/><Relationship Id="rId17" Type="http://purl.oclc.org/ooxml/officeDocument/relationships/slide" Target="slides/slide16.xml"/><Relationship Id="rId25" Type="http://purl.oclc.org/ooxml/officeDocument/relationships/viewProps" Target="viewProps.xml"/><Relationship Id="rId2" Type="http://purl.oclc.org/ooxml/officeDocument/relationships/slide" Target="slides/slide1.xml"/><Relationship Id="rId16" Type="http://purl.oclc.org/ooxml/officeDocument/relationships/slide" Target="slides/slide15.xml"/><Relationship Id="rId20" Type="http://purl.oclc.org/ooxml/officeDocument/relationships/slide" Target="slides/slide19.xml"/><Relationship Id="rId1" Type="http://purl.oclc.org/ooxml/officeDocument/relationships/slideMaster" Target="slideMasters/slideMaster1.xml"/><Relationship Id="rId6" Type="http://purl.oclc.org/ooxml/officeDocument/relationships/slide" Target="slides/slide5.xml"/><Relationship Id="rId11" Type="http://purl.oclc.org/ooxml/officeDocument/relationships/slide" Target="slides/slide10.xml"/><Relationship Id="rId24" Type="http://purl.oclc.org/ooxml/officeDocument/relationships/presProps" Target="presProps.xml"/><Relationship Id="rId5" Type="http://purl.oclc.org/ooxml/officeDocument/relationships/slide" Target="slides/slide4.xml"/><Relationship Id="rId15" Type="http://purl.oclc.org/ooxml/officeDocument/relationships/slide" Target="slides/slide14.xml"/><Relationship Id="rId23" Type="http://purl.oclc.org/ooxml/officeDocument/relationships/slide" Target="slides/slide22.xml"/><Relationship Id="rId10" Type="http://purl.oclc.org/ooxml/officeDocument/relationships/slide" Target="slides/slide9.xml"/><Relationship Id="rId19" Type="http://purl.oclc.org/ooxml/officeDocument/relationships/slide" Target="slides/slide18.xml"/><Relationship Id="rId4" Type="http://purl.oclc.org/ooxml/officeDocument/relationships/slide" Target="slides/slide3.xml"/><Relationship Id="rId9" Type="http://purl.oclc.org/ooxml/officeDocument/relationships/slide" Target="slides/slide8.xml"/><Relationship Id="rId14" Type="http://purl.oclc.org/ooxml/officeDocument/relationships/slide" Target="slides/slide13.xml"/><Relationship Id="rId22" Type="http://purl.oclc.org/ooxml/officeDocument/relationships/slide" Target="slides/slide21.xml"/><Relationship Id="rId27" Type="http://purl.oclc.org/ooxml/officeDocument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slideLayout1.xml><?xml version="1.0" encoding="utf-8"?>
<p:sldLayout xmlns:a="http://purl.oclc.org/ooxml/drawingml/main" xmlns:r="http://purl.oclc.org/ooxml/officeDocument/relationships" xmlns:p="http://purl.oclc.org/ooxml/presentationml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purl.oclc.org/ooxml/drawingml/main" xmlns:r="http://purl.oclc.org/ooxml/officeDocument/relationships" xmlns:p="http://purl.oclc.org/ooxml/presentationml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purl.oclc.org/ooxml/drawingml/main" xmlns:r="http://purl.oclc.org/ooxml/officeDocument/relationships" xmlns:p="http://purl.oclc.org/ooxml/presentationml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purl.oclc.org/ooxml/drawingml/main" xmlns:r="http://purl.oclc.org/ooxml/officeDocument/relationships" xmlns:p="http://purl.oclc.org/ooxml/presentationml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purl.oclc.org/ooxml/drawingml/main" xmlns:r="http://purl.oclc.org/ooxml/officeDocument/relationships" xmlns:p="http://purl.oclc.org/ooxml/presentationml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%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%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purl.oclc.org/ooxml/drawingml/main" xmlns:r="http://purl.oclc.org/ooxml/officeDocument/relationships" xmlns:p="http://purl.oclc.org/ooxml/presentationml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purl.oclc.org/ooxml/drawingml/main" xmlns:r="http://purl.oclc.org/ooxml/officeDocument/relationships" xmlns:p="http://purl.oclc.org/ooxml/presentationml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purl.oclc.org/ooxml/drawingml/main" xmlns:r="http://purl.oclc.org/ooxml/officeDocument/relationships" xmlns:p="http://purl.oclc.org/ooxml/presentationml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purl.oclc.org/ooxml/drawingml/main" xmlns:r="http://purl.oclc.org/ooxml/officeDocument/relationships" xmlns:p="http://purl.oclc.org/ooxml/presentationml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purl.oclc.org/ooxml/drawingml/main" xmlns:r="http://purl.oclc.org/ooxml/officeDocument/relationships" xmlns:p="http://purl.oclc.org/ooxml/presentationml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purl.oclc.org/ooxml/drawingml/main" xmlns:r="http://purl.oclc.org/ooxml/officeDocument/relationships" xmlns:p="http://purl.oclc.org/ooxml/presentationml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purl.oclc.org/ooxml/officeDocument/relationships/slideLayout" Target="../slideLayouts/slideLayout8.xml"/><Relationship Id="rId13" Type="http://purl.oclc.org/ooxml/officeDocument/relationships/image" Target="../media/image1.jpg"/><Relationship Id="rId3" Type="http://purl.oclc.org/ooxml/officeDocument/relationships/slideLayout" Target="../slideLayouts/slideLayout3.xml"/><Relationship Id="rId7" Type="http://purl.oclc.org/ooxml/officeDocument/relationships/slideLayout" Target="../slideLayouts/slideLayout7.xml"/><Relationship Id="rId12" Type="http://purl.oclc.org/ooxml/officeDocument/relationships/theme" Target="../theme/theme1.xml"/><Relationship Id="rId2" Type="http://purl.oclc.org/ooxml/officeDocument/relationships/slideLayout" Target="../slideLayouts/slideLayout2.xml"/><Relationship Id="rId1" Type="http://purl.oclc.org/ooxml/officeDocument/relationships/slideLayout" Target="../slideLayouts/slideLayout1.xml"/><Relationship Id="rId6" Type="http://purl.oclc.org/ooxml/officeDocument/relationships/slideLayout" Target="../slideLayouts/slideLayout6.xml"/><Relationship Id="rId11" Type="http://purl.oclc.org/ooxml/officeDocument/relationships/slideLayout" Target="../slideLayouts/slideLayout11.xml"/><Relationship Id="rId5" Type="http://purl.oclc.org/ooxml/officeDocument/relationships/slideLayout" Target="../slideLayouts/slideLayout5.xml"/><Relationship Id="rId10" Type="http://purl.oclc.org/ooxml/officeDocument/relationships/slideLayout" Target="../slideLayouts/slideLayout10.xml"/><Relationship Id="rId4" Type="http://purl.oclc.org/ooxml/officeDocument/relationships/slideLayout" Target="../slideLayouts/slideLayout4.xml"/><Relationship Id="rId9" Type="http://purl.oclc.org/ooxml/officeDocument/relationships/slideLayout" Target="../slideLayouts/slideLayout9.xml"/></Relationships>
</file>

<file path=ppt/slideMasters/slideMaster1.xml><?xml version="1.0" encoding="utf-8"?>
<p:sldMaster xmlns:a="http://purl.oclc.org/ooxml/drawingml/main" xmlns:r="http://purl.oclc.org/ooxml/officeDocument/relationships" xmlns:p="http://purl.oclc.org/ooxml/presentationml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%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%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%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%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%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%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%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%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%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%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%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%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%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purl.oclc.org/ooxml/officeDocument/relationships/image" Target="../media/image7.jpeg"/><Relationship Id="rId2" Type="http://purl.oclc.org/ooxml/officeDocument/relationships/image" Target="../media/image6.jpeg"/><Relationship Id="rId1" Type="http://purl.oclc.org/ooxml/officeDocument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purl.oclc.org/ooxml/officeDocument/relationships/image" Target="../media/image9.jpeg"/><Relationship Id="rId2" Type="http://purl.oclc.org/ooxml/officeDocument/relationships/image" Target="../media/image8.jpeg"/><Relationship Id="rId1" Type="http://purl.oclc.org/ooxml/officeDocument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purl.oclc.org/ooxml/officeDocument/relationships/image" Target="../media/image10.jpeg"/><Relationship Id="rId1" Type="http://purl.oclc.org/ooxml/officeDocument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purl.oclc.org/ooxml/officeDocument/relationships/image" Target="../media/image11.jpeg"/><Relationship Id="rId1" Type="http://purl.oclc.org/ooxml/officeDocument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purl.oclc.org/ooxml/officeDocument/relationships/image" Target="../media/image12.jpeg"/><Relationship Id="rId1" Type="http://purl.oclc.org/ooxml/officeDocument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purl.oclc.org/ooxml/officeDocument/relationships/image" Target="../media/image14.jpeg"/><Relationship Id="rId2" Type="http://purl.oclc.org/ooxml/officeDocument/relationships/image" Target="../media/image13.jpeg"/><Relationship Id="rId1" Type="http://purl.oclc.org/ooxml/officeDocument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purl.oclc.org/ooxml/officeDocument/relationships/image" Target="../media/image15.jpeg"/><Relationship Id="rId1" Type="http://purl.oclc.org/ooxml/officeDocument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purl.oclc.org/ooxml/officeDocument/relationships/image" Target="../media/image17.jpeg"/><Relationship Id="rId2" Type="http://purl.oclc.org/ooxml/officeDocument/relationships/image" Target="../media/image16.jpeg"/><Relationship Id="rId1" Type="http://purl.oclc.org/ooxml/officeDocument/relationships/slideLayout" Target="../slideLayouts/slideLayout4.xml"/><Relationship Id="rId5" Type="http://purl.oclc.org/ooxml/officeDocument/relationships/image" Target="../media/image19.jpeg"/><Relationship Id="rId4" Type="http://purl.oclc.org/ooxml/officeDocument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purl.oclc.org/ooxml/officeDocument/relationships/image" Target="../media/image20.jpeg"/><Relationship Id="rId1" Type="http://purl.oclc.org/ooxml/officeDocument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purl.oclc.org/ooxml/officeDocument/relationships/image" Target="../media/image22.jpeg"/><Relationship Id="rId2" Type="http://purl.oclc.org/ooxml/officeDocument/relationships/image" Target="../media/image21.jpeg"/><Relationship Id="rId1" Type="http://purl.oclc.org/ooxml/officeDocument/relationships/slideLayout" Target="../slideLayouts/slideLayout4.xml"/><Relationship Id="rId5" Type="http://purl.oclc.org/ooxml/officeDocument/relationships/image" Target="../media/image24.jpeg"/><Relationship Id="rId4" Type="http://purl.oclc.org/ooxml/officeDocument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purl.oclc.org/ooxml/officeDocument/relationships/image" Target="../media/image26.jpeg"/><Relationship Id="rId2" Type="http://purl.oclc.org/ooxml/officeDocument/relationships/image" Target="../media/image25.jpeg"/><Relationship Id="rId1" Type="http://purl.oclc.org/ooxml/officeDocument/relationships/slideLayout" Target="../slideLayouts/slideLayout4.xml"/><Relationship Id="rId6" Type="http://purl.oclc.org/ooxml/officeDocument/relationships/image" Target="../media/image29.jpeg"/><Relationship Id="rId5" Type="http://purl.oclc.org/ooxml/officeDocument/relationships/image" Target="../media/image28.jpeg"/><Relationship Id="rId4" Type="http://purl.oclc.org/ooxml/officeDocument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purl.oclc.org/ooxml/officeDocument/relationships/image" Target="../media/image2.jpeg"/><Relationship Id="rId1" Type="http://purl.oclc.org/ooxml/officeDocument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purl.oclc.org/ooxml/officeDocument/relationships/image" Target="../media/image3.jpeg"/><Relationship Id="rId1" Type="http://purl.oclc.org/ooxml/officeDocument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purl.oclc.org/ooxml/officeDocument/relationships/image" Target="../media/image5.jpeg"/><Relationship Id="rId2" Type="http://purl.oclc.org/ooxml/officeDocument/relationships/image" Target="../media/image4.jpeg"/><Relationship Id="rId1" Type="http://purl.oclc.org/ooxml/officeDocument/relationships/slideLayout" Target="../slideLayouts/slideLayout4.xml"/></Relationships>
</file>

<file path=ppt/slides/slide1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124744"/>
            <a:ext cx="6944816" cy="4536504"/>
          </a:xfrm>
        </p:spPr>
        <p:txBody>
          <a:bodyPr>
            <a:normAutofit fontScale="77.5%" lnSpcReduction="20%"/>
          </a:bodyPr>
          <a:lstStyle/>
          <a:p>
            <a:r>
              <a:rPr lang="ru-RU" sz="5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Проект:</a:t>
            </a:r>
          </a:p>
          <a:p>
            <a:r>
              <a:rPr lang="ru-RU" sz="3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«Осень золотая»</a:t>
            </a:r>
          </a:p>
          <a:p>
            <a:endParaRPr lang="ru-RU" sz="5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младшая группа 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«Малинка»</a:t>
            </a:r>
          </a:p>
          <a:p>
            <a:endParaRPr lang="ru-RU" sz="4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5720" lvl="0" algn="l">
              <a:buClr>
                <a:srgbClr val="0BD0D9"/>
              </a:buClr>
              <a:buSzPct val="95%"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воспитатель МАОУ СОШ №15 </a:t>
            </a:r>
          </a:p>
          <a:p>
            <a:pPr marR="45720" lvl="0" algn="r">
              <a:buClr>
                <a:srgbClr val="0BD0D9"/>
              </a:buClr>
              <a:buSzPct val="95%"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Кулебакина Татьяна Михайловна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11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 «Художественно-эстетическое развитие»</a:t>
            </a:r>
            <a:b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Лепка </a:t>
            </a:r>
            <a:r>
              <a:rPr lang="ru-RU" sz="2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«Фрукты», </a:t>
            </a:r>
            <a:r>
              <a:rPr lang="ru-RU" sz="27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Грибы»</a:t>
            </a:r>
            <a:endParaRPr lang="ru-RU" sz="27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C:\Users\Dimon\Desktop\Детский сад Солнышко\Детсад\DSCF175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4568" y="1844824"/>
            <a:ext cx="3812232" cy="4204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829" y="2348880"/>
            <a:ext cx="3970171" cy="2880320"/>
          </a:xfrm>
        </p:spPr>
      </p:pic>
    </p:spTree>
    <p:extLst>
      <p:ext uri="{BB962C8B-B14F-4D97-AF65-F5344CB8AC3E}">
        <p14:creationId xmlns:p14="http://schemas.microsoft.com/office/powerpoint/2010/main" val="93019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 «Художественно-эстетическое развитие»</a:t>
            </a:r>
            <a:b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 «Тучка и дождик», «Осеннее дерево»</a:t>
            </a:r>
            <a:endParaRPr lang="ru-RU" sz="27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271072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 «Физическое развитие»</a:t>
            </a:r>
            <a:endParaRPr lang="ru-RU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%"/>
              </a:lnSpc>
              <a:spcAft>
                <a:spcPts val="1000"/>
              </a:spcAft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Подвижные игры:</a:t>
            </a:r>
          </a:p>
          <a:p>
            <a:pPr>
              <a:lnSpc>
                <a:spcPct val="115%"/>
              </a:lnSpc>
              <a:spcAft>
                <a:spcPts val="10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</a:t>
            </a: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Солнышко и дождик»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%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«У медведя во бору»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%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«Листопад»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«Урожай»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1463" y="1772816"/>
            <a:ext cx="3338929" cy="4353347"/>
          </a:xfrm>
        </p:spPr>
      </p:pic>
    </p:spTree>
    <p:extLst>
      <p:ext uri="{BB962C8B-B14F-4D97-AF65-F5344CB8AC3E}">
        <p14:creationId xmlns:p14="http://schemas.microsoft.com/office/powerpoint/2010/main" val="265649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 «Физическое развитие»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%"/>
              </a:lnSpc>
              <a:spcAft>
                <a:spcPts val="1000"/>
              </a:spcAft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     </a:t>
            </a:r>
            <a:r>
              <a:rPr lang="ru-RU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Пальчиковые игры:</a:t>
            </a:r>
          </a:p>
          <a:p>
            <a:pPr>
              <a:lnSpc>
                <a:spcPct val="115%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Вышли пальчики гулять»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%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«Мы капусту рубим»</a:t>
            </a:r>
            <a:endParaRPr lang="ru-RU" sz="2400" dirty="0">
              <a:ea typeface="Calibri"/>
              <a:cs typeface="Times New Roman"/>
            </a:endParaRPr>
          </a:p>
          <a:p>
            <a:r>
              <a:rPr lang="ru-RU" sz="2400" dirty="0">
                <a:latin typeface="Times New Roman"/>
                <a:ea typeface="Times New Roman"/>
              </a:rPr>
              <a:t>«Грибы»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1920" y="2780928"/>
            <a:ext cx="4723346" cy="3240360"/>
          </a:xfrm>
          <a:ln>
            <a:solidFill>
              <a:schemeClr val="accent1"/>
            </a:solidFill>
            <a:prstDash val="sysDash"/>
          </a:ln>
        </p:spPr>
      </p:pic>
    </p:spTree>
    <p:extLst>
      <p:ext uri="{BB962C8B-B14F-4D97-AF65-F5344CB8AC3E}">
        <p14:creationId xmlns:p14="http://schemas.microsoft.com/office/powerpoint/2010/main" val="334865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 «Физическое развитие»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Физминутки:</a:t>
            </a:r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%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листики осенние»</a:t>
            </a:r>
          </a:p>
          <a:p>
            <a:pPr>
              <a:lnSpc>
                <a:spcPct val="150%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«Ветер дует нам в лицо»</a:t>
            </a:r>
          </a:p>
          <a:p>
            <a:pPr>
              <a:lnSpc>
                <a:spcPct val="150%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«Ходит осень по дорожке»</a:t>
            </a:r>
          </a:p>
          <a:p>
            <a:pPr>
              <a:lnSpc>
                <a:spcPct val="150%"/>
              </a:lnSpc>
            </a:pP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2172" y="2060848"/>
            <a:ext cx="4429197" cy="2880320"/>
          </a:xfrm>
        </p:spPr>
      </p:pic>
    </p:spTree>
    <p:extLst>
      <p:ext uri="{BB962C8B-B14F-4D97-AF65-F5344CB8AC3E}">
        <p14:creationId xmlns:p14="http://schemas.microsoft.com/office/powerpoint/2010/main" val="382975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игровой деятельности</a:t>
            </a:r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673014" cy="4525963"/>
          </a:xfrm>
        </p:spPr>
        <p:txBody>
          <a:bodyPr>
            <a:normAutofit/>
          </a:bodyPr>
          <a:lstStyle/>
          <a:p>
            <a:pPr marL="0" lvl="0" indent="0">
              <a:lnSpc>
                <a:spcPct val="115%"/>
              </a:lnSpc>
              <a:spcAft>
                <a:spcPts val="1000"/>
              </a:spcAft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    </a:t>
            </a:r>
            <a:r>
              <a:rPr lang="ru-RU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Сюжетно-ролевые </a:t>
            </a:r>
            <a:r>
              <a:rPr lang="ru-RU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игры:</a:t>
            </a:r>
          </a:p>
          <a:p>
            <a:pPr lvl="0">
              <a:lnSpc>
                <a:spcPct val="115%"/>
              </a:lnSpc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«Оденем куклу на прогулку»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15%"/>
              </a:lnSpc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«Сварим суп из овощей»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/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«Магазин овощей»</a:t>
            </a:r>
            <a:endParaRPr lang="ru-RU" sz="2400" dirty="0">
              <a:solidFill>
                <a:prstClr val="black"/>
              </a:solidFill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30214" y="1277954"/>
            <a:ext cx="3556586" cy="26674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9912" y="4077950"/>
            <a:ext cx="3528392" cy="2450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73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игровой деятельности</a:t>
            </a:r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15%"/>
              </a:lnSpc>
              <a:spcAft>
                <a:spcPts val="1000"/>
              </a:spcAft>
              <a:buNone/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15%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«Какое время года»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15%"/>
              </a:lnSpc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«Найди такой же листик»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15%"/>
              </a:lnSpc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«Чудесный мешочек»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15%"/>
              </a:lnSpc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«Что растет на грядке»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/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«Собери картинку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    </a:t>
            </a:r>
          </a:p>
          <a:p>
            <a:pPr marL="0" lvl="0" indent="0"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                      (одежда)»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916832"/>
            <a:ext cx="4518421" cy="3388816"/>
          </a:xfrm>
        </p:spPr>
      </p:pic>
    </p:spTree>
    <p:extLst>
      <p:ext uri="{BB962C8B-B14F-4D97-AF65-F5344CB8AC3E}">
        <p14:creationId xmlns:p14="http://schemas.microsoft.com/office/powerpoint/2010/main" val="389348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 и целевые прогулки</a:t>
            </a:r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 по территории детского сада.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солнцем, небом, осенним дождем, за красотой и богатством осенних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красок.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за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деревьями, растущими на территории детского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сада.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Трудовая деятельность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0589" y="1268760"/>
            <a:ext cx="1879024" cy="18002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5800" y="3428999"/>
            <a:ext cx="1977950" cy="19969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6693" y="1268760"/>
            <a:ext cx="1836778" cy="18002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6693" y="3428999"/>
            <a:ext cx="2116113" cy="199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49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787208" cy="4525963"/>
          </a:xfrm>
        </p:spPr>
        <p:txBody>
          <a:bodyPr>
            <a:normAutofit/>
          </a:bodyPr>
          <a:lstStyle/>
          <a:p>
            <a:pPr>
              <a:lnSpc>
                <a:spcPct val="115%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1. </a:t>
            </a:r>
            <a:r>
              <a:rPr lang="ru-RU" sz="2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Консультация </a:t>
            </a:r>
            <a:r>
              <a:rPr lang="ru-RU" sz="2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для родителей «Как сберечь природу</a:t>
            </a:r>
            <a:r>
              <a:rPr lang="ru-RU" sz="2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</a:p>
          <a:p>
            <a:pPr lvl="0">
              <a:lnSpc>
                <a:spcPct val="115%"/>
              </a:lnSpc>
              <a:spcAft>
                <a:spcPts val="1000"/>
              </a:spcAft>
            </a:pPr>
            <a:r>
              <a:rPr 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2. Папка-передвижка 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«Осенняя одежда </a:t>
            </a:r>
            <a:r>
              <a:rPr 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детей на 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прогулку</a:t>
            </a:r>
            <a:r>
              <a:rPr 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</a:p>
          <a:p>
            <a:pPr lvl="0">
              <a:lnSpc>
                <a:spcPct val="115%"/>
              </a:lnSpc>
              <a:spcAft>
                <a:spcPts val="1000"/>
              </a:spcAft>
            </a:pPr>
            <a:r>
              <a:rPr 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 Привлечение родителей с сбору материала для поделок</a:t>
            </a:r>
          </a:p>
          <a:p>
            <a:pPr lvl="0">
              <a:lnSpc>
                <a:spcPct val="115%"/>
              </a:lnSpc>
              <a:spcAft>
                <a:spcPts val="1000"/>
              </a:spcAft>
            </a:pPr>
            <a:r>
              <a:rPr 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 Оформление выставки семейных работ «Краски осени»</a:t>
            </a:r>
            <a:endParaRPr lang="ru-RU" sz="26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%"/>
              </a:lnSpc>
              <a:spcAft>
                <a:spcPts val="1000"/>
              </a:spcAft>
            </a:pP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451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3 этап </a:t>
            </a:r>
            <a:r>
              <a:rPr lang="ru-RU" sz="2800" b="1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Заключительный </a:t>
            </a:r>
            <a:r>
              <a:rPr lang="ru-RU" sz="2800" b="1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2800" b="1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.5%"/>
          </a:bodyPr>
          <a:lstStyle/>
          <a:p>
            <a:pPr lvl="0">
              <a:lnSpc>
                <a:spcPct val="115%"/>
              </a:lnSpc>
            </a:pP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 детей сформировались знания об осени, её признаках </a:t>
            </a:r>
            <a:endParaRPr lang="ru-RU" sz="2200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lnSpc>
                <a:spcPct val="115%"/>
              </a:lnSpc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дарах.</a:t>
            </a:r>
            <a:endParaRPr lang="ru-RU" sz="22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%"/>
              </a:lnSpc>
            </a:pP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Пополнился 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словарный запас 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детей.</a:t>
            </a:r>
            <a:endParaRPr lang="ru-RU" sz="22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%"/>
              </a:lnSpc>
            </a:pP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Развились 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творческие 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способности.</a:t>
            </a:r>
            <a:endParaRPr lang="ru-RU" sz="22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%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Итоговое мероприятие проекта для детей: развлечение «Осень, осень в гости просим!»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132856"/>
            <a:ext cx="4038600" cy="3032443"/>
          </a:xfrm>
        </p:spPr>
      </p:pic>
    </p:spTree>
    <p:extLst>
      <p:ext uri="{BB962C8B-B14F-4D97-AF65-F5344CB8AC3E}">
        <p14:creationId xmlns:p14="http://schemas.microsoft.com/office/powerpoint/2010/main" val="221016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%"/>
          </a:bodyPr>
          <a:lstStyle/>
          <a:p>
            <a:pPr algn="l">
              <a:lnSpc>
                <a:spcPct val="115%"/>
              </a:lnSpc>
              <a:spcAft>
                <a:spcPts val="100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Проблема: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</a:t>
            </a:r>
            <a:r>
              <a:rPr lang="ru-RU" sz="2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детей младшего возраста слишком маленький жизненный опыт и знания о природе. Они не знакомы с происхождением тех или иных явлений, процессов в природе, не могут ответить на интересующие их вопросы: «Зачем опадает листва?», «Куда прячутся насекомые?» и т.д. Дети младшего возраста только начинают познавать мир, явления природы. </a:t>
            </a:r>
            <a:r>
              <a:rPr lang="ru-RU" sz="2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Участие </a:t>
            </a:r>
            <a:r>
              <a:rPr lang="ru-RU" sz="2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детей в этом проекте позволит ознакомить их с представлением об осени — как времени года, её характерных признаках, развить творческие способности, поисковую деятельность, связную речь</a:t>
            </a:r>
            <a:r>
              <a:rPr lang="ru-RU" sz="2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br>
              <a:rPr lang="ru-RU" sz="2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Актуальность: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часто взрослые забывают понаблюдать с ребенком, полюбоваться красотой мира природы, не поддерживают детскую любознательность. Именно ранний возраст – самое благоприятное время для накопления представлений об окружающем мире. Необходимо не только показать детям, какой прекрасный мир их окружает, но и  объяснить, почему нужно беречь и любить природу</a:t>
            </a:r>
            <a:r>
              <a:rPr lang="ru-RU" sz="2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br>
              <a:rPr lang="ru-RU" sz="2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Участники проекта: </a:t>
            </a:r>
            <a:r>
              <a:rPr lang="ru-RU" sz="2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дети второй младшей группы, воспитатели, родители.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53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3 этап </a:t>
            </a:r>
            <a:r>
              <a:rPr lang="ru-RU" sz="2800" b="1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Заключительный </a:t>
            </a:r>
            <a:r>
              <a:rPr lang="ru-RU" sz="2800" b="1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2800" b="1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71600" y="1600200"/>
            <a:ext cx="35242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15%"/>
              </a:lnSpc>
              <a:spcAft>
                <a:spcPts val="1000"/>
              </a:spcAft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Продукт проекта: альбом «Осенняя одежда на прогулку»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375934">
            <a:off x="4243772" y="1468815"/>
            <a:ext cx="2448272" cy="19442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26568">
            <a:off x="6867000" y="1216786"/>
            <a:ext cx="1787015" cy="24482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640672" y="3754329"/>
            <a:ext cx="2952328" cy="24161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124890" y="3526680"/>
            <a:ext cx="3155934" cy="2232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79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3 этап </a:t>
            </a:r>
            <a:r>
              <a:rPr lang="ru-RU" sz="2800" b="1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Заключительный </a:t>
            </a:r>
            <a:r>
              <a:rPr lang="ru-RU" sz="2800" b="1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2800" b="1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.5%" lnSpcReduction="10%"/>
          </a:bodyPr>
          <a:lstStyle/>
          <a:p>
            <a:pPr lvl="0">
              <a:lnSpc>
                <a:spcPct val="115%"/>
              </a:lnSpc>
              <a:spcAft>
                <a:spcPts val="1000"/>
              </a:spcAft>
            </a:pP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 родителей появился интерес к образовательному процессу, развитию творчества, знаний и умений у детей.</a:t>
            </a:r>
            <a:endParaRPr lang="ru-RU" sz="22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%"/>
              </a:lnSpc>
              <a:spcAft>
                <a:spcPts val="1000"/>
              </a:spcAft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Родители 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стали активными участниками в совместной продуктивной деятельности.</a:t>
            </a:r>
            <a:endParaRPr lang="ru-RU" sz="22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%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Продукт проекта: совместная выставка поделок детей и родителей «Краски осени»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417638"/>
            <a:ext cx="2098576" cy="157393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6256" y="1124744"/>
            <a:ext cx="2009214" cy="27363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814054" y="2851650"/>
            <a:ext cx="1531674" cy="21681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2734" y="4095497"/>
            <a:ext cx="2009214" cy="20306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703965" y="4705696"/>
            <a:ext cx="1731600" cy="1990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85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rmAutofit/>
          </a:bodyPr>
          <a:lstStyle/>
          <a:p>
            <a:pPr>
              <a:lnSpc>
                <a:spcPct val="150%"/>
              </a:lnSpc>
            </a:pPr>
            <a:r>
              <a:rPr lang="ru-RU" sz="66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25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192688"/>
          </a:xfrm>
        </p:spPr>
        <p:txBody>
          <a:bodyPr>
            <a:noAutofit/>
          </a:bodyPr>
          <a:lstStyle/>
          <a:p>
            <a:pPr algn="l">
              <a:lnSpc>
                <a:spcPct val="115%"/>
              </a:lnSpc>
              <a:spcAft>
                <a:spcPts val="1000"/>
              </a:spcAft>
            </a:pP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b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22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Цель </a:t>
            </a:r>
            <a:r>
              <a:rPr lang="ru-RU" sz="2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проекта</a:t>
            </a:r>
            <a:r>
              <a:rPr lang="ru-RU" sz="2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познакомить детей с красотой осенней природы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b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 проекта для детей: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 По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знакомить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детей с понятием «время года – осень», с сезонными 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изменениями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природе происходящими 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осенью.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Р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асширить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представление о многообразии и пользе овощей и 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фруктов.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 Р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асширять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активизировать словарный запас 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детей.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 В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оспитывать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 детей эмоциональное, положительное отношение к природе, умение видеть прекрасное в разное время 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года.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5. В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оспитывать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бережное отношение к природе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b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 проекта для родителей</a:t>
            </a:r>
            <a:r>
              <a:rPr lang="ru-RU" sz="2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1. 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Формирование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экологического воспитания у 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детей.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2. Изготовление поделок из природного 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материала.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 Вовлечь родителей в педагогический процесс, укрепить заинтересованность в сотрудничестве с детским садом.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15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%"/>
          </a:bodyPr>
          <a:lstStyle/>
          <a:p>
            <a:pPr algn="l">
              <a:lnSpc>
                <a:spcPct val="115%"/>
              </a:lnSpc>
              <a:spcAft>
                <a:spcPts val="100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Ожидаемые результаты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для </a:t>
            </a:r>
            <a:r>
              <a:rPr lang="ru-RU" sz="24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детей</a:t>
            </a:r>
            <a:r>
              <a:rPr lang="ru-RU" sz="24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br>
              <a:rPr lang="ru-RU" sz="24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1. </a:t>
            </a:r>
            <a:r>
              <a:rPr lang="ru-RU" sz="2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Сформировать у детей знания об </a:t>
            </a:r>
            <a:r>
              <a:rPr lang="ru-RU" sz="2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осени, её признаках и дарах, </a:t>
            </a:r>
            <a:r>
              <a:rPr lang="ru-RU" sz="2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 бережном </a:t>
            </a:r>
            <a:r>
              <a:rPr lang="ru-RU" sz="2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отношении к природе;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r>
              <a:rPr lang="ru-RU" sz="2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</a:t>
            </a:r>
            <a:r>
              <a:rPr lang="ru-RU" sz="2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Пополнить словарный запас детей, как активного, так и пассивного словаря;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r>
              <a:rPr lang="ru-RU" sz="2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</a:t>
            </a:r>
            <a:r>
              <a:rPr lang="ru-RU" sz="2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Развить творческие способности у детей.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Ожидаемые результаты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для </a:t>
            </a:r>
            <a:r>
              <a:rPr lang="ru-RU" sz="24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родителей</a:t>
            </a:r>
            <a:r>
              <a:rPr lang="ru-RU" sz="24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br>
              <a:rPr lang="ru-RU" sz="24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1. У родителей появится интерес к образовательному процессу, развитию творчества, знаний и умений у детей.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2. Участие родителей в совместной продуктивной деятельности.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 Понимание родителями в дальнейшем требований ДОУ к семье.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54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проектной деятельности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600200"/>
            <a:ext cx="6840760" cy="4709120"/>
          </a:xfrm>
        </p:spPr>
        <p:txBody>
          <a:bodyPr>
            <a:normAutofit fontScale="62.5%" lnSpcReduction="20%"/>
          </a:bodyPr>
          <a:lstStyle/>
          <a:p>
            <a:pPr marL="0" indent="0">
              <a:lnSpc>
                <a:spcPct val="150%"/>
              </a:lnSpc>
              <a:spcAft>
                <a:spcPts val="1000"/>
              </a:spcAft>
              <a:buNone/>
            </a:pPr>
            <a:r>
              <a:rPr lang="ru-RU" sz="40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 этап </a:t>
            </a:r>
            <a:r>
              <a:rPr lang="ru-RU" sz="4000" b="1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Подготовительный:</a:t>
            </a:r>
            <a:endParaRPr lang="ru-RU" sz="4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50%"/>
              </a:lnSpc>
              <a:spcAft>
                <a:spcPts val="0"/>
              </a:spcAft>
              <a:buNone/>
            </a:pPr>
            <a:r>
              <a:rPr lang="ru-RU" sz="3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1. Составление плана работы над проектом</a:t>
            </a:r>
            <a:endParaRPr lang="ru-RU" sz="3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50%"/>
              </a:lnSpc>
              <a:spcAft>
                <a:spcPts val="0"/>
              </a:spcAft>
              <a:buNone/>
            </a:pPr>
            <a:r>
              <a:rPr lang="ru-RU" sz="3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2. Сбор  материала необходимого для реализации </a:t>
            </a:r>
            <a:r>
              <a:rPr lang="ru-RU" sz="3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проекта</a:t>
            </a:r>
          </a:p>
          <a:p>
            <a:pPr marL="0" lvl="0" indent="0">
              <a:lnSpc>
                <a:spcPct val="150%"/>
              </a:lnSpc>
              <a:buNone/>
            </a:pPr>
            <a:r>
              <a:rPr lang="ru-RU" sz="3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 Разработка </a:t>
            </a:r>
            <a:r>
              <a:rPr lang="ru-RU" sz="3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конспектов НОД по планируемой теме</a:t>
            </a:r>
            <a:endParaRPr lang="ru-RU" sz="34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50%"/>
              </a:lnSpc>
              <a:spcAft>
                <a:spcPts val="0"/>
              </a:spcAft>
              <a:buNone/>
            </a:pPr>
            <a:r>
              <a:rPr lang="ru-RU" sz="3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4. </a:t>
            </a:r>
            <a:r>
              <a:rPr lang="ru-RU" sz="3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Организация предметно-развивающей среды по теме проекта</a:t>
            </a:r>
            <a:endParaRPr lang="ru-RU" sz="3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50%"/>
              </a:lnSpc>
              <a:spcAft>
                <a:spcPts val="0"/>
              </a:spcAft>
              <a:buNone/>
            </a:pPr>
            <a:r>
              <a:rPr lang="ru-RU" sz="3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5. Оформление картотеки: загадок, стихов, пословиц об осени.</a:t>
            </a:r>
            <a:endParaRPr lang="ru-RU" sz="3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43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1498178"/>
          </a:xfrm>
        </p:spPr>
        <p:txBody>
          <a:bodyPr>
            <a:noAutofit/>
          </a:bodyPr>
          <a:lstStyle/>
          <a:p>
            <a:pPr>
              <a:spcAft>
                <a:spcPts val="1000"/>
              </a:spcAft>
            </a:pPr>
            <a:r>
              <a:rPr lang="ru-RU" sz="2800" i="1" dirty="0" smtClean="0">
                <a:latin typeface="Times New Roman"/>
                <a:ea typeface="Times New Roman"/>
                <a:cs typeface="Times New Roman"/>
              </a:rPr>
              <a:t>2 </a:t>
            </a:r>
            <a:r>
              <a:rPr lang="ru-RU" sz="2800" i="1" dirty="0">
                <a:latin typeface="Times New Roman"/>
                <a:ea typeface="Times New Roman"/>
                <a:cs typeface="Times New Roman"/>
              </a:rPr>
              <a:t>этап </a:t>
            </a:r>
            <a:r>
              <a:rPr lang="ru-RU" sz="2800" b="1" i="1" dirty="0" smtClean="0">
                <a:latin typeface="Times New Roman"/>
                <a:ea typeface="Times New Roman"/>
                <a:cs typeface="Times New Roman"/>
              </a:rPr>
              <a:t>Основной</a:t>
            </a:r>
            <a:br>
              <a:rPr lang="ru-RU" sz="2800" b="1" i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2800" b="1" i="1" dirty="0" smtClean="0">
                <a:latin typeface="Times New Roman"/>
                <a:ea typeface="Times New Roman"/>
                <a:cs typeface="Times New Roman"/>
              </a:rPr>
              <a:t> Работа с детьми: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Образовательная область «Социально-</a:t>
            </a:r>
            <a:b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коммуникативное развитие»</a:t>
            </a:r>
            <a:endParaRPr lang="ru-RU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19672" y="1916832"/>
            <a:ext cx="6624736" cy="4209331"/>
          </a:xfrm>
        </p:spPr>
        <p:txBody>
          <a:bodyPr>
            <a:normAutofit/>
          </a:bodyPr>
          <a:lstStyle/>
          <a:p>
            <a:pPr marL="0" lvl="0" indent="0">
              <a:spcAft>
                <a:spcPts val="1000"/>
              </a:spcAft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     Беседы</a:t>
            </a:r>
            <a:r>
              <a:rPr lang="ru-RU" sz="32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sz="32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3200" b="1" dirty="0" smtClean="0">
              <a:solidFill>
                <a:prstClr val="black"/>
              </a:solidFill>
              <a:latin typeface="Times New Roman"/>
              <a:ea typeface="Times New Roman"/>
              <a:cs typeface="Times New Roman"/>
            </a:endParaRPr>
          </a:p>
          <a:p>
            <a:pPr lvl="0">
              <a:spcAft>
                <a:spcPts val="100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Осень в гости к нам пришла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» </a:t>
            </a:r>
          </a:p>
          <a:p>
            <a:pPr lvl="0">
              <a:spcAft>
                <a:spcPts val="100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Какая сегодня погода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» </a:t>
            </a:r>
          </a:p>
          <a:p>
            <a:pPr lvl="0">
              <a:spcAft>
                <a:spcPts val="100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Дары осени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» </a:t>
            </a:r>
          </a:p>
          <a:p>
            <a:pPr lvl="0">
              <a:spcAft>
                <a:spcPts val="100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«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Как изменилась одежда людей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»</a:t>
            </a:r>
          </a:p>
          <a:p>
            <a:pPr lvl="0">
              <a:spcAft>
                <a:spcPts val="100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«Времена года»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>
              <a:lnSpc>
                <a:spcPct val="115%"/>
              </a:lnSpc>
              <a:spcAft>
                <a:spcPts val="1000"/>
              </a:spcAft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2414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43318"/>
            <a:ext cx="5987008" cy="1143000"/>
          </a:xfrm>
        </p:spPr>
        <p:txBody>
          <a:bodyPr>
            <a:noAutofit/>
          </a:bodyPr>
          <a:lstStyle/>
          <a:p>
            <a:pPr>
              <a:lnSpc>
                <a:spcPct val="150%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Образовательная область «Познавательное развитие»</a:t>
            </a:r>
            <a:endParaRPr lang="ru-RU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700808"/>
            <a:ext cx="4172272" cy="4425355"/>
          </a:xfrm>
        </p:spPr>
        <p:txBody>
          <a:bodyPr>
            <a:normAutofit/>
          </a:bodyPr>
          <a:lstStyle/>
          <a:p>
            <a:pPr lvl="0">
              <a:spcAft>
                <a:spcPts val="100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 «Прогулка в лесу», «Уборка урожая»</a:t>
            </a:r>
          </a:p>
          <a:p>
            <a:pPr lvl="0"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рассказа по картинке «Осень в лесу»</a:t>
            </a:r>
          </a:p>
          <a:p>
            <a:pPr lvl="0"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об овощах</a:t>
            </a:r>
          </a:p>
          <a:p>
            <a:pPr>
              <a:lnSpc>
                <a:spcPct val="115%"/>
              </a:lnSpc>
              <a:spcAft>
                <a:spcPts val="1000"/>
              </a:spcAft>
            </a:pP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556792"/>
            <a:ext cx="3240360" cy="4316884"/>
          </a:xfrm>
        </p:spPr>
      </p:pic>
    </p:spTree>
    <p:extLst>
      <p:ext uri="{BB962C8B-B14F-4D97-AF65-F5344CB8AC3E}">
        <p14:creationId xmlns:p14="http://schemas.microsoft.com/office/powerpoint/2010/main" val="263484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Образовательная область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«Речевое развитие»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618856" cy="4785395"/>
          </a:xfrm>
        </p:spPr>
        <p:txBody>
          <a:bodyPr>
            <a:normAutofit fontScale="92.5%" lnSpcReduction="10%"/>
          </a:bodyPr>
          <a:lstStyle/>
          <a:p>
            <a:pPr marL="0" lvl="0" indent="0">
              <a:lnSpc>
                <a:spcPct val="115%"/>
              </a:lnSpc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     </a:t>
            </a:r>
            <a:r>
              <a:rPr lang="ru-RU" sz="30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Чтение </a:t>
            </a:r>
            <a:r>
              <a:rPr lang="ru-RU" sz="30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художественной </a:t>
            </a:r>
            <a:r>
              <a:rPr lang="ru-RU" sz="30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    </a:t>
            </a:r>
          </a:p>
          <a:p>
            <a:pPr marL="0" lvl="0" indent="0">
              <a:lnSpc>
                <a:spcPct val="115%"/>
              </a:lnSpc>
              <a:buNone/>
            </a:pPr>
            <a:r>
              <a:rPr lang="ru-RU" sz="30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0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    литературы</a:t>
            </a:r>
            <a:r>
              <a:rPr lang="ru-RU" sz="30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:</a:t>
            </a:r>
          </a:p>
          <a:p>
            <a:pPr lvl="0">
              <a:spcAft>
                <a:spcPts val="1000"/>
              </a:spcAft>
            </a:pPr>
            <a:r>
              <a:rPr lang="ru-RU" sz="22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А. Блок «Зайчик»</a:t>
            </a:r>
            <a:endParaRPr lang="ru-RU" sz="22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spcAft>
                <a:spcPts val="1000"/>
              </a:spcAft>
            </a:pPr>
            <a:r>
              <a:rPr lang="ru-RU" sz="22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З. Александрова «Дождик»</a:t>
            </a:r>
            <a:endParaRPr lang="ru-RU" sz="22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spcAft>
                <a:spcPts val="1000"/>
              </a:spcAft>
            </a:pPr>
            <a:r>
              <a:rPr lang="ru-RU" sz="22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А.К. Бальмонт «Осень»</a:t>
            </a:r>
            <a:endParaRPr lang="ru-RU" sz="22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spcAft>
                <a:spcPts val="1000"/>
              </a:spcAft>
            </a:pPr>
            <a:r>
              <a:rPr lang="ru-RU" sz="22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А. Плещеев «Осень наступила»</a:t>
            </a:r>
            <a:endParaRPr lang="ru-RU" sz="22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spcAft>
                <a:spcPts val="1000"/>
              </a:spcAft>
            </a:pPr>
            <a:r>
              <a:rPr lang="ru-RU" sz="22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А. </a:t>
            </a:r>
            <a:r>
              <a:rPr lang="ru-RU" sz="2200" dirty="0" err="1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Босев</a:t>
            </a:r>
            <a:r>
              <a:rPr lang="ru-RU" sz="22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«Дождь»</a:t>
            </a:r>
            <a:endParaRPr lang="ru-RU" sz="22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spcAft>
                <a:spcPts val="1000"/>
              </a:spcAft>
            </a:pPr>
            <a:r>
              <a:rPr lang="ru-RU" sz="22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Ю. </a:t>
            </a:r>
            <a:r>
              <a:rPr lang="ru-RU" sz="2200" dirty="0" err="1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Тувим</a:t>
            </a:r>
            <a:r>
              <a:rPr lang="ru-RU" sz="22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«Овощи»</a:t>
            </a:r>
            <a:endParaRPr lang="ru-RU" sz="22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spcAft>
                <a:spcPts val="1000"/>
              </a:spcAft>
            </a:pPr>
            <a:r>
              <a:rPr lang="ru-RU" sz="22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Русская народная сказка </a:t>
            </a:r>
            <a:endParaRPr lang="ru-RU" sz="22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/>
            <a:r>
              <a:rPr lang="ru-RU" sz="2200" dirty="0">
                <a:solidFill>
                  <a:prstClr val="black"/>
                </a:solidFill>
                <a:latin typeface="Times New Roman"/>
                <a:ea typeface="Times New Roman"/>
              </a:rPr>
              <a:t>«Вершки и корешки»</a:t>
            </a:r>
            <a:endParaRPr lang="ru-RU" sz="2200" dirty="0">
              <a:solidFill>
                <a:prstClr val="black"/>
              </a:solidFill>
            </a:endParaRPr>
          </a:p>
          <a:p>
            <a:pPr>
              <a:lnSpc>
                <a:spcPct val="115%"/>
              </a:lnSpc>
              <a:spcAft>
                <a:spcPts val="1000"/>
              </a:spcAft>
            </a:pP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2204864"/>
            <a:ext cx="4023604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92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ru-RU" sz="27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 «Художественно-</a:t>
            </a:r>
            <a:br>
              <a:rPr lang="ru-RU" sz="27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эстетическое развитие»</a:t>
            </a:r>
            <a:br>
              <a:rPr lang="ru-RU" sz="27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</a:t>
            </a:r>
            <a:r>
              <a:rPr lang="ru-RU" sz="2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«Грибочки», «Овощи»</a:t>
            </a:r>
            <a:endParaRPr lang="ru-RU" sz="27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9202" y="1600200"/>
            <a:ext cx="3396595" cy="4525963"/>
          </a:xfrm>
        </p:spPr>
      </p:pic>
    </p:spTree>
    <p:extLst>
      <p:ext uri="{BB962C8B-B14F-4D97-AF65-F5344CB8AC3E}">
        <p14:creationId xmlns:p14="http://schemas.microsoft.com/office/powerpoint/2010/main" val="391341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purl.oclc.org/ooxml/drawingml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l="50%" t="-80%" r="50%" b="1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l="50%" t="50%" r="50%" b="50%"/>
          </a:path>
        </a:gradFill>
      </a:bgFillStyleLst>
    </a:fmtScheme>
  </a:themeElements>
  <a:objectDefaults/>
  <a:extraClrSchemeLst/>
</a:theme>
</file>

<file path=docProps/app.xml><?xml version="1.0" encoding="utf-8"?>
<Properties xmlns="http://purl.oclc.org/ooxml/officeDocument/extendedProperties" xmlns:vt="http://purl.oclc.org/ooxml/officeDocument/docPropsVTypes">
  <TotalTime>461</TotalTime>
  <Words>596</Words>
  <Application>Microsoft Office PowerPoint</Application>
  <PresentationFormat>Экран (4:3)</PresentationFormat>
  <Paragraphs>96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Тема Office</vt:lpstr>
      <vt:lpstr>Презентация PowerPoint</vt:lpstr>
      <vt:lpstr>Проблема: у детей младшего возраста слишком маленький жизненный опыт и знания о природе. Они не знакомы с происхождением тех или иных явлений, процессов в природе, не могут ответить на интересующие их вопросы: «Зачем опадает листва?», «Куда прячутся насекомые?» и т.д. Дети младшего возраста только начинают познавать мир, явления природы. Участие детей в этом проекте позволит ознакомить их с представлением об осени — как времени года, её характерных признаках, развить творческие способности, поисковую деятельность, связную речь.  Актуальность: часто взрослые забывают понаблюдать с ребенком, полюбоваться красотой мира природы, не поддерживают детскую любознательность. Именно ранний возраст – самое благоприятное время для накопления представлений об окружающем мире. Необходимо не только показать детям, какой прекрасный мир их окружает, но и  объяснить, почему нужно беречь и любить природу.  Участники проекта: дети второй младшей группы, воспитатели, родители.</vt:lpstr>
      <vt:lpstr> Цель проекта: познакомить детей с красотой осенней природы.  Задачи проекта для детей: 1. Познакомить детей с понятием «время года – осень», с сезонными  изменениями в природе происходящими осенью.  2. Расширить представление о многообразии и пользе овощей и фруктов.  3. Расширять и активизировать словарный запас детей. 4. Воспитывать у детей эмоциональное, положительное отношение к природе, умение видеть прекрасное в разное время года.  5. Воспитывать бережное отношение к природе.  Задачи проекта для родителей: 1. Формирование экологического воспитания у детей. 2. Изготовление поделок из природного материала. 3. Вовлечь родителей в педагогический процесс, укрепить заинтересованность в сотрудничестве с детским садом. </vt:lpstr>
      <vt:lpstr>Ожидаемые результаты для детей:  1. Сформировать у детей знания об осени, её признаках и дарах, о бережном отношении к природе;  2. Пополнить словарный запас детей, как активного, так и пассивного словаря;  3. Развить творческие способности у детей.  Ожидаемые результаты для родителей:  1. У родителей появится интерес к образовательному процессу, развитию творчества, знаний и умений у детей. 2. Участие родителей в совместной продуктивной деятельности. 3. Понимание родителями в дальнейшем требований ДОУ к семье.   </vt:lpstr>
      <vt:lpstr>Этапы проектной деятельности</vt:lpstr>
      <vt:lpstr>2 этап Основной  Работа с детьми: Образовательная область «Социально- коммуникативное развитие»</vt:lpstr>
      <vt:lpstr>Образовательная область «Познавательное развитие»</vt:lpstr>
      <vt:lpstr>Образовательная область «Речевое развитие» </vt:lpstr>
      <vt:lpstr>Образовательная область «Художественно- эстетическое развитие» Рисование «Грибочки», «Овощи»</vt:lpstr>
      <vt:lpstr>Образовательная область «Художественно-эстетическое развитие» Лепка «Фрукты», «Грибы»</vt:lpstr>
      <vt:lpstr>Образовательная область «Художественно-эстетическое развитие» Аппликация  «Тучка и дождик», «Осеннее дерево»</vt:lpstr>
      <vt:lpstr>Образовательная область «Физическое развитие»</vt:lpstr>
      <vt:lpstr>Образовательная область «Физическое развитие»</vt:lpstr>
      <vt:lpstr>Образовательная область «Физическое развитие»</vt:lpstr>
      <vt:lpstr>Развитие игровой деятельности</vt:lpstr>
      <vt:lpstr>Развитие игровой деятельности</vt:lpstr>
      <vt:lpstr>Экскурсии и целевые прогулки</vt:lpstr>
      <vt:lpstr>Работа с родителями:</vt:lpstr>
      <vt:lpstr>3 этап Заключительный  </vt:lpstr>
      <vt:lpstr>3 этап Заключительный  </vt:lpstr>
      <vt:lpstr>3 этап Заключительный 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Осень Золотая</dc:title>
  <dc:creator>Dimon</dc:creator>
  <cp:lastModifiedBy>User13</cp:lastModifiedBy>
  <cp:revision>56</cp:revision>
  <dcterms:created xsi:type="dcterms:W3CDTF">2016-11-12T14:08:51Z</dcterms:created>
  <dcterms:modified xsi:type="dcterms:W3CDTF">2022-11-20T10:18:42Z</dcterms:modified>
</cp:coreProperties>
</file>