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s://ru.wikipedia.org/wiki/1913" TargetMode="External"/><Relationship Id="rId7" Type="http://schemas.openxmlformats.org/officeDocument/2006/relationships/hyperlink" Target="https://ru.wikipedia.org/wiki/%D0%94%D0%B8%D0%B7%D0%B5%D0%BB%D1%8C,_%D0%A0%D1%83%D0%B4%D0%BE%D0%BB%D1%8C%D1%84" TargetMode="External"/><Relationship Id="rId2" Type="http://schemas.openxmlformats.org/officeDocument/2006/relationships/hyperlink" Target="https://ru.wikipedia.org/wiki/1858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4%D0%B8%D0%B7%D0%B5%D0%BB%D1%8C%D0%BD%D1%8B%D0%B9_%D0%B4%D0%B2%D0%B8%D0%B3%D0%B0%D1%82%D0%B5%D0%BB%D1%8C" TargetMode="External"/><Relationship Id="rId5" Type="http://schemas.openxmlformats.org/officeDocument/2006/relationships/hyperlink" Target="https://ru.wikipedia.org/wiki/%D0%98%D0%B7%D0%BE%D0%B1%D1%80%D0%B5%D1%82%D0%B0%D1%82%D0%B5%D0%BB%D1%8C" TargetMode="External"/><Relationship Id="rId4" Type="http://schemas.openxmlformats.org/officeDocument/2006/relationships/hyperlink" Target="https://ru.wikipedia.org/wiki/%D0%98%D0%BD%D0%B6%D0%B5%D0%BD%D0%B5%D1%8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/>
              <a:t>Профессиональная </a:t>
            </a:r>
            <a:r>
              <a:rPr lang="ru-RU" dirty="0" smtClean="0"/>
              <a:t>лексика»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2. Профессионализмы — </a:t>
            </a:r>
            <a:r>
              <a:rPr lang="ru-RU" sz="4000" b="1" dirty="0" smtClean="0"/>
              <a:t>слова или выражения, свойственные речи той или иной профессиональной группы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 </a:t>
            </a:r>
            <a:r>
              <a:rPr lang="ru-RU" sz="4000" b="1" smtClean="0"/>
              <a:t>Профессиональный словарь:</a:t>
            </a:r>
          </a:p>
          <a:p>
            <a:r>
              <a:rPr lang="ru-RU" sz="4000" b="1" dirty="0" smtClean="0"/>
              <a:t>Из </a:t>
            </a:r>
            <a:r>
              <a:rPr lang="ru-RU" sz="4000" b="1" dirty="0" smtClean="0"/>
              <a:t>предложенного текста выпишите профессионализмы и термины</a:t>
            </a:r>
          </a:p>
          <a:p>
            <a:endParaRPr lang="ru-RU" sz="4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- Понравился ли Вам урок?</a:t>
            </a:r>
          </a:p>
          <a:p>
            <a:r>
              <a:rPr lang="ru-RU" sz="4000" dirty="0" smtClean="0"/>
              <a:t>- Что нового Вы узнали? Чему научились?</a:t>
            </a:r>
          </a:p>
          <a:p>
            <a:r>
              <a:rPr lang="ru-RU" sz="4000" dirty="0" smtClean="0"/>
              <a:t>- Нужно ли проводить уроки, связанные с профессией?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Дать толкование выписанных слов.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Повторение.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</a:t>
            </a:r>
          </a:p>
          <a:p>
            <a:r>
              <a:rPr lang="ru-RU" b="1" dirty="0" smtClean="0"/>
              <a:t>Лексика – </a:t>
            </a:r>
            <a:r>
              <a:rPr lang="ru-RU" b="1" dirty="0" smtClean="0"/>
              <a:t>это…</a:t>
            </a:r>
            <a:endParaRPr lang="ru-RU" b="1" dirty="0" smtClean="0"/>
          </a:p>
          <a:p>
            <a:r>
              <a:rPr lang="ru-RU" b="1" dirty="0" smtClean="0"/>
              <a:t>Лексикология – это наука, </a:t>
            </a:r>
            <a:r>
              <a:rPr lang="ru-RU" b="1" dirty="0" smtClean="0"/>
              <a:t>…</a:t>
            </a:r>
            <a:endParaRPr lang="ru-RU" b="1" dirty="0" smtClean="0"/>
          </a:p>
          <a:p>
            <a:r>
              <a:rPr lang="ru-RU" b="1" dirty="0" smtClean="0"/>
              <a:t>Прямое значение слов </a:t>
            </a:r>
            <a:r>
              <a:rPr lang="ru-RU" b="1" dirty="0" smtClean="0"/>
              <a:t>…</a:t>
            </a:r>
            <a:endParaRPr lang="ru-RU" b="1" dirty="0" smtClean="0"/>
          </a:p>
          <a:p>
            <a:r>
              <a:rPr lang="ru-RU" b="1" dirty="0" smtClean="0"/>
              <a:t>Переносное значение </a:t>
            </a:r>
            <a:r>
              <a:rPr lang="ru-RU" b="1" dirty="0" smtClean="0"/>
              <a:t> слов…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Исконно русская лексика – это….</a:t>
            </a:r>
          </a:p>
          <a:p>
            <a:r>
              <a:rPr lang="ru-RU" sz="4000" b="1" dirty="0" smtClean="0"/>
              <a:t>Заимствованная лексика - это….</a:t>
            </a:r>
          </a:p>
          <a:p>
            <a:r>
              <a:rPr lang="ru-RU" sz="4000" b="1" dirty="0" smtClean="0"/>
              <a:t>Общеупотребительная лексика – это…</a:t>
            </a:r>
          </a:p>
          <a:p>
            <a:r>
              <a:rPr lang="ru-RU" sz="4000" b="1" dirty="0" err="1" smtClean="0"/>
              <a:t>Необщеупотребительная</a:t>
            </a:r>
            <a:r>
              <a:rPr lang="ru-RU" sz="4000" b="1" dirty="0" smtClean="0"/>
              <a:t> лексика – это…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кой дизельный двигатель лучше: сравниваем двигатели по экономичности,  мощности и надежнос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72008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b="1" dirty="0" err="1" smtClean="0"/>
              <a:t>Ди́зельный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дви́гатель</a:t>
            </a:r>
            <a:r>
              <a:rPr lang="ru-RU" sz="3600" b="1" dirty="0" smtClean="0"/>
              <a:t> — поршневой двигатель внутреннего сгорания, работающий по принципу самовоспламенения распылённого топлива от воздействия разогретого при сжатии воздуха.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«Терминологическая лексика. Профессионализмы».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err="1" smtClean="0"/>
              <a:t>Рудо́льф</a:t>
            </a:r>
            <a:r>
              <a:rPr lang="ru-RU" b="1" i="1" dirty="0" smtClean="0"/>
              <a:t> </a:t>
            </a:r>
            <a:r>
              <a:rPr lang="ru-RU" b="1" i="1" dirty="0" err="1" smtClean="0"/>
              <a:t>Кристиа́н</a:t>
            </a:r>
            <a:r>
              <a:rPr lang="ru-RU" b="1" i="1" dirty="0" smtClean="0"/>
              <a:t> Карл </a:t>
            </a:r>
            <a:r>
              <a:rPr lang="ru-RU" b="1" i="1" dirty="0" err="1" smtClean="0"/>
              <a:t>Ди́зель</a:t>
            </a:r>
            <a:r>
              <a:rPr lang="ru-RU" i="1" dirty="0" smtClean="0"/>
              <a:t>  </a:t>
            </a:r>
            <a:r>
              <a:rPr lang="ru-RU" i="1" u="sng" dirty="0" smtClean="0">
                <a:hlinkClick r:id="rId2" tooltip="1858"/>
              </a:rPr>
              <a:t>1858</a:t>
            </a:r>
            <a:r>
              <a:rPr lang="ru-RU" i="1" dirty="0" smtClean="0"/>
              <a:t>, —  </a:t>
            </a:r>
            <a:r>
              <a:rPr lang="ru-RU" i="1" u="sng" dirty="0" smtClean="0">
                <a:hlinkClick r:id="rId3" tooltip="1913"/>
              </a:rPr>
              <a:t>1913</a:t>
            </a:r>
            <a:r>
              <a:rPr lang="ru-RU" i="1" dirty="0" smtClean="0"/>
              <a:t>, — немецкий </a:t>
            </a:r>
            <a:r>
              <a:rPr lang="ru-RU" i="1" u="sng" dirty="0" smtClean="0">
                <a:hlinkClick r:id="rId4" tooltip="Инженер"/>
              </a:rPr>
              <a:t>инженер</a:t>
            </a:r>
            <a:r>
              <a:rPr lang="ru-RU" i="1" dirty="0" smtClean="0"/>
              <a:t> и </a:t>
            </a:r>
            <a:r>
              <a:rPr lang="ru-RU" i="1" u="sng" dirty="0" smtClean="0">
                <a:hlinkClick r:id="rId5" tooltip="Изобретатель"/>
              </a:rPr>
              <a:t>изобретатель</a:t>
            </a:r>
            <a:r>
              <a:rPr lang="ru-RU" i="1" dirty="0" smtClean="0"/>
              <a:t>, создатель </a:t>
            </a:r>
            <a:r>
              <a:rPr lang="ru-RU" i="1" u="sng" dirty="0" smtClean="0">
                <a:hlinkClick r:id="rId6" tooltip="Дизельный двигатель"/>
              </a:rPr>
              <a:t>дизельного двигателя</a:t>
            </a:r>
            <a:r>
              <a:rPr lang="ru-RU" i="1" dirty="0" smtClean="0"/>
              <a:t> (1893)</a:t>
            </a:r>
            <a:r>
              <a:rPr lang="ru-RU" i="1" u="sng" baseline="30000" dirty="0" smtClean="0">
                <a:hlinkClick r:id="rId7"/>
              </a:rPr>
              <a:t>[2]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Rudolf Diesel2.jpg"/>
          <p:cNvPicPr>
            <a:picLocks noGrp="1"/>
          </p:cNvPicPr>
          <p:nvPr>
            <p:ph sz="half"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1988840"/>
            <a:ext cx="302433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Первый дизельный двигатель</a:t>
            </a:r>
            <a:endParaRPr lang="ru-RU" sz="4000" dirty="0"/>
          </a:p>
        </p:txBody>
      </p:sp>
      <p:pic>
        <p:nvPicPr>
          <p:cNvPr id="5" name="Содержимое 4" descr="https://upload.wikimedia.org/wikipedia/commons/thumb/a/a8/Dieselmotor_vs.jpg/200px-Dieselmotor_vs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324036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Те́рмин</a:t>
            </a:r>
            <a:r>
              <a:rPr lang="ru-RU" dirty="0" smtClean="0"/>
              <a:t> (от лат. </a:t>
            </a:r>
            <a:r>
              <a:rPr lang="ru-RU" dirty="0" err="1" smtClean="0"/>
              <a:t>terminus</a:t>
            </a:r>
            <a:r>
              <a:rPr lang="ru-RU" dirty="0" smtClean="0"/>
              <a:t> — предел, граница) — </a:t>
            </a:r>
            <a:r>
              <a:rPr lang="ru-RU" b="1" dirty="0" smtClean="0"/>
              <a:t>слово или словосочетание (условное выражение), являющееся названием строго определённого понятия какой-нибудь области науки, техники, искусства и так далее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144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«Профессиональная лексика»</vt:lpstr>
      <vt:lpstr>Повторение. </vt:lpstr>
      <vt:lpstr>Слайд 3</vt:lpstr>
      <vt:lpstr>Слайд 4</vt:lpstr>
      <vt:lpstr>Слайд 5</vt:lpstr>
      <vt:lpstr>Тема урока:</vt:lpstr>
      <vt:lpstr>Слайд 7</vt:lpstr>
      <vt:lpstr>Слайд 8</vt:lpstr>
      <vt:lpstr>Слайд 9</vt:lpstr>
      <vt:lpstr>Слайд 10</vt:lpstr>
      <vt:lpstr>Практическая работа</vt:lpstr>
      <vt:lpstr>Слайд 12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</cp:revision>
  <dcterms:created xsi:type="dcterms:W3CDTF">2022-10-18T18:52:51Z</dcterms:created>
  <dcterms:modified xsi:type="dcterms:W3CDTF">2022-10-18T19:50:59Z</dcterms:modified>
</cp:coreProperties>
</file>