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0" r:id="rId1"/>
  </p:sldMasterIdLst>
  <p:notesMasterIdLst>
    <p:notesMasterId r:id="rId22"/>
  </p:notesMasterIdLst>
  <p:sldIdLst>
    <p:sldId id="258" r:id="rId2"/>
    <p:sldId id="276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59" r:id="rId11"/>
    <p:sldId id="260" r:id="rId12"/>
    <p:sldId id="261" r:id="rId13"/>
    <p:sldId id="262" r:id="rId14"/>
    <p:sldId id="257" r:id="rId15"/>
    <p:sldId id="280" r:id="rId16"/>
    <p:sldId id="281" r:id="rId17"/>
    <p:sldId id="282" r:id="rId18"/>
    <p:sldId id="283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88BFF-2D9D-4DBB-9190-E1C197ED735C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B807B-1788-4D25-BBA8-327D77640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928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807B-1788-4D25-BBA8-327D776401B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016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807B-1788-4D25-BBA8-327D776401B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7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13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416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806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3426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102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14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63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043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172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59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33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49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809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3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559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518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349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2F8CC9D-A0AA-4C8D-B3EB-C583850481D8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72209-7AEB-415C-B18F-2381DE1A4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51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11" r:id="rId1"/>
    <p:sldLayoutId id="2147484212" r:id="rId2"/>
    <p:sldLayoutId id="2147484213" r:id="rId3"/>
    <p:sldLayoutId id="2147484214" r:id="rId4"/>
    <p:sldLayoutId id="2147484215" r:id="rId5"/>
    <p:sldLayoutId id="2147484216" r:id="rId6"/>
    <p:sldLayoutId id="2147484217" r:id="rId7"/>
    <p:sldLayoutId id="2147484218" r:id="rId8"/>
    <p:sldLayoutId id="2147484219" r:id="rId9"/>
    <p:sldLayoutId id="2147484220" r:id="rId10"/>
    <p:sldLayoutId id="2147484221" r:id="rId11"/>
    <p:sldLayoutId id="2147484222" r:id="rId12"/>
    <p:sldLayoutId id="2147484223" r:id="rId13"/>
    <p:sldLayoutId id="2147484224" r:id="rId14"/>
    <p:sldLayoutId id="2147484225" r:id="rId15"/>
    <p:sldLayoutId id="2147484226" r:id="rId16"/>
    <p:sldLayoutId id="214748422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«Педагогические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на уроках математики в условиях введения ФГОС»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76917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Завгородняя И.С.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СОШ №11 имени Героя Советского Союза Е.И. Ларюшина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1900" spc="-5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2020-2021 </a:t>
            </a:r>
            <a:r>
              <a:rPr lang="ru-RU" sz="1900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уч. </a:t>
            </a:r>
            <a:r>
              <a:rPr lang="ru-RU" sz="1900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год</a:t>
            </a:r>
            <a:endParaRPr lang="ru-RU" sz="1900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18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критического мышления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Технология развития критического мышления – это проект сотрудничества учёных, учителей всего мира. Она была предложена в 90-е годы 20 века американскими учёными </a:t>
            </a:r>
            <a:r>
              <a:rPr lang="ru-RU" sz="25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К.Мередит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ru-RU" sz="25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Ч.Темпл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ru-RU" sz="25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Дж.Стил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как особая методика обучения, отвечающая на вопрос: как учить мыслить? </a:t>
            </a:r>
          </a:p>
        </p:txBody>
      </p:sp>
    </p:spTree>
    <p:extLst>
      <p:ext uri="{BB962C8B-B14F-4D97-AF65-F5344CB8AC3E}">
        <p14:creationId xmlns:p14="http://schemas.microsoft.com/office/powerpoint/2010/main" val="276861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84176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решения изобретательских задач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(ТРИЗ)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«ТРИЗ – это управляемый процесс создания нового, соединяющий себе точный расчет, логику, интуицию”, так считал основатель теории </a:t>
            </a:r>
            <a:r>
              <a:rPr lang="ru-RU" sz="25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Г.С.Альтшуллер</a:t>
            </a:r>
            <a:endParaRPr lang="ru-RU" sz="25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Основная идея Теории решения изобретательских задач (ТРИЗ) заключается в том, что окружающий нас мир системен, а все системы: технические, биологические, социальные возникают, развиваются и подчиняются определенным законам</a:t>
            </a:r>
          </a:p>
        </p:txBody>
      </p:sp>
    </p:spTree>
    <p:extLst>
      <p:ext uri="{BB962C8B-B14F-4D97-AF65-F5344CB8AC3E}">
        <p14:creationId xmlns:p14="http://schemas.microsoft.com/office/powerpoint/2010/main" val="426165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проблемного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 проблемным обучением понимается такая организация учебных занятий, которая предполагает создание под руководством учителя проблемных ситуаций и активную самостоятельную деятельность учащихся по их разрешению, в результате чего и происходит творческое овладение знаниями, умениями, навыками и развитие мыслительных способностей</a:t>
            </a:r>
          </a:p>
        </p:txBody>
      </p:sp>
    </p:spTree>
    <p:extLst>
      <p:ext uri="{BB962C8B-B14F-4D97-AF65-F5344CB8AC3E}">
        <p14:creationId xmlns:p14="http://schemas.microsoft.com/office/powerpoint/2010/main" val="36651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 </a:t>
            </a:r>
            <a:r>
              <a:rPr lang="ru-RU" sz="25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здоровьесберегающих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образовательных технологий обучения – обеспечить школьнику возможность сохранения здоровья за период обучения в школе, сформировать у него необходимые знания, умения и навыки по здоровому образу жизни, научить использовать полученные знания в повседневной жизни</a:t>
            </a:r>
          </a:p>
        </p:txBody>
      </p:sp>
    </p:spTree>
    <p:extLst>
      <p:ext uri="{BB962C8B-B14F-4D97-AF65-F5344CB8AC3E}">
        <p14:creationId xmlns:p14="http://schemas.microsoft.com/office/powerpoint/2010/main" val="264501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Современная дидактика, обращаясь к игровым формам обучения на уроках, справедливо усматривает в них возможности эффективной организации взаимодействия педагога и учащихся, продуктивной формы их общения с присущими им элементами соревнования, непосредственности, неподдельного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интереса</a:t>
            </a:r>
          </a:p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Игра – творчество, игра – труд</a:t>
            </a:r>
          </a:p>
        </p:txBody>
      </p:sp>
    </p:spTree>
    <p:extLst>
      <p:ext uri="{BB962C8B-B14F-4D97-AF65-F5344CB8AC3E}">
        <p14:creationId xmlns:p14="http://schemas.microsoft.com/office/powerpoint/2010/main" val="60271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Модульные технологии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Модульное обучение основано на следующей основной идее: ученик должен учиться сам, а учитель обязан осуществлять управление его учением: мотивировать, организовывать, координировать, консультировать,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контролировать</a:t>
            </a:r>
          </a:p>
          <a:p>
            <a:pPr>
              <a:lnSpc>
                <a:spcPct val="85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Сущность модульного обучения состоит в том, что ученик полностью самостоятельно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достигает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конкретных целей учебно-познавательной деятельности в процессе работы с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модулем</a:t>
            </a:r>
          </a:p>
          <a:p>
            <a:pPr>
              <a:lnSpc>
                <a:spcPct val="85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Модуль - это целевой функциональный узел, в котором объединено: учебное содержание и технология овладения им в систему высокого уровня целостности</a:t>
            </a:r>
          </a:p>
        </p:txBody>
      </p:sp>
    </p:spTree>
    <p:extLst>
      <p:ext uri="{BB962C8B-B14F-4D97-AF65-F5344CB8AC3E}">
        <p14:creationId xmlns:p14="http://schemas.microsoft.com/office/powerpoint/2010/main" val="401782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Кейсовая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технология (метод) обучения – это обучение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действием</a:t>
            </a:r>
          </a:p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Суть кейс–метода состоит в том, что усвоение знаний и формирование умений есть результат активной самостоятельной деятельности учащихся по разрешению противоречий, в результате чего и происходит творческое овладение профессиональными знаниями, навыками, умениями и развитие мыслительных способностей</a:t>
            </a:r>
          </a:p>
        </p:txBody>
      </p:sp>
    </p:spTree>
    <p:extLst>
      <p:ext uri="{BB962C8B-B14F-4D97-AF65-F5344CB8AC3E}">
        <p14:creationId xmlns:p14="http://schemas.microsoft.com/office/powerpoint/2010/main" val="10594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интегрированного обучения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Интегрированное обучение – система, которая объединяет, соединяет знания по отдельным предметам в единое целое, на основе чего формируется у детей целостное восприятие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мира</a:t>
            </a:r>
          </a:p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Интегрированное обучение положительно влияет на развитие самостоятельности, познавательной активности и интересов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89781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уровневой дифференциации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Уровневая дифференциация - это организация учебной деятельности учащихся по условным </a:t>
            </a:r>
            <a:r>
              <a:rPr lang="ru-RU" sz="25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микрогруппам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члены которых близки (сходны) по способностям, интересам, навыкам и умениям в изучении учебного материала, а иногда по психическому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состоянию</a:t>
            </a:r>
          </a:p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 уровневой дифференциации: обеспечить усвоение учебного материала каждым учеником в зоне его ближайшего развития на основе особенностей его субъектного опыта</a:t>
            </a:r>
          </a:p>
        </p:txBody>
      </p:sp>
    </p:spTree>
    <p:extLst>
      <p:ext uri="{BB962C8B-B14F-4D97-AF65-F5344CB8AC3E}">
        <p14:creationId xmlns:p14="http://schemas.microsoft.com/office/powerpoint/2010/main" val="296703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технологии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Групповая технология - это такая технология обучения, при которой ведущей формой учебно-познавательной деятельности учащихся является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групповая</a:t>
            </a:r>
          </a:p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 групповой форме деятельности класс делится на группы для решения конкретных учебных задач, каждая группа получает определенное задание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выполняет его сообща под непосредственным руководством лидера группы или учителя</a:t>
            </a:r>
          </a:p>
        </p:txBody>
      </p:sp>
    </p:spTree>
    <p:extLst>
      <p:ext uri="{BB962C8B-B14F-4D97-AF65-F5344CB8AC3E}">
        <p14:creationId xmlns:p14="http://schemas.microsoft.com/office/powerpoint/2010/main" val="377467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Джон 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Дьюи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мы сегодня будем учить детей как вчера, мы украдём у них завтра».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38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latin typeface="Segoe Print" pitchFamily="2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15" y="404664"/>
            <a:ext cx="8160641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57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6604"/>
            <a:ext cx="7971224" cy="1450757"/>
          </a:xfrm>
        </p:spPr>
        <p:txBody>
          <a:bodyPr/>
          <a:lstStyle/>
          <a:p>
            <a:pPr algn="ctr"/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lnSpc>
                <a:spcPct val="85000"/>
              </a:lnSpc>
              <a:spcBef>
                <a:spcPct val="0"/>
              </a:spcBef>
              <a:buClrTx/>
              <a:buSzTx/>
              <a:buNone/>
            </a:pPr>
            <a:r>
              <a:rPr lang="ru-RU" sz="4800" spc="-5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это </a:t>
            </a:r>
            <a:r>
              <a:rPr lang="ru-RU" sz="4800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такое построение деятельности учителя, в котором входящие в него действия представлены в определенной последовательности и предполагают достижения прогнозируемого результата.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091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6604"/>
            <a:ext cx="8115240" cy="145075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технология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sz="6200" b="1" spc="-5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легко </a:t>
            </a:r>
            <a:r>
              <a:rPr lang="ru-RU" sz="62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вписывается в учебный процесс;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6200" b="1" spc="-5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позволяет </a:t>
            </a:r>
            <a:r>
              <a:rPr lang="ru-RU" sz="62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достигать поставленные программой и стандартом образования целей по конкретному учебному предмету;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6200" b="1" spc="-5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обеспечивает </a:t>
            </a:r>
            <a:r>
              <a:rPr lang="ru-RU" sz="62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внедрение основных направлений педагогической стратегии: </a:t>
            </a:r>
            <a:r>
              <a:rPr lang="ru-RU" sz="62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гуманизации</a:t>
            </a:r>
            <a:r>
              <a:rPr lang="ru-RU" sz="62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ru-RU" sz="62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гуманитаризации</a:t>
            </a:r>
            <a:r>
              <a:rPr lang="ru-RU" sz="62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образования и личностно-ориентированного подхода;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6200" b="1" spc="-5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обеспечивает </a:t>
            </a:r>
            <a:r>
              <a:rPr lang="ru-RU" sz="62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интеллектуальное развитие детей, их самостоятельность</a:t>
            </a:r>
            <a:r>
              <a:rPr lang="ru-RU" sz="3200" dirty="0">
                <a:latin typeface="Segoe Print" pitchFamily="2" charset="0"/>
              </a:rPr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92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6604"/>
            <a:ext cx="8352928" cy="145075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технология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200" b="1" spc="-5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</a:t>
            </a: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обеспечивает </a:t>
            </a: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доброжелательность по отношению к </a:t>
            </a:r>
            <a:r>
              <a:rPr lang="ru-RU" sz="52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учителю и друг к другу;</a:t>
            </a:r>
          </a:p>
          <a:p>
            <a:pPr marL="0" indent="0">
              <a:buNone/>
            </a:pPr>
            <a:r>
              <a:rPr lang="ru-RU" sz="5200" b="1" spc="-5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отличительной </a:t>
            </a:r>
            <a:r>
              <a:rPr lang="ru-RU" sz="52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чертой большинства технологий является особое внимание к индивидуальности человека, его личности;</a:t>
            </a:r>
          </a:p>
          <a:p>
            <a:pPr marL="0" indent="0">
              <a:buNone/>
            </a:pPr>
            <a:r>
              <a:rPr lang="ru-RU" sz="5200" b="1" spc="-5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четкая </a:t>
            </a:r>
            <a:r>
              <a:rPr lang="ru-RU" sz="52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ориентация на развитие творческой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5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38140"/>
          </a:xfrm>
        </p:spPr>
        <p:txBody>
          <a:bodyPr>
            <a:normAutofit/>
          </a:bodyPr>
          <a:lstStyle/>
          <a:p>
            <a:pPr algn="ctr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Проектные технологии; 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Технологии развивающего обучения;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Информационно-коммуникационные технологии;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Технология развития критического мышления;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</a:t>
            </a: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ехнология </a:t>
            </a: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решения изобретательских задач ( ТРИЗ);</a:t>
            </a: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Технология проблемного обучения;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Здоровьесберегающие</a:t>
            </a: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технологии;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Игровые технологии;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Модульные технологии;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Кейс-технология;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Технология интегрированного обучения;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Технология уровневой дифференциации;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ru-RU" sz="53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Групповые технологии.</a:t>
            </a:r>
            <a:endParaRPr lang="ru-RU" sz="53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91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Aft>
                <a:spcPts val="2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Метод проектов – это способы организации самостоятельной деятельности учащихся по достижению определённого результата. Метод проектов ориентирован на интерес, на творческую самореализацию развивающейся личности ученика, развитие его интеллектуальных и физических возможностей, волевых качеств и творческих способностей в деятельности по решению какой – либо интересующей его проблемы</a:t>
            </a:r>
            <a:r>
              <a:rPr lang="ru-RU" sz="2800" dirty="0">
                <a:latin typeface="Segoe Print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258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1440" indent="-9144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Ø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развивающего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Технология Д.Б. </a:t>
            </a:r>
            <a:r>
              <a:rPr lang="ru-RU" sz="25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Эльконина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В.В. Давыдова построена на «содержательных обогащениях», куда могут входить наиболее общие понятия науки, выражающие глубинные причинно-следственные связи и закономерности, фундаментальные генетически исходные представления </a:t>
            </a:r>
          </a:p>
        </p:txBody>
      </p:sp>
    </p:spTree>
    <p:extLst>
      <p:ext uri="{BB962C8B-B14F-4D97-AF65-F5344CB8AC3E}">
        <p14:creationId xmlns:p14="http://schemas.microsoft.com/office/powerpoint/2010/main" val="54901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91440" indent="-9144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Ø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Уроки с использованием ИКТ имеют ряд преимуществ перед традиционными уроками, становится более интересным для учащихся за счет этого повышается эффективность урока</a:t>
            </a:r>
          </a:p>
          <a:p>
            <a:pPr>
              <a:buFont typeface="Wingdings" pitchFamily="2" charset="2"/>
              <a:buChar char="Ø"/>
            </a:pP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Информационные технологии предоставляют широкие возможности для индивидуализации и дифференциации обучения, причем не только за счет </a:t>
            </a:r>
            <a:r>
              <a:rPr lang="ru-RU" sz="2500" b="1" spc="-5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разноуровневых</a:t>
            </a:r>
            <a:r>
              <a:rPr lang="ru-RU" sz="2500" b="1" spc="-5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заданий, но также и за счёт самообразования учащегося</a:t>
            </a:r>
            <a:endParaRPr lang="ru-RU" sz="2500" b="1" spc="-5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1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179</TotalTime>
  <Words>869</Words>
  <Application>Microsoft Office PowerPoint</Application>
  <PresentationFormat>Экран (4:3)</PresentationFormat>
  <Paragraphs>72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Century Gothic</vt:lpstr>
      <vt:lpstr>Segoe Print</vt:lpstr>
      <vt:lpstr>Times New Roman</vt:lpstr>
      <vt:lpstr>Wingdings</vt:lpstr>
      <vt:lpstr>Wingdings 3</vt:lpstr>
      <vt:lpstr>Ион</vt:lpstr>
      <vt:lpstr>«Педагогические технологии на уроках математики в условиях введения ФГОС»</vt:lpstr>
      <vt:lpstr>Джон Дьюи</vt:lpstr>
      <vt:lpstr>Педагогическая технология</vt:lpstr>
      <vt:lpstr>Образовательная технология</vt:lpstr>
      <vt:lpstr>Образовательная технология</vt:lpstr>
      <vt:lpstr>Технологии:</vt:lpstr>
      <vt:lpstr>Проектные технологии</vt:lpstr>
      <vt:lpstr>Технологии развивающего обучения</vt:lpstr>
      <vt:lpstr>Информационно-коммуникационные технологии</vt:lpstr>
      <vt:lpstr>Технология развития критического мышления</vt:lpstr>
      <vt:lpstr>Технология решения изобретательских задач (ТРИЗ)</vt:lpstr>
      <vt:lpstr>Технология проблемного обучения</vt:lpstr>
      <vt:lpstr>Здоровьесберегающие технологии</vt:lpstr>
      <vt:lpstr>Игровые технологии</vt:lpstr>
      <vt:lpstr>Модульные технологии</vt:lpstr>
      <vt:lpstr>Кейс-технология</vt:lpstr>
      <vt:lpstr>Технология интегрированного обучения</vt:lpstr>
      <vt:lpstr>Технология уровневой дифференциации</vt:lpstr>
      <vt:lpstr>Групповые технологии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педагогические технологии на уроках математики в условиях введения ФГОС»</dc:title>
  <dc:creator>User</dc:creator>
  <cp:lastModifiedBy>ASUS</cp:lastModifiedBy>
  <cp:revision>17</cp:revision>
  <dcterms:created xsi:type="dcterms:W3CDTF">2018-04-16T12:15:53Z</dcterms:created>
  <dcterms:modified xsi:type="dcterms:W3CDTF">2022-11-19T21:05:24Z</dcterms:modified>
</cp:coreProperties>
</file>