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61" r:id="rId6"/>
    <p:sldId id="262" r:id="rId7"/>
    <p:sldId id="264" r:id="rId8"/>
    <p:sldId id="263" r:id="rId9"/>
    <p:sldId id="259" r:id="rId10"/>
    <p:sldId id="272" r:id="rId11"/>
    <p:sldId id="266" r:id="rId12"/>
    <p:sldId id="268" r:id="rId13"/>
    <p:sldId id="267" r:id="rId14"/>
    <p:sldId id="271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1F14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26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28A1-B872-453B-B4B4-9438181584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DEA76-1FF8-4EC1-846A-743234895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28A1-B872-453B-B4B4-9438181584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DEA76-1FF8-4EC1-846A-743234895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28A1-B872-453B-B4B4-9438181584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DEA76-1FF8-4EC1-846A-743234895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28A1-B872-453B-B4B4-9438181584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DEA76-1FF8-4EC1-846A-743234895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28A1-B872-453B-B4B4-9438181584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DEA76-1FF8-4EC1-846A-743234895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28A1-B872-453B-B4B4-9438181584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DEA76-1FF8-4EC1-846A-743234895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28A1-B872-453B-B4B4-9438181584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DEA76-1FF8-4EC1-846A-743234895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28A1-B872-453B-B4B4-9438181584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DEA76-1FF8-4EC1-846A-743234895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28A1-B872-453B-B4B4-9438181584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DEA76-1FF8-4EC1-846A-743234895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28A1-B872-453B-B4B4-9438181584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DEA76-1FF8-4EC1-846A-743234895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28A1-B872-453B-B4B4-9438181584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DEA76-1FF8-4EC1-846A-743234895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228A1-B872-453B-B4B4-943818158488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DEA76-1FF8-4EC1-846A-743234895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 rot="21059688">
            <a:off x="0" y="0"/>
            <a:ext cx="9144000" cy="6858000"/>
          </a:xfrm>
        </p:spPr>
        <p:txBody>
          <a:bodyPr>
            <a:noAutofit/>
          </a:bodyPr>
          <a:lstStyle/>
          <a:p>
            <a:r>
              <a:rPr lang="ru-RU" sz="8800" i="1" dirty="0" smtClean="0">
                <a:solidFill>
                  <a:schemeClr val="bg1"/>
                </a:solidFill>
              </a:rPr>
              <a:t>Системы двух уравнений с двумя неизвестными</a:t>
            </a:r>
            <a:endParaRPr lang="ru-RU" sz="88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99"/>
          </a:solidFill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  истории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систем  уравнений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00174"/>
            <a:ext cx="5929322" cy="535782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Задачи  на  составление  и  решение  систем  уравнений встречаются  в  вавилонских  </a:t>
            </a:r>
          </a:p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    и египетских  текстах  </a:t>
            </a:r>
            <a:r>
              <a:rPr lang="en-US" sz="3200" dirty="0" smtClean="0">
                <a:solidFill>
                  <a:schemeClr val="bg1"/>
                </a:solidFill>
              </a:rPr>
              <a:t> II  </a:t>
            </a:r>
            <a:r>
              <a:rPr lang="ru-RU" sz="3200" dirty="0" err="1" smtClean="0">
                <a:solidFill>
                  <a:schemeClr val="bg1"/>
                </a:solidFill>
              </a:rPr>
              <a:t>тыся</a:t>
            </a:r>
            <a:r>
              <a:rPr lang="ru-RU" sz="3200" dirty="0" smtClean="0">
                <a:solidFill>
                  <a:schemeClr val="bg1"/>
                </a:solidFill>
              </a:rPr>
              <a:t>- </a:t>
            </a:r>
            <a:r>
              <a:rPr lang="ru-RU" sz="3200" dirty="0" err="1" smtClean="0">
                <a:solidFill>
                  <a:schemeClr val="bg1"/>
                </a:solidFill>
              </a:rPr>
              <a:t>челетия</a:t>
            </a:r>
            <a:r>
              <a:rPr lang="ru-RU" sz="3200" dirty="0" smtClean="0">
                <a:solidFill>
                  <a:schemeClr val="bg1"/>
                </a:solidFill>
              </a:rPr>
              <a:t>  до н. э., в  трудах  древнегреческих, китайских   </a:t>
            </a:r>
          </a:p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    и  индийских  ученых.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 Нижние индексы при буквах впервые употребил в 1675 г. немецкий математик Лейбниц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008" y="5357826"/>
            <a:ext cx="3428992" cy="150017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Лейбниц</a:t>
            </a:r>
          </a:p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Готфрид  </a:t>
            </a:r>
            <a:r>
              <a:rPr lang="ru-RU" sz="2400" dirty="0" smtClean="0">
                <a:solidFill>
                  <a:srgbClr val="FFFF00"/>
                </a:solidFill>
              </a:rPr>
              <a:t>Вильгельм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( 1646 – 1716 )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http://im2-tub-ru.yandex.net/i?id=46165143-35-72&amp;n=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500174"/>
            <a:ext cx="2928958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Например, </a:t>
            </a:r>
            <a:r>
              <a:rPr lang="ru-RU" sz="2800" dirty="0" smtClean="0">
                <a:solidFill>
                  <a:schemeClr val="bg1"/>
                </a:solidFill>
              </a:rPr>
              <a:t>в системе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 </a:t>
            </a:r>
            <a:r>
              <a:rPr lang="ru-RU" sz="3600" b="1" dirty="0" smtClean="0">
                <a:solidFill>
                  <a:schemeClr val="bg1"/>
                </a:solidFill>
              </a:rPr>
              <a:t>а</a:t>
            </a:r>
            <a:r>
              <a:rPr lang="ru-RU" sz="2000" b="1" dirty="0" smtClean="0">
                <a:solidFill>
                  <a:schemeClr val="bg1"/>
                </a:solidFill>
              </a:rPr>
              <a:t>1</a:t>
            </a:r>
            <a:r>
              <a:rPr lang="ru-RU" sz="3600" b="1" dirty="0" smtClean="0">
                <a:solidFill>
                  <a:schemeClr val="bg1"/>
                </a:solidFill>
              </a:rPr>
              <a:t> = 1, </a:t>
            </a:r>
            <a:r>
              <a:rPr lang="en-US" sz="3600" b="1" dirty="0" smtClean="0">
                <a:solidFill>
                  <a:schemeClr val="bg1"/>
                </a:solidFill>
              </a:rPr>
              <a:t>b</a:t>
            </a:r>
            <a:r>
              <a:rPr lang="ru-RU" sz="2000" b="1" dirty="0" smtClean="0">
                <a:solidFill>
                  <a:schemeClr val="bg1"/>
                </a:solidFill>
              </a:rPr>
              <a:t>1</a:t>
            </a:r>
            <a:r>
              <a:rPr lang="ru-RU" sz="3600" b="1" dirty="0" smtClean="0">
                <a:solidFill>
                  <a:schemeClr val="bg1"/>
                </a:solidFill>
              </a:rPr>
              <a:t> = -1, с</a:t>
            </a:r>
            <a:r>
              <a:rPr lang="ru-RU" sz="2000" b="1" dirty="0" smtClean="0">
                <a:solidFill>
                  <a:schemeClr val="bg1"/>
                </a:solidFill>
              </a:rPr>
              <a:t>1</a:t>
            </a:r>
            <a:r>
              <a:rPr lang="ru-RU" sz="3600" b="1" dirty="0" smtClean="0">
                <a:solidFill>
                  <a:schemeClr val="bg1"/>
                </a:solidFill>
              </a:rPr>
              <a:t> = 2; а</a:t>
            </a:r>
            <a:r>
              <a:rPr lang="ru-RU" sz="2000" b="1" dirty="0" smtClean="0">
                <a:solidFill>
                  <a:schemeClr val="bg1"/>
                </a:solidFill>
              </a:rPr>
              <a:t>2</a:t>
            </a:r>
            <a:r>
              <a:rPr lang="ru-RU" sz="3600" b="1" dirty="0" smtClean="0">
                <a:solidFill>
                  <a:schemeClr val="bg1"/>
                </a:solidFill>
              </a:rPr>
              <a:t> = 3, </a:t>
            </a:r>
            <a:r>
              <a:rPr lang="en-US" sz="3600" b="1" dirty="0" smtClean="0">
                <a:solidFill>
                  <a:schemeClr val="bg1"/>
                </a:solidFill>
              </a:rPr>
              <a:t>b</a:t>
            </a:r>
            <a:r>
              <a:rPr lang="ru-RU" sz="2000" b="1" dirty="0" smtClean="0">
                <a:solidFill>
                  <a:schemeClr val="bg1"/>
                </a:solidFill>
              </a:rPr>
              <a:t>2</a:t>
            </a:r>
            <a:r>
              <a:rPr lang="ru-RU" sz="3600" b="1" dirty="0" smtClean="0">
                <a:solidFill>
                  <a:schemeClr val="bg1"/>
                </a:solidFill>
              </a:rPr>
              <a:t> = -2, с</a:t>
            </a:r>
            <a:r>
              <a:rPr lang="ru-RU" sz="2000" b="1" dirty="0" smtClean="0">
                <a:solidFill>
                  <a:schemeClr val="bg1"/>
                </a:solidFill>
              </a:rPr>
              <a:t>2</a:t>
            </a:r>
            <a:r>
              <a:rPr lang="ru-RU" sz="3600" b="1" dirty="0" smtClean="0">
                <a:solidFill>
                  <a:schemeClr val="bg1"/>
                </a:solidFill>
              </a:rPr>
              <a:t> = 9.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2214554"/>
            <a:ext cx="7643866" cy="335758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</a:rPr>
              <a:t>Задание 3. (Устно.)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Проверьте, являются  ли числа  </a:t>
            </a:r>
            <a:r>
              <a:rPr lang="ru-RU" b="1" dirty="0" err="1" smtClean="0">
                <a:solidFill>
                  <a:schemeClr val="bg1"/>
                </a:solidFill>
              </a:rPr>
              <a:t>х</a:t>
            </a:r>
            <a:r>
              <a:rPr lang="ru-RU" b="1" dirty="0" smtClean="0">
                <a:solidFill>
                  <a:schemeClr val="bg1"/>
                </a:solidFill>
              </a:rPr>
              <a:t> = 4 , у = 3  решениями системы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Решение: </a:t>
            </a:r>
          </a:p>
          <a:p>
            <a:pPr>
              <a:buNone/>
            </a:pPr>
            <a:r>
              <a:rPr lang="ru-RU" b="1" dirty="0" smtClean="0"/>
              <a:t>   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15074" y="357166"/>
            <a:ext cx="221457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 err="1" smtClean="0">
                <a:solidFill>
                  <a:srgbClr val="FFFF00"/>
                </a:solidFill>
              </a:rPr>
              <a:t>х</a:t>
            </a:r>
            <a:r>
              <a:rPr lang="ru-RU" sz="3200" dirty="0" smtClean="0">
                <a:solidFill>
                  <a:srgbClr val="FFFF00"/>
                </a:solidFill>
              </a:rPr>
              <a:t> – у = 2,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3х – 2у = 9. 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6" name="Левая фигурная скобка 5"/>
          <p:cNvSpPr/>
          <p:nvPr/>
        </p:nvSpPr>
        <p:spPr>
          <a:xfrm>
            <a:off x="5786446" y="357166"/>
            <a:ext cx="214314" cy="914400"/>
          </a:xfrm>
          <a:prstGeom prst="leftBrac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Левая фигурная скобка 6"/>
          <p:cNvSpPr/>
          <p:nvPr/>
        </p:nvSpPr>
        <p:spPr>
          <a:xfrm>
            <a:off x="4357686" y="3429000"/>
            <a:ext cx="214314" cy="1057276"/>
          </a:xfrm>
          <a:prstGeom prst="leftBrac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1000" dirty="0"/>
          </a:p>
        </p:txBody>
      </p:sp>
      <p:sp>
        <p:nvSpPr>
          <p:cNvPr id="9" name="Левая фигурная скобка 8"/>
          <p:cNvSpPr/>
          <p:nvPr/>
        </p:nvSpPr>
        <p:spPr>
          <a:xfrm>
            <a:off x="928662" y="4429132"/>
            <a:ext cx="214314" cy="1057276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1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4429132"/>
            <a:ext cx="26432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2,5 ·4 – 3 · 3 =1,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5·4 – 6 · 3 = 2.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6" name="Содержимое 15"/>
          <p:cNvSpPr>
            <a:spLocks noGrp="1"/>
          </p:cNvSpPr>
          <p:nvPr>
            <p:ph sz="half" idx="2"/>
          </p:nvPr>
        </p:nvSpPr>
        <p:spPr>
          <a:xfrm>
            <a:off x="4648200" y="3429001"/>
            <a:ext cx="2424130" cy="107157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2,5х – 3у = 1,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5х – 6у = 2.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1472" y="5857892"/>
            <a:ext cx="82153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Ответ:</a:t>
            </a:r>
            <a:r>
              <a:rPr lang="ru-RU" sz="2800" b="1" dirty="0" smtClean="0"/>
              <a:t>  </a:t>
            </a:r>
            <a:r>
              <a:rPr lang="ru-RU" sz="2800" b="1" dirty="0" smtClean="0">
                <a:solidFill>
                  <a:srgbClr val="FF0000"/>
                </a:solidFill>
              </a:rPr>
              <a:t>числа  </a:t>
            </a:r>
            <a:r>
              <a:rPr lang="ru-RU" sz="2800" b="1" dirty="0" err="1" smtClean="0">
                <a:solidFill>
                  <a:srgbClr val="FF0000"/>
                </a:solidFill>
              </a:rPr>
              <a:t>х</a:t>
            </a:r>
            <a:r>
              <a:rPr lang="ru-RU" sz="2800" b="1" dirty="0" smtClean="0">
                <a:solidFill>
                  <a:srgbClr val="FF0000"/>
                </a:solidFill>
              </a:rPr>
              <a:t> = 4 , у = 3  являются  решениями системы 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9" grpId="0" animBg="1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324328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Решением системы уравнений с двумя переменными называется пара значений переменных, обращающая каждое уравнение системы в верное равенство</a:t>
            </a:r>
            <a:r>
              <a:rPr lang="ru-RU" sz="3600" dirty="0" smtClean="0">
                <a:solidFill>
                  <a:schemeClr val="bg1"/>
                </a:solidFill>
              </a:rPr>
              <a:t/>
            </a:r>
            <a:br>
              <a:rPr lang="ru-RU" sz="3600" dirty="0" smtClean="0">
                <a:solidFill>
                  <a:schemeClr val="bg1"/>
                </a:solidFill>
              </a:rPr>
            </a:b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sz="10000" b="1" i="1" dirty="0" smtClean="0">
                <a:solidFill>
                  <a:schemeClr val="bg2">
                    <a:lumMod val="10000"/>
                  </a:schemeClr>
                </a:solidFill>
              </a:rPr>
              <a:t>Решить систему уравнений - это значит найти все её решения или установить, что их нет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71472" y="357167"/>
            <a:ext cx="7772400" cy="2500329"/>
          </a:xfrm>
          <a:solidFill>
            <a:srgbClr val="66FF99"/>
          </a:solidFill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Задание 4.     </a:t>
            </a:r>
            <a:br>
              <a:rPr lang="ru-RU" sz="2800" dirty="0" smtClean="0"/>
            </a:br>
            <a:r>
              <a:rPr lang="ru-RU" sz="2800" dirty="0" smtClean="0"/>
              <a:t>Если  в  системе уравнений                                                                                     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214942" y="4357694"/>
            <a:ext cx="2428892" cy="928694"/>
          </a:xfrm>
          <a:solidFill>
            <a:srgbClr val="66FF99"/>
          </a:solidFill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6х – 21 у = 9,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6х + 2у = 4.</a:t>
            </a:r>
          </a:p>
          <a:p>
            <a:endParaRPr lang="ru-RU" dirty="0"/>
          </a:p>
        </p:txBody>
      </p:sp>
      <p:sp>
        <p:nvSpPr>
          <p:cNvPr id="7" name="Левая фигурная скобка 6"/>
          <p:cNvSpPr/>
          <p:nvPr/>
        </p:nvSpPr>
        <p:spPr>
          <a:xfrm>
            <a:off x="5286380" y="642918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72132" y="714356"/>
            <a:ext cx="184698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2х – 7у = 3,</a:t>
            </a:r>
          </a:p>
          <a:p>
            <a:r>
              <a:rPr lang="ru-RU" sz="2800" b="1" dirty="0" smtClean="0"/>
              <a:t>3х + у = 2. 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1928802"/>
            <a:ext cx="77153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уравнять  модули  коэффициентов  при  </a:t>
            </a:r>
            <a:r>
              <a:rPr lang="ru-RU" sz="2800" dirty="0" err="1" smtClean="0"/>
              <a:t>х</a:t>
            </a:r>
            <a:r>
              <a:rPr lang="ru-RU" sz="2800" dirty="0" smtClean="0"/>
              <a:t> , то система  примет  вид</a:t>
            </a:r>
            <a:endParaRPr lang="ru-RU" sz="2800" dirty="0"/>
          </a:p>
        </p:txBody>
      </p:sp>
      <p:sp>
        <p:nvSpPr>
          <p:cNvPr id="10" name="Левая фигурная скобка 9"/>
          <p:cNvSpPr/>
          <p:nvPr/>
        </p:nvSpPr>
        <p:spPr>
          <a:xfrm>
            <a:off x="428596" y="4071942"/>
            <a:ext cx="226886" cy="9144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4000504"/>
            <a:ext cx="3214710" cy="1077218"/>
          </a:xfrm>
          <a:prstGeom prst="rect">
            <a:avLst/>
          </a:prstGeom>
          <a:solidFill>
            <a:srgbClr val="66FF99"/>
          </a:solidFill>
        </p:spPr>
        <p:txBody>
          <a:bodyPr wrap="square">
            <a:spAutoFit/>
          </a:bodyPr>
          <a:lstStyle/>
          <a:p>
            <a:r>
              <a:rPr lang="ru-RU" sz="3200" b="1" dirty="0" smtClean="0"/>
              <a:t>2х – 7у = 3 </a:t>
            </a:r>
            <a:r>
              <a:rPr lang="en-US" sz="3200" b="1" dirty="0" smtClean="0"/>
              <a:t>  </a:t>
            </a:r>
            <a:r>
              <a:rPr lang="el-GR" sz="3200" b="1" dirty="0" smtClean="0"/>
              <a:t>Ι</a:t>
            </a:r>
            <a:r>
              <a:rPr lang="en-US" sz="3200" b="1" dirty="0" smtClean="0"/>
              <a:t>· 3</a:t>
            </a:r>
            <a:r>
              <a:rPr lang="ru-RU" sz="3200" b="1" dirty="0" smtClean="0"/>
              <a:t>,</a:t>
            </a:r>
          </a:p>
          <a:p>
            <a:r>
              <a:rPr lang="ru-RU" sz="3200" b="1" dirty="0" smtClean="0"/>
              <a:t>3х + у = 2</a:t>
            </a:r>
            <a:r>
              <a:rPr lang="en-US" sz="3200" b="1" dirty="0" smtClean="0"/>
              <a:t>      </a:t>
            </a:r>
            <a:r>
              <a:rPr lang="el-GR" sz="3200" b="1" dirty="0" smtClean="0"/>
              <a:t>Ι</a:t>
            </a:r>
            <a:r>
              <a:rPr lang="en-US" sz="3200" b="1" dirty="0" smtClean="0"/>
              <a:t> · 2</a:t>
            </a:r>
            <a:r>
              <a:rPr lang="ru-RU" sz="3200" b="1" dirty="0" smtClean="0"/>
              <a:t>.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5286388"/>
            <a:ext cx="3786214" cy="1077218"/>
          </a:xfrm>
          <a:prstGeom prst="rect">
            <a:avLst/>
          </a:prstGeom>
          <a:solidFill>
            <a:srgbClr val="66FF99"/>
          </a:solidFill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sz="3200" b="1" dirty="0" smtClean="0"/>
              <a:t>2 · 3х – 7 · 3у = 3 · 3,</a:t>
            </a:r>
          </a:p>
          <a:p>
            <a:r>
              <a:rPr lang="ru-RU" sz="3200" b="1" dirty="0" smtClean="0"/>
              <a:t> 3 · 2х +  2у = 2 · 2;</a:t>
            </a:r>
            <a:endParaRPr lang="ru-RU" dirty="0" smtClean="0"/>
          </a:p>
        </p:txBody>
      </p:sp>
      <p:sp>
        <p:nvSpPr>
          <p:cNvPr id="13" name="Левая фигурная скобка 12"/>
          <p:cNvSpPr/>
          <p:nvPr/>
        </p:nvSpPr>
        <p:spPr>
          <a:xfrm>
            <a:off x="428596" y="5357826"/>
            <a:ext cx="155448" cy="9144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Левая фигурная скобка 13"/>
          <p:cNvSpPr/>
          <p:nvPr/>
        </p:nvSpPr>
        <p:spPr>
          <a:xfrm>
            <a:off x="4857752" y="4429132"/>
            <a:ext cx="155448" cy="9144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руговая стрелка 16"/>
          <p:cNvSpPr/>
          <p:nvPr/>
        </p:nvSpPr>
        <p:spPr>
          <a:xfrm rot="1700581">
            <a:off x="3676683" y="3094459"/>
            <a:ext cx="3668078" cy="736297"/>
          </a:xfrm>
          <a:prstGeom prst="circularArrow">
            <a:avLst>
              <a:gd name="adj1" fmla="val 25000"/>
              <a:gd name="adj2" fmla="val 6228"/>
              <a:gd name="adj3" fmla="val 156042"/>
              <a:gd name="adj4" fmla="val 10965136"/>
              <a:gd name="adj5" fmla="val 12500"/>
            </a:avLst>
          </a:prstGeom>
          <a:ln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Подзаголовок 5"/>
          <p:cNvSpPr txBox="1">
            <a:spLocks/>
          </p:cNvSpPr>
          <p:nvPr/>
        </p:nvSpPr>
        <p:spPr>
          <a:xfrm>
            <a:off x="5143504" y="4357694"/>
            <a:ext cx="2428892" cy="928694"/>
          </a:xfrm>
          <a:prstGeom prst="rect">
            <a:avLst/>
          </a:prstGeom>
          <a:solidFill>
            <a:srgbClr val="66FF99"/>
          </a:solidFill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6х – 21 у = 9,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6х + 2у = 4.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Волна 21"/>
          <p:cNvSpPr/>
          <p:nvPr/>
        </p:nvSpPr>
        <p:spPr>
          <a:xfrm>
            <a:off x="642910" y="2928934"/>
            <a:ext cx="2500330" cy="914400"/>
          </a:xfrm>
          <a:prstGeom prst="wave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РЕШЕНИЕ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7" grpId="0" animBg="1"/>
      <p:bldP spid="19" grpId="0" animBg="1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Домашнее  задание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1.  Учебник «Алгебра 7», </a:t>
            </a:r>
          </a:p>
          <a:p>
            <a:pPr>
              <a:buNone/>
            </a:pPr>
            <a:r>
              <a:rPr lang="ru-RU" dirty="0" smtClean="0"/>
              <a:t>        авторы Ш.А.Алимов и др.   § 33</a:t>
            </a:r>
          </a:p>
          <a:p>
            <a:pPr>
              <a:buNone/>
            </a:pPr>
            <a:r>
              <a:rPr lang="ru-RU" dirty="0" smtClean="0"/>
              <a:t>         № 615(1), 616(1), 617(1), 619(1).</a:t>
            </a:r>
          </a:p>
          <a:p>
            <a:pPr>
              <a:buNone/>
            </a:pPr>
            <a:r>
              <a:rPr lang="ru-RU" dirty="0" smtClean="0"/>
              <a:t>   2.  Рабочая тетрадь по алгебре, 7,</a:t>
            </a:r>
          </a:p>
          <a:p>
            <a:pPr>
              <a:buNone/>
            </a:pPr>
            <a:r>
              <a:rPr lang="ru-RU" dirty="0" smtClean="0"/>
              <a:t>         авторы Ю.М.Колягин и др.</a:t>
            </a:r>
          </a:p>
          <a:p>
            <a:pPr>
              <a:buNone/>
            </a:pPr>
            <a:r>
              <a:rPr lang="ru-RU" dirty="0" smtClean="0"/>
              <a:t>         § 33,  № 3, 4(1), 5(1), 14(1).</a:t>
            </a:r>
          </a:p>
          <a:p>
            <a:pPr>
              <a:buNone/>
            </a:pPr>
            <a:r>
              <a:rPr lang="ru-RU" dirty="0" smtClean="0"/>
              <a:t>   3.  Дополнительно: Дидактические материалы   </a:t>
            </a:r>
          </a:p>
          <a:p>
            <a:pPr>
              <a:buNone/>
            </a:pPr>
            <a:r>
              <a:rPr lang="ru-RU" dirty="0" smtClean="0"/>
              <a:t>        «Алгебра 7», авторы М.В.Ткачева и др.</a:t>
            </a:r>
          </a:p>
          <a:p>
            <a:pPr>
              <a:buNone/>
            </a:pPr>
            <a:r>
              <a:rPr lang="ru-RU" dirty="0" smtClean="0"/>
              <a:t>        </a:t>
            </a:r>
            <a:r>
              <a:rPr lang="ru-RU" dirty="0" smtClean="0"/>
              <a:t>§ </a:t>
            </a:r>
            <a:r>
              <a:rPr lang="ru-RU" dirty="0" smtClean="0"/>
              <a:t>33 ( стр. 90) № 4(1), 7.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WordArt 2"/>
          <p:cNvSpPr>
            <a:spLocks noChangeArrowheads="1" noChangeShapeType="1" noTextEdit="1"/>
          </p:cNvSpPr>
          <p:nvPr/>
        </p:nvSpPr>
        <p:spPr bwMode="auto">
          <a:xfrm rot="19723898">
            <a:off x="0" y="2819400"/>
            <a:ext cx="9144001" cy="10731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scene3d>
              <a:camera prst="legacyPerspectiveFront">
                <a:rot lat="1500000" lon="20099996" rev="0"/>
              </a:camera>
              <a:lightRig rig="legacyFlat4" dir="t"/>
            </a:scene3d>
            <a:sp3d extrusionH="430200" prstMaterial="legacyMatte">
              <a:extrusionClr>
                <a:srgbClr val="FFFF00"/>
              </a:extrusionClr>
            </a:sp3d>
          </a:bodyPr>
          <a:lstStyle/>
          <a:p>
            <a:pPr algn="ctr"/>
            <a:r>
              <a:rPr lang="ru-RU" sz="6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Спасибо </a:t>
            </a:r>
            <a:r>
              <a:rPr lang="ru-RU" sz="60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 всем  за  </a:t>
            </a:r>
            <a:r>
              <a:rPr lang="ru-RU" sz="6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работу</a:t>
            </a:r>
          </a:p>
        </p:txBody>
      </p:sp>
      <p:sp>
        <p:nvSpPr>
          <p:cNvPr id="5" name="Автофигура 15"/>
          <p:cNvSpPr>
            <a:spLocks noChangeArrowheads="1"/>
          </p:cNvSpPr>
          <p:nvPr/>
        </p:nvSpPr>
        <p:spPr bwMode="auto">
          <a:xfrm>
            <a:off x="4572000" y="762000"/>
            <a:ext cx="609600" cy="6096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Автофигура 15"/>
          <p:cNvSpPr>
            <a:spLocks noChangeArrowheads="1"/>
          </p:cNvSpPr>
          <p:nvPr/>
        </p:nvSpPr>
        <p:spPr bwMode="auto">
          <a:xfrm>
            <a:off x="1357290" y="1428736"/>
            <a:ext cx="609600" cy="6096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Автофигура 15"/>
          <p:cNvSpPr>
            <a:spLocks noChangeArrowheads="1"/>
          </p:cNvSpPr>
          <p:nvPr/>
        </p:nvSpPr>
        <p:spPr bwMode="auto">
          <a:xfrm>
            <a:off x="1428728" y="3143248"/>
            <a:ext cx="609600" cy="6096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Автофигура 15"/>
          <p:cNvSpPr>
            <a:spLocks noChangeArrowheads="1"/>
          </p:cNvSpPr>
          <p:nvPr/>
        </p:nvSpPr>
        <p:spPr bwMode="auto">
          <a:xfrm>
            <a:off x="7286644" y="3071810"/>
            <a:ext cx="609600" cy="6096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Автофигура 15"/>
          <p:cNvSpPr>
            <a:spLocks noChangeArrowheads="1"/>
          </p:cNvSpPr>
          <p:nvPr/>
        </p:nvSpPr>
        <p:spPr bwMode="auto">
          <a:xfrm>
            <a:off x="7572396" y="5286388"/>
            <a:ext cx="609600" cy="6096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Автофигура 15"/>
          <p:cNvSpPr>
            <a:spLocks noChangeArrowheads="1"/>
          </p:cNvSpPr>
          <p:nvPr/>
        </p:nvSpPr>
        <p:spPr bwMode="auto">
          <a:xfrm>
            <a:off x="2857488" y="5429264"/>
            <a:ext cx="609600" cy="6096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185738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Урок 1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Уравнения первой степени с двумя неизвестными.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C00000"/>
                </a:solidFill>
              </a:rPr>
              <a:t>Системы уравнений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57158" y="3886200"/>
            <a:ext cx="8358246" cy="2614634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Цели</a:t>
            </a:r>
            <a:r>
              <a:rPr lang="ru-RU" dirty="0" smtClean="0">
                <a:solidFill>
                  <a:srgbClr val="FFFF00"/>
                </a:solidFill>
              </a:rPr>
              <a:t>: ввести понятие линейного уравнения с двумя неизвестными,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системы линейных уравнений с двумя неизвестными;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способствовать усвоению определения решения системы уравнений с двумя неизвестными.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24"/>
          <p:cNvSpPr txBox="1">
            <a:spLocks noChangeArrowheads="1"/>
          </p:cNvSpPr>
          <p:nvPr/>
        </p:nvSpPr>
        <p:spPr>
          <a:xfrm>
            <a:off x="762000" y="228600"/>
            <a:ext cx="7772400" cy="11430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Уравнение и его свойства</a:t>
            </a:r>
            <a:endParaRPr kumimoji="0" lang="ru-RU" sz="4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. 11"/>
          <p:cNvSpPr txBox="1">
            <a:spLocks noChangeArrowheads="1"/>
          </p:cNvSpPr>
          <p:nvPr/>
        </p:nvSpPr>
        <p:spPr>
          <a:xfrm>
            <a:off x="500034" y="928670"/>
            <a:ext cx="7772400" cy="107157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Определение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Уравнение – это равенство, содержащее одну или несколько переменных</a:t>
            </a:r>
          </a:p>
        </p:txBody>
      </p:sp>
      <p:grpSp>
        <p:nvGrpSpPr>
          <p:cNvPr id="4" name="Группа 25"/>
          <p:cNvGrpSpPr>
            <a:grpSpLocks/>
          </p:cNvGrpSpPr>
          <p:nvPr/>
        </p:nvGrpSpPr>
        <p:grpSpPr bwMode="auto">
          <a:xfrm>
            <a:off x="1571604" y="2143115"/>
            <a:ext cx="1357322" cy="783985"/>
            <a:chOff x="998" y="1782"/>
            <a:chExt cx="730" cy="428"/>
          </a:xfrm>
        </p:grpSpPr>
        <p:sp>
          <p:nvSpPr>
            <p:cNvPr id="5" name="Прямоуг. 15"/>
            <p:cNvSpPr>
              <a:spLocks noChangeArrowheads="1"/>
            </p:cNvSpPr>
            <p:nvPr/>
          </p:nvSpPr>
          <p:spPr bwMode="auto">
            <a:xfrm>
              <a:off x="1152" y="1872"/>
              <a:ext cx="576" cy="336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Поле 13"/>
            <p:cNvSpPr txBox="1">
              <a:spLocks noChangeArrowheads="1"/>
            </p:cNvSpPr>
            <p:nvPr/>
          </p:nvSpPr>
          <p:spPr bwMode="auto">
            <a:xfrm>
              <a:off x="998" y="1782"/>
              <a:ext cx="694" cy="42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ru-RU" i="1" dirty="0" smtClean="0">
                <a:solidFill>
                  <a:schemeClr val="bg2"/>
                </a:solidFill>
              </a:endParaRPr>
            </a:p>
            <a:p>
              <a:pPr algn="ctr">
                <a:spcBef>
                  <a:spcPct val="50000"/>
                </a:spcBef>
              </a:pPr>
              <a:r>
                <a:rPr lang="ru-RU" i="1" dirty="0" smtClean="0">
                  <a:solidFill>
                    <a:schemeClr val="bg2"/>
                  </a:solidFill>
                </a:rPr>
                <a:t>     </a:t>
              </a:r>
              <a:r>
                <a:rPr lang="en-US" i="1" dirty="0" smtClean="0">
                  <a:solidFill>
                    <a:schemeClr val="bg2"/>
                  </a:solidFill>
                </a:rPr>
                <a:t>ax=b</a:t>
              </a:r>
              <a:endParaRPr lang="ru-RU" i="1" dirty="0">
                <a:solidFill>
                  <a:schemeClr val="bg2"/>
                </a:solidFill>
              </a:endParaRPr>
            </a:p>
          </p:txBody>
        </p:sp>
      </p:grpSp>
      <p:sp>
        <p:nvSpPr>
          <p:cNvPr id="7" name="Автофигура 21"/>
          <p:cNvSpPr>
            <a:spLocks noChangeArrowheads="1"/>
          </p:cNvSpPr>
          <p:nvPr/>
        </p:nvSpPr>
        <p:spPr bwMode="auto">
          <a:xfrm>
            <a:off x="3357554" y="2571744"/>
            <a:ext cx="685800" cy="2286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Поле 19"/>
          <p:cNvSpPr txBox="1">
            <a:spLocks noChangeArrowheads="1"/>
          </p:cNvSpPr>
          <p:nvPr/>
        </p:nvSpPr>
        <p:spPr bwMode="auto">
          <a:xfrm>
            <a:off x="4357686" y="2214554"/>
            <a:ext cx="2667000" cy="10156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2000" dirty="0"/>
              <a:t>Линейное уравнение с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2000" dirty="0"/>
              <a:t>одной переменной</a:t>
            </a:r>
          </a:p>
          <a:p>
            <a:pPr algn="ctr">
              <a:spcBef>
                <a:spcPct val="50000"/>
              </a:spcBef>
            </a:pPr>
            <a:endParaRPr lang="ru-RU" sz="2000" dirty="0"/>
          </a:p>
        </p:txBody>
      </p:sp>
      <p:sp>
        <p:nvSpPr>
          <p:cNvPr id="10" name="Поле 20"/>
          <p:cNvSpPr txBox="1">
            <a:spLocks noChangeArrowheads="1"/>
          </p:cNvSpPr>
          <p:nvPr/>
        </p:nvSpPr>
        <p:spPr bwMode="auto">
          <a:xfrm>
            <a:off x="5715008" y="4714884"/>
            <a:ext cx="2952752" cy="212365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dirty="0" smtClean="0"/>
              <a:t>Л</a:t>
            </a:r>
            <a:r>
              <a:rPr lang="ru-RU" sz="2800" dirty="0" smtClean="0"/>
              <a:t>ин</a:t>
            </a:r>
            <a:r>
              <a:rPr lang="ru-RU" sz="3200" dirty="0" smtClean="0"/>
              <a:t>ейное </a:t>
            </a:r>
            <a:r>
              <a:rPr lang="ru-RU" sz="3200" dirty="0"/>
              <a:t>уравнение с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3200" dirty="0"/>
              <a:t>двумя переменными</a:t>
            </a:r>
          </a:p>
          <a:p>
            <a:pPr algn="ctr">
              <a:spcBef>
                <a:spcPct val="50000"/>
              </a:spcBef>
            </a:pPr>
            <a:endParaRPr lang="ru-RU" sz="3200" dirty="0"/>
          </a:p>
        </p:txBody>
      </p:sp>
      <p:sp>
        <p:nvSpPr>
          <p:cNvPr id="11" name="Автофигура 22"/>
          <p:cNvSpPr>
            <a:spLocks noChangeArrowheads="1"/>
          </p:cNvSpPr>
          <p:nvPr/>
        </p:nvSpPr>
        <p:spPr bwMode="auto">
          <a:xfrm rot="10800000">
            <a:off x="4929190" y="5286388"/>
            <a:ext cx="685800" cy="2286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Поле 14"/>
          <p:cNvSpPr txBox="1">
            <a:spLocks noChangeArrowheads="1"/>
          </p:cNvSpPr>
          <p:nvPr/>
        </p:nvSpPr>
        <p:spPr bwMode="auto">
          <a:xfrm>
            <a:off x="1428728" y="3429000"/>
            <a:ext cx="2686072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 dirty="0" err="1">
                <a:solidFill>
                  <a:schemeClr val="bg2"/>
                </a:solidFill>
              </a:rPr>
              <a:t>ax+by</a:t>
            </a:r>
            <a:r>
              <a:rPr lang="en-US" i="1" dirty="0">
                <a:solidFill>
                  <a:schemeClr val="bg2"/>
                </a:solidFill>
              </a:rPr>
              <a:t>=c</a:t>
            </a:r>
            <a:endParaRPr lang="ru-RU" i="1" dirty="0">
              <a:solidFill>
                <a:schemeClr val="bg2"/>
              </a:solidFill>
            </a:endParaRPr>
          </a:p>
        </p:txBody>
      </p:sp>
      <p:grpSp>
        <p:nvGrpSpPr>
          <p:cNvPr id="15" name="Группа 26"/>
          <p:cNvGrpSpPr>
            <a:grpSpLocks/>
          </p:cNvGrpSpPr>
          <p:nvPr/>
        </p:nvGrpSpPr>
        <p:grpSpPr bwMode="auto">
          <a:xfrm>
            <a:off x="642910" y="4214818"/>
            <a:ext cx="3999865" cy="2122732"/>
            <a:chOff x="1511" y="2325"/>
            <a:chExt cx="1081" cy="360"/>
          </a:xfrm>
        </p:grpSpPr>
        <p:sp>
          <p:nvSpPr>
            <p:cNvPr id="16" name="Прямоуг. 16"/>
            <p:cNvSpPr>
              <a:spLocks noChangeArrowheads="1"/>
            </p:cNvSpPr>
            <p:nvPr/>
          </p:nvSpPr>
          <p:spPr bwMode="auto">
            <a:xfrm>
              <a:off x="1530" y="2325"/>
              <a:ext cx="1043" cy="360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Поле 14"/>
            <p:cNvSpPr txBox="1">
              <a:spLocks noChangeArrowheads="1"/>
            </p:cNvSpPr>
            <p:nvPr/>
          </p:nvSpPr>
          <p:spPr bwMode="auto">
            <a:xfrm>
              <a:off x="1511" y="2325"/>
              <a:ext cx="1081" cy="35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4400" i="1" dirty="0" smtClean="0">
                  <a:solidFill>
                    <a:schemeClr val="bg2"/>
                  </a:solidFill>
                </a:rPr>
                <a:t>а </a:t>
              </a:r>
              <a:r>
                <a:rPr lang="en-US" sz="4400" i="1" dirty="0" smtClean="0">
                  <a:solidFill>
                    <a:schemeClr val="bg2"/>
                  </a:solidFill>
                </a:rPr>
                <a:t>x</a:t>
              </a:r>
              <a:r>
                <a:rPr lang="ru-RU" sz="4400" i="1" dirty="0" smtClean="0">
                  <a:solidFill>
                    <a:schemeClr val="bg2"/>
                  </a:solidFill>
                </a:rPr>
                <a:t> </a:t>
              </a:r>
              <a:r>
                <a:rPr lang="en-US" sz="4400" i="1" dirty="0" smtClean="0">
                  <a:solidFill>
                    <a:schemeClr val="bg2"/>
                  </a:solidFill>
                </a:rPr>
                <a:t>+</a:t>
              </a:r>
              <a:r>
                <a:rPr lang="ru-RU" sz="4400" i="1" dirty="0" smtClean="0">
                  <a:solidFill>
                    <a:schemeClr val="bg2"/>
                  </a:solidFill>
                </a:rPr>
                <a:t> </a:t>
              </a:r>
              <a:r>
                <a:rPr lang="en-US" sz="4400" i="1" dirty="0" smtClean="0">
                  <a:solidFill>
                    <a:schemeClr val="bg2"/>
                  </a:solidFill>
                </a:rPr>
                <a:t>b</a:t>
              </a:r>
              <a:r>
                <a:rPr lang="ru-RU" sz="4400" i="1" dirty="0" smtClean="0">
                  <a:solidFill>
                    <a:schemeClr val="bg2"/>
                  </a:solidFill>
                </a:rPr>
                <a:t> </a:t>
              </a:r>
              <a:r>
                <a:rPr lang="en-US" sz="4400" i="1" dirty="0" smtClean="0">
                  <a:solidFill>
                    <a:schemeClr val="bg2"/>
                  </a:solidFill>
                </a:rPr>
                <a:t>y</a:t>
              </a:r>
              <a:r>
                <a:rPr lang="ru-RU" sz="4400" i="1" dirty="0" smtClean="0">
                  <a:solidFill>
                    <a:schemeClr val="bg2"/>
                  </a:solidFill>
                </a:rPr>
                <a:t> </a:t>
              </a:r>
              <a:r>
                <a:rPr lang="en-US" sz="4400" i="1" dirty="0" smtClean="0">
                  <a:solidFill>
                    <a:schemeClr val="bg2"/>
                  </a:solidFill>
                </a:rPr>
                <a:t>=</a:t>
              </a:r>
              <a:r>
                <a:rPr lang="ru-RU" sz="4400" i="1" dirty="0" smtClean="0">
                  <a:solidFill>
                    <a:schemeClr val="bg2"/>
                  </a:solidFill>
                </a:rPr>
                <a:t> </a:t>
              </a:r>
              <a:r>
                <a:rPr lang="en-US" sz="4400" i="1" dirty="0" smtClean="0">
                  <a:solidFill>
                    <a:schemeClr val="bg2"/>
                  </a:solidFill>
                </a:rPr>
                <a:t>c</a:t>
              </a:r>
              <a:r>
                <a:rPr lang="ru-RU" sz="4400" i="1" dirty="0" smtClean="0">
                  <a:solidFill>
                    <a:schemeClr val="bg2"/>
                  </a:solidFill>
                </a:rPr>
                <a:t>,</a:t>
              </a:r>
            </a:p>
            <a:p>
              <a:pPr algn="ctr">
                <a:spcBef>
                  <a:spcPct val="50000"/>
                </a:spcBef>
              </a:pPr>
              <a:r>
                <a:rPr lang="ru-RU" sz="2800" i="1" dirty="0" smtClean="0">
                  <a:solidFill>
                    <a:schemeClr val="bg2"/>
                  </a:solidFill>
                </a:rPr>
                <a:t>где а, </a:t>
              </a:r>
              <a:r>
                <a:rPr lang="en-US" sz="2800" i="1" dirty="0" smtClean="0">
                  <a:solidFill>
                    <a:schemeClr val="bg2"/>
                  </a:solidFill>
                </a:rPr>
                <a:t>b,</a:t>
              </a:r>
              <a:r>
                <a:rPr lang="ru-RU" sz="2800" i="1" dirty="0" smtClean="0">
                  <a:solidFill>
                    <a:schemeClr val="bg2"/>
                  </a:solidFill>
                </a:rPr>
                <a:t> </a:t>
              </a:r>
              <a:r>
                <a:rPr lang="en-US" sz="2800" i="1" dirty="0" smtClean="0">
                  <a:solidFill>
                    <a:schemeClr val="bg2"/>
                  </a:solidFill>
                </a:rPr>
                <a:t>c –</a:t>
              </a:r>
              <a:r>
                <a:rPr lang="ru-RU" sz="2800" i="1" dirty="0" smtClean="0">
                  <a:solidFill>
                    <a:schemeClr val="bg2"/>
                  </a:solidFill>
                </a:rPr>
                <a:t> заданные</a:t>
              </a:r>
            </a:p>
            <a:p>
              <a:pPr algn="ctr">
                <a:spcBef>
                  <a:spcPct val="50000"/>
                </a:spcBef>
              </a:pPr>
              <a:r>
                <a:rPr lang="ru-RU" sz="2800" i="1" dirty="0" smtClean="0">
                  <a:solidFill>
                    <a:schemeClr val="bg2"/>
                  </a:solidFill>
                </a:rPr>
                <a:t>числа.</a:t>
              </a:r>
              <a:endParaRPr lang="ru-RU" sz="2800" i="1" dirty="0">
                <a:solidFill>
                  <a:schemeClr val="bg2"/>
                </a:solidFill>
              </a:endParaRPr>
            </a:p>
          </p:txBody>
        </p:sp>
      </p:grpSp>
      <p:sp>
        <p:nvSpPr>
          <p:cNvPr id="19" name="Выноска 2 18"/>
          <p:cNvSpPr/>
          <p:nvPr/>
        </p:nvSpPr>
        <p:spPr>
          <a:xfrm>
            <a:off x="571472" y="3143248"/>
            <a:ext cx="2786082" cy="612648"/>
          </a:xfrm>
          <a:prstGeom prst="borderCallout2">
            <a:avLst>
              <a:gd name="adj1" fmla="val 205318"/>
              <a:gd name="adj2" fmla="val 72806"/>
              <a:gd name="adj3" fmla="val 72647"/>
              <a:gd name="adj4" fmla="val 10683"/>
              <a:gd name="adj5" fmla="val 224440"/>
              <a:gd name="adj6" fmla="val 326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Коэффициенты</a:t>
            </a:r>
            <a:endParaRPr lang="ru-RU" sz="2800" dirty="0"/>
          </a:p>
        </p:txBody>
      </p:sp>
      <p:sp>
        <p:nvSpPr>
          <p:cNvPr id="20" name="Выноска 1 19"/>
          <p:cNvSpPr/>
          <p:nvPr/>
        </p:nvSpPr>
        <p:spPr>
          <a:xfrm>
            <a:off x="4929190" y="3286124"/>
            <a:ext cx="3071834" cy="826962"/>
          </a:xfrm>
          <a:prstGeom prst="borderCallout1">
            <a:avLst>
              <a:gd name="adj1" fmla="val 60209"/>
              <a:gd name="adj2" fmla="val 5556"/>
              <a:gd name="adj3" fmla="val 147968"/>
              <a:gd name="adj4" fmla="val -32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Свободный член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0" grpId="0"/>
      <p:bldP spid="11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</p:spPr>
        <p:txBody>
          <a:bodyPr>
            <a:noAutofit/>
          </a:bodyPr>
          <a:lstStyle/>
          <a:p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Из  истории  уравнений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0" y="1357299"/>
            <a:ext cx="6000760" cy="550070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Уравнение  с  двумя  неизвестными  </a:t>
            </a:r>
            <a:r>
              <a:rPr lang="ru-RU" dirty="0" smtClean="0"/>
              <a:t>выражает  зависимость  между двумя  величинами , имеет бесчисленное  множество  </a:t>
            </a:r>
            <a:r>
              <a:rPr lang="ru-RU" dirty="0" err="1" smtClean="0"/>
              <a:t>реше</a:t>
            </a:r>
            <a:r>
              <a:rPr lang="ru-RU" dirty="0" smtClean="0"/>
              <a:t> -</a:t>
            </a:r>
            <a:r>
              <a:rPr lang="ru-RU" dirty="0" err="1" smtClean="0"/>
              <a:t>ний</a:t>
            </a:r>
            <a:r>
              <a:rPr lang="ru-RU" dirty="0" smtClean="0"/>
              <a:t>  и является  </a:t>
            </a:r>
            <a:r>
              <a:rPr lang="ru-RU" dirty="0" smtClean="0">
                <a:solidFill>
                  <a:srgbClr val="1F14F2"/>
                </a:solidFill>
              </a:rPr>
              <a:t>неопределенным.</a:t>
            </a:r>
          </a:p>
          <a:p>
            <a:r>
              <a:rPr lang="ru-RU" dirty="0" smtClean="0"/>
              <a:t>Решением  таких  уравнений занимались  в  древности  китайцы, греки  и  индийцы.</a:t>
            </a:r>
          </a:p>
          <a:p>
            <a:r>
              <a:rPr lang="ru-RU" dirty="0" smtClean="0"/>
              <a:t>В «Арифметике»  </a:t>
            </a:r>
            <a:r>
              <a:rPr lang="ru-RU" dirty="0" smtClean="0">
                <a:solidFill>
                  <a:srgbClr val="FFFF00"/>
                </a:solidFill>
              </a:rPr>
              <a:t>Диофанта </a:t>
            </a:r>
            <a:r>
              <a:rPr lang="ru-RU" dirty="0" smtClean="0"/>
              <a:t>приведено  много задач, решаемых  им  с помощью </a:t>
            </a:r>
            <a:r>
              <a:rPr lang="ru-RU" dirty="0" smtClean="0">
                <a:solidFill>
                  <a:srgbClr val="1F14F2"/>
                </a:solidFill>
              </a:rPr>
              <a:t>неопределенных уравнений.</a:t>
            </a:r>
            <a:endParaRPr lang="ru-RU" dirty="0">
              <a:solidFill>
                <a:srgbClr val="1F14F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00760" y="1214423"/>
            <a:ext cx="2686040" cy="328614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C:\Documents and Settings\XP home\Рабочий стол\i[9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285860"/>
            <a:ext cx="2643206" cy="3143272"/>
          </a:xfrm>
          <a:prstGeom prst="rect">
            <a:avLst/>
          </a:prstGeom>
          <a:noFill/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6000760" y="4500570"/>
            <a:ext cx="2786082" cy="20002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>
                <a:solidFill>
                  <a:srgbClr val="FFFF00"/>
                </a:solidFill>
              </a:rPr>
              <a:t>Диофант из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>
                <a:solidFill>
                  <a:srgbClr val="FFFF00"/>
                </a:solidFill>
              </a:rPr>
              <a:t> Александрии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>
                <a:solidFill>
                  <a:srgbClr val="1F14F2"/>
                </a:solidFill>
              </a:rPr>
              <a:t>( 3  век )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1F14F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2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85728"/>
            <a:ext cx="8143932" cy="602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2000" dirty="0" smtClean="0">
                <a:solidFill>
                  <a:srgbClr val="FFFF00"/>
                </a:solidFill>
              </a:rPr>
              <a:t>Свойства уравнений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ru-RU" dirty="0" smtClean="0"/>
              <a:t>если в уравнении перенести слагаемое из одной части в другую, изменив его знак, то получится уравнение, равносильное данному</a:t>
            </a:r>
            <a:endParaRPr lang="ru-RU" sz="2800" dirty="0" smtClean="0"/>
          </a:p>
          <a:p>
            <a:pPr marL="342900" indent="-342900" algn="ctr">
              <a:spcBef>
                <a:spcPct val="20000"/>
              </a:spcBef>
              <a:buFontTx/>
              <a:buChar char="•"/>
            </a:pPr>
            <a:endParaRPr lang="ru-RU" sz="2800" dirty="0" smtClean="0"/>
          </a:p>
          <a:p>
            <a:pPr marL="342900" indent="-342900" algn="ctr">
              <a:spcBef>
                <a:spcPct val="20000"/>
              </a:spcBef>
            </a:pPr>
            <a:r>
              <a:rPr lang="ru-RU" sz="2800" dirty="0" smtClean="0"/>
              <a:t>12х – 5у = 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endParaRPr lang="ru-RU" dirty="0" smtClean="0"/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endParaRPr lang="ru-RU" dirty="0" smtClean="0"/>
          </a:p>
          <a:p>
            <a:pPr marL="342900" indent="-342900" algn="ctr">
              <a:spcBef>
                <a:spcPct val="20000"/>
              </a:spcBef>
            </a:pPr>
            <a:endParaRPr lang="ru-RU" sz="2800" dirty="0" smtClean="0"/>
          </a:p>
          <a:p>
            <a:pPr marL="342900" indent="-342900" algn="ctr">
              <a:spcBef>
                <a:spcPct val="20000"/>
              </a:spcBef>
            </a:pPr>
            <a:r>
              <a:rPr lang="ru-RU" sz="2800" dirty="0" smtClean="0"/>
              <a:t>12х – 7 =  5у</a:t>
            </a:r>
          </a:p>
          <a:p>
            <a:pPr marL="342900" indent="-342900" algn="ctr">
              <a:spcBef>
                <a:spcPct val="20000"/>
              </a:spcBef>
              <a:buFontTx/>
              <a:buChar char="•"/>
            </a:pPr>
            <a:r>
              <a:rPr lang="ru-RU" dirty="0" smtClean="0"/>
              <a:t>если обе части уравнения умножить или разделить на одно и то же отличное от нуля число, то получится уравнение, равносильное данному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800" dirty="0" smtClean="0"/>
              <a:t>9х  +  15у = 3  </a:t>
            </a:r>
            <a:r>
              <a:rPr lang="el-GR" sz="2800" dirty="0" smtClean="0"/>
              <a:t>Ι</a:t>
            </a:r>
            <a:r>
              <a:rPr lang="ru-RU" sz="2800" dirty="0" smtClean="0"/>
              <a:t> :( - 3 )</a:t>
            </a:r>
          </a:p>
          <a:p>
            <a:pPr marL="342900" indent="-342900" algn="ctr">
              <a:spcBef>
                <a:spcPct val="20000"/>
              </a:spcBef>
            </a:pPr>
            <a:endParaRPr lang="ru-RU" sz="2800" dirty="0" smtClean="0"/>
          </a:p>
          <a:p>
            <a:pPr marL="342900" indent="-342900" algn="ctr">
              <a:spcBef>
                <a:spcPct val="20000"/>
              </a:spcBef>
            </a:pPr>
            <a:r>
              <a:rPr lang="ru-RU" sz="2800" dirty="0" smtClean="0"/>
              <a:t>-3х  - 5у = - 1</a:t>
            </a:r>
            <a:endParaRPr lang="ru-RU" sz="2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6248" y="1571612"/>
          <a:ext cx="642942" cy="714380"/>
        </p:xfrm>
        <a:graphic>
          <a:graphicData uri="http://schemas.openxmlformats.org/drawingml/2006/table">
            <a:tbl>
              <a:tblPr/>
              <a:tblGrid>
                <a:gridCol w="642942"/>
              </a:tblGrid>
              <a:tr h="7143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Круговая стрелка 6"/>
          <p:cNvSpPr/>
          <p:nvPr/>
        </p:nvSpPr>
        <p:spPr>
          <a:xfrm rot="20518489">
            <a:off x="4307840" y="1230789"/>
            <a:ext cx="1627292" cy="859385"/>
          </a:xfrm>
          <a:prstGeom prst="circularArrow">
            <a:avLst>
              <a:gd name="adj1" fmla="val 10364"/>
              <a:gd name="adj2" fmla="val 196638"/>
              <a:gd name="adj3" fmla="val 304969"/>
              <a:gd name="adj4" fmla="val 12679499"/>
              <a:gd name="adj5" fmla="val 110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люс 7"/>
          <p:cNvSpPr/>
          <p:nvPr/>
        </p:nvSpPr>
        <p:spPr>
          <a:xfrm>
            <a:off x="5929322" y="1142984"/>
            <a:ext cx="857256" cy="642942"/>
          </a:xfrm>
          <a:prstGeom prst="mathPlus">
            <a:avLst>
              <a:gd name="adj1" fmla="val 235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9" name="Ромб 8"/>
          <p:cNvSpPr/>
          <p:nvPr/>
        </p:nvSpPr>
        <p:spPr>
          <a:xfrm>
            <a:off x="5214942" y="1643050"/>
            <a:ext cx="642942" cy="771524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7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0" name="Круговая стрелка 9"/>
          <p:cNvSpPr/>
          <p:nvPr/>
        </p:nvSpPr>
        <p:spPr>
          <a:xfrm rot="11213201">
            <a:off x="3253974" y="1856681"/>
            <a:ext cx="2419934" cy="801053"/>
          </a:xfrm>
          <a:prstGeom prst="circularArrow">
            <a:avLst>
              <a:gd name="adj1" fmla="val 3054"/>
              <a:gd name="adj2" fmla="val 204375"/>
              <a:gd name="adj3" fmla="val 76454"/>
              <a:gd name="adj4" fmla="val 10556336"/>
              <a:gd name="adj5" fmla="val 12842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Минус 10"/>
          <p:cNvSpPr/>
          <p:nvPr/>
        </p:nvSpPr>
        <p:spPr>
          <a:xfrm>
            <a:off x="2428860" y="1571612"/>
            <a:ext cx="914400" cy="914400"/>
          </a:xfrm>
          <a:prstGeom prst="mathMin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войная стрелка вверх/вниз 11"/>
          <p:cNvSpPr/>
          <p:nvPr/>
        </p:nvSpPr>
        <p:spPr>
          <a:xfrm>
            <a:off x="4286248" y="2643182"/>
            <a:ext cx="428628" cy="571504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войная стрелка вверх/вниз 12"/>
          <p:cNvSpPr/>
          <p:nvPr/>
        </p:nvSpPr>
        <p:spPr>
          <a:xfrm>
            <a:off x="4286248" y="5000636"/>
            <a:ext cx="428628" cy="571504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3829048" cy="4857784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971550" lvl="1" indent="-514350" algn="l">
              <a:buNone/>
            </a:pPr>
            <a:r>
              <a:rPr lang="ru-RU" dirty="0" smtClean="0">
                <a:solidFill>
                  <a:schemeClr val="tx1"/>
                </a:solidFill>
              </a:rPr>
              <a:t>1.1.    Из линейного уравнения с двумя неизвестными  </a:t>
            </a:r>
          </a:p>
          <a:p>
            <a:pPr marL="971550" lvl="1" indent="-514350" algn="l">
              <a:buNone/>
            </a:pPr>
            <a:r>
              <a:rPr lang="ru-RU" dirty="0" smtClean="0">
                <a:solidFill>
                  <a:schemeClr val="tx1"/>
                </a:solidFill>
              </a:rPr>
              <a:t>   2х – 8у = - 10   выразите  переменную  х:</a:t>
            </a:r>
          </a:p>
          <a:p>
            <a:pPr marL="514350" indent="-51435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648200" y="1357298"/>
            <a:ext cx="4038600" cy="4857783"/>
          </a:xfrm>
          <a:solidFill>
            <a:srgbClr val="FFFF00"/>
          </a:solidFill>
        </p:spPr>
        <p:txBody>
          <a:bodyPr>
            <a:normAutofit/>
          </a:bodyPr>
          <a:lstStyle/>
          <a:p>
            <a:pPr marL="971550" lvl="1" indent="-514350">
              <a:buNone/>
            </a:pPr>
            <a:r>
              <a:rPr lang="ru-RU" dirty="0" smtClean="0"/>
              <a:t>1.2.    Из линейного уравнения с двумя неизвестными  </a:t>
            </a:r>
          </a:p>
          <a:p>
            <a:pPr marL="971550" lvl="1" indent="-514350">
              <a:buNone/>
            </a:pPr>
            <a:r>
              <a:rPr lang="ru-RU" dirty="0" smtClean="0"/>
              <a:t>   3х – 2у =  5   выразите  переменную  у:</a:t>
            </a:r>
          </a:p>
          <a:p>
            <a:pPr>
              <a:buNone/>
            </a:pPr>
            <a:r>
              <a:rPr lang="ru-RU" dirty="0" smtClean="0"/>
              <a:t>         3х – 5 = 2у </a:t>
            </a:r>
            <a:r>
              <a:rPr lang="el-GR" sz="4000" dirty="0" smtClean="0"/>
              <a:t>Ι</a:t>
            </a:r>
            <a:r>
              <a:rPr lang="ru-RU" dirty="0" smtClean="0"/>
              <a:t> : 2          </a:t>
            </a:r>
          </a:p>
          <a:p>
            <a:pPr>
              <a:buNone/>
            </a:pPr>
            <a:r>
              <a:rPr lang="ru-RU" b="1" dirty="0" smtClean="0"/>
              <a:t>                       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1000098" y="3929066"/>
            <a:ext cx="32147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2х = 8у – 10 </a:t>
            </a:r>
            <a:r>
              <a:rPr lang="el-GR" sz="4000" dirty="0" smtClean="0"/>
              <a:t>Ι</a:t>
            </a:r>
            <a:r>
              <a:rPr lang="ru-RU" sz="2800" dirty="0" smtClean="0"/>
              <a:t> : 2,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Х = 4у - 5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23825" cy="352425"/>
          </a:xfrm>
          <a:prstGeom prst="rect">
            <a:avLst/>
          </a:prstGeom>
          <a:noFill/>
        </p:spPr>
      </p:pic>
      <p:sp>
        <p:nvSpPr>
          <p:cNvPr id="13" name="Поле 49"/>
          <p:cNvSpPr txBox="1">
            <a:spLocks noChangeArrowheads="1"/>
          </p:cNvSpPr>
          <p:nvPr/>
        </p:nvSpPr>
        <p:spPr bwMode="auto">
          <a:xfrm>
            <a:off x="5857884" y="4429132"/>
            <a:ext cx="1500198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ru-RU" sz="2800" u="sng" dirty="0" smtClean="0"/>
              <a:t>3х - 5</a:t>
            </a:r>
            <a:endParaRPr lang="ru-RU" sz="2800" u="sng" dirty="0"/>
          </a:p>
        </p:txBody>
      </p:sp>
      <p:sp>
        <p:nvSpPr>
          <p:cNvPr id="15" name="Поле 49"/>
          <p:cNvSpPr txBox="1">
            <a:spLocks noChangeArrowheads="1"/>
          </p:cNvSpPr>
          <p:nvPr/>
        </p:nvSpPr>
        <p:spPr bwMode="auto">
          <a:xfrm>
            <a:off x="6000760" y="4857760"/>
            <a:ext cx="785818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ru-RU" sz="2800" dirty="0" smtClean="0"/>
              <a:t>   2</a:t>
            </a:r>
            <a:endParaRPr lang="ru-RU" sz="2800" dirty="0"/>
          </a:p>
        </p:txBody>
      </p:sp>
      <p:sp>
        <p:nvSpPr>
          <p:cNvPr id="16" name="Поле 49"/>
          <p:cNvSpPr txBox="1">
            <a:spLocks noChangeArrowheads="1"/>
          </p:cNvSpPr>
          <p:nvPr/>
        </p:nvSpPr>
        <p:spPr bwMode="auto">
          <a:xfrm>
            <a:off x="6858016" y="4643446"/>
            <a:ext cx="714380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ru-RU" sz="2800" dirty="0" smtClean="0"/>
              <a:t>= у</a:t>
            </a:r>
            <a:r>
              <a:rPr lang="en-US" sz="2800" dirty="0" smtClean="0"/>
              <a:t> </a:t>
            </a:r>
            <a:r>
              <a:rPr lang="ru-RU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Решением  уравнения  с  двумя  </a:t>
            </a:r>
            <a:r>
              <a:rPr lang="ru-RU" b="1" dirty="0" smtClean="0">
                <a:solidFill>
                  <a:schemeClr val="bg1"/>
                </a:solidFill>
              </a:rPr>
              <a:t>неизвестными 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sz="5400" b="1" dirty="0" err="1" smtClean="0">
                <a:solidFill>
                  <a:schemeClr val="bg1"/>
                </a:solidFill>
              </a:rPr>
              <a:t>х</a:t>
            </a:r>
            <a:r>
              <a:rPr lang="ru-RU" b="1" dirty="0" smtClean="0">
                <a:solidFill>
                  <a:schemeClr val="bg1"/>
                </a:solidFill>
              </a:rPr>
              <a:t>  </a:t>
            </a:r>
            <a:r>
              <a:rPr lang="ru-RU" sz="3600" b="1" dirty="0" smtClean="0">
                <a:solidFill>
                  <a:schemeClr val="bg1"/>
                </a:solidFill>
              </a:rPr>
              <a:t>и</a:t>
            </a:r>
            <a:r>
              <a:rPr lang="ru-RU" b="1" dirty="0" smtClean="0">
                <a:solidFill>
                  <a:schemeClr val="bg1"/>
                </a:solidFill>
              </a:rPr>
              <a:t>  </a:t>
            </a:r>
            <a:r>
              <a:rPr lang="ru-RU" sz="5400" b="1" dirty="0" smtClean="0">
                <a:solidFill>
                  <a:schemeClr val="bg1"/>
                </a:solidFill>
              </a:rPr>
              <a:t>у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называется  упорядоченна</a:t>
            </a:r>
            <a:r>
              <a:rPr lang="ru-RU" dirty="0" smtClean="0">
                <a:solidFill>
                  <a:schemeClr val="bg1"/>
                </a:solidFill>
              </a:rPr>
              <a:t>я  пара  чисел  </a:t>
            </a:r>
            <a:r>
              <a:rPr lang="ru-RU" sz="5400" dirty="0" smtClean="0">
                <a:solidFill>
                  <a:schemeClr val="bg1"/>
                </a:solidFill>
              </a:rPr>
              <a:t>( </a:t>
            </a:r>
            <a:r>
              <a:rPr lang="ru-RU" sz="5400" dirty="0" err="1" smtClean="0">
                <a:solidFill>
                  <a:schemeClr val="bg1"/>
                </a:solidFill>
              </a:rPr>
              <a:t>х</a:t>
            </a:r>
            <a:r>
              <a:rPr lang="ru-RU" sz="5400" dirty="0" smtClean="0">
                <a:solidFill>
                  <a:schemeClr val="bg1"/>
                </a:solidFill>
              </a:rPr>
              <a:t> ; у </a:t>
            </a:r>
            <a:r>
              <a:rPr lang="ru-RU" dirty="0" smtClean="0">
                <a:solidFill>
                  <a:schemeClr val="bg1"/>
                </a:solidFill>
              </a:rPr>
              <a:t>), при  подстановке которых  в  это  уравнение  получается  верное  числовое  равенство.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2</a:t>
            </a:r>
            <a:br>
              <a:rPr lang="ru-RU" dirty="0" smtClean="0"/>
            </a:br>
            <a:r>
              <a:rPr lang="ru-RU" sz="3100" dirty="0" smtClean="0"/>
              <a:t>Найдите  все  пары ( </a:t>
            </a:r>
            <a:r>
              <a:rPr lang="ru-RU" sz="3100" dirty="0" err="1" smtClean="0"/>
              <a:t>х</a:t>
            </a:r>
            <a:r>
              <a:rPr lang="ru-RU" sz="3100" dirty="0" smtClean="0"/>
              <a:t> ; у ) натуральных  чисел, которые  являются  решениями  уравнения.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8802"/>
            <a:ext cx="4043362" cy="4197361"/>
          </a:xfrm>
          <a:blipFill>
            <a:blip r:embed="rId3"/>
            <a:tile tx="0" ty="0" sx="100000" sy="100000" flip="none" algn="tl"/>
          </a:blipFill>
          <a:ln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/>
              <a:t>2.1.</a:t>
            </a:r>
          </a:p>
          <a:p>
            <a:pPr algn="ctr">
              <a:buNone/>
            </a:pPr>
            <a:r>
              <a:rPr lang="ru-RU" sz="5400" dirty="0" smtClean="0"/>
              <a:t>13х + 4у =55</a:t>
            </a:r>
          </a:p>
          <a:p>
            <a:pPr algn="ctr">
              <a:buNone/>
            </a:pPr>
            <a:endParaRPr lang="ru-RU" sz="5400" dirty="0" smtClean="0"/>
          </a:p>
          <a:p>
            <a:pPr algn="ctr">
              <a:buNone/>
            </a:pPr>
            <a:r>
              <a:rPr lang="ru-RU" sz="5400" dirty="0" smtClean="0"/>
              <a:t>Ответ: ( 3 ; 4)</a:t>
            </a:r>
            <a:endParaRPr lang="ru-RU" sz="54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14876" y="1928802"/>
            <a:ext cx="3971924" cy="4197361"/>
          </a:xfrm>
          <a:blipFill>
            <a:blip r:embed="rId4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r>
              <a:rPr lang="ru-RU" dirty="0" smtClean="0"/>
              <a:t>2.2.</a:t>
            </a:r>
          </a:p>
          <a:p>
            <a:pPr lvl="0" algn="ctr">
              <a:buNone/>
            </a:pPr>
            <a:r>
              <a:rPr lang="ru-RU" sz="5400" dirty="0" smtClean="0">
                <a:solidFill>
                  <a:prstClr val="black"/>
                </a:solidFill>
              </a:rPr>
              <a:t>5х + 7у =59</a:t>
            </a:r>
          </a:p>
          <a:p>
            <a:pPr lvl="0" algn="ctr">
              <a:buNone/>
            </a:pPr>
            <a:endParaRPr lang="ru-RU" sz="5400" dirty="0" smtClean="0">
              <a:solidFill>
                <a:prstClr val="black"/>
              </a:solidFill>
            </a:endParaRPr>
          </a:p>
          <a:p>
            <a:pPr>
              <a:buNone/>
            </a:pPr>
            <a:r>
              <a:rPr lang="ru-RU" sz="5400" dirty="0" smtClean="0"/>
              <a:t>Ответ: (2 ; 7)</a:t>
            </a:r>
          </a:p>
          <a:p>
            <a:pPr>
              <a:buNone/>
            </a:pPr>
            <a:r>
              <a:rPr lang="ru-RU" dirty="0" smtClean="0"/>
              <a:t>                         </a:t>
            </a:r>
            <a:r>
              <a:rPr lang="ru-RU" sz="5400" dirty="0" smtClean="0"/>
              <a:t>(9 ; 2)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16200000" flipH="1">
            <a:off x="1607323" y="3178967"/>
            <a:ext cx="1357322" cy="128588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2678893" y="3321843"/>
            <a:ext cx="1428760" cy="9286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1360"/>
          <p:cNvSpPr txBox="1">
            <a:spLocks noChangeArrowheads="1"/>
          </p:cNvSpPr>
          <p:nvPr/>
        </p:nvSpPr>
        <p:spPr>
          <a:xfrm>
            <a:off x="642910" y="285728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Система уравнений и её решение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000109"/>
            <a:ext cx="850112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Определение</a:t>
            </a:r>
          </a:p>
          <a:p>
            <a:r>
              <a:rPr lang="ru-RU" sz="2400" dirty="0" smtClean="0"/>
              <a:t>Системой двух линейных уравнений с двумя  неизвестными называются два уравнения, объединенные фигурной скобкой. </a:t>
            </a:r>
          </a:p>
          <a:p>
            <a:r>
              <a:rPr lang="ru-RU" sz="2400" dirty="0" smtClean="0"/>
              <a:t>Фигурная скобка означает, что эти уравнения должны  быть  решены одновременно.</a:t>
            </a:r>
          </a:p>
          <a:p>
            <a:endParaRPr lang="ru-RU" sz="2800" dirty="0" smtClean="0"/>
          </a:p>
        </p:txBody>
      </p:sp>
      <p:grpSp>
        <p:nvGrpSpPr>
          <p:cNvPr id="5" name="Группа 1027"/>
          <p:cNvGrpSpPr>
            <a:grpSpLocks/>
          </p:cNvGrpSpPr>
          <p:nvPr/>
        </p:nvGrpSpPr>
        <p:grpSpPr bwMode="auto">
          <a:xfrm>
            <a:off x="1357290" y="4143380"/>
            <a:ext cx="3473455" cy="1446213"/>
            <a:chOff x="7" y="1392"/>
            <a:chExt cx="2188" cy="911"/>
          </a:xfrm>
        </p:grpSpPr>
        <p:sp>
          <p:nvSpPr>
            <p:cNvPr id="6" name="Поле 1028"/>
            <p:cNvSpPr txBox="1">
              <a:spLocks noChangeArrowheads="1"/>
            </p:cNvSpPr>
            <p:nvPr/>
          </p:nvSpPr>
          <p:spPr bwMode="auto">
            <a:xfrm>
              <a:off x="142" y="1392"/>
              <a:ext cx="2053" cy="91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4400" b="1" dirty="0" smtClean="0"/>
                <a:t>а</a:t>
              </a:r>
              <a:r>
                <a:rPr lang="ru-RU" sz="2000" b="1" dirty="0" smtClean="0"/>
                <a:t>1 </a:t>
              </a:r>
              <a:r>
                <a:rPr lang="ru-RU" sz="4400" b="1" dirty="0" err="1" smtClean="0"/>
                <a:t>х</a:t>
              </a:r>
              <a:r>
                <a:rPr lang="ru-RU" sz="4400" b="1" dirty="0" smtClean="0"/>
                <a:t> + </a:t>
              </a:r>
              <a:r>
                <a:rPr lang="en-US" sz="4400" b="1" dirty="0" smtClean="0"/>
                <a:t>b</a:t>
              </a:r>
              <a:r>
                <a:rPr lang="ru-RU" sz="2000" b="1" dirty="0" smtClean="0"/>
                <a:t>1 </a:t>
              </a:r>
              <a:r>
                <a:rPr lang="en-US" sz="4400" b="1" dirty="0" smtClean="0"/>
                <a:t>y</a:t>
              </a:r>
              <a:r>
                <a:rPr lang="ru-RU" sz="4400" b="1" dirty="0" smtClean="0"/>
                <a:t> =</a:t>
              </a:r>
              <a:r>
                <a:rPr lang="en-US" sz="4400" b="1" dirty="0" smtClean="0"/>
                <a:t> c</a:t>
              </a:r>
              <a:r>
                <a:rPr lang="ru-RU" sz="2000" b="1" dirty="0" smtClean="0"/>
                <a:t>1,</a:t>
              </a:r>
              <a:endParaRPr lang="ru-RU" sz="2000" b="1" dirty="0"/>
            </a:p>
            <a:p>
              <a:pPr algn="ctr"/>
              <a:r>
                <a:rPr lang="ru-RU" sz="4400" b="1" dirty="0" smtClean="0"/>
                <a:t>а</a:t>
              </a:r>
              <a:r>
                <a:rPr lang="en-US" sz="2000" b="1" dirty="0" smtClean="0"/>
                <a:t>2 </a:t>
              </a:r>
              <a:r>
                <a:rPr lang="ru-RU" sz="4400" b="1" dirty="0" err="1" smtClean="0"/>
                <a:t>х</a:t>
              </a:r>
              <a:r>
                <a:rPr lang="ru-RU" sz="4400" b="1" dirty="0" smtClean="0"/>
                <a:t> + </a:t>
              </a:r>
              <a:r>
                <a:rPr lang="en-US" sz="4400" b="1" dirty="0" smtClean="0"/>
                <a:t>b</a:t>
              </a:r>
              <a:r>
                <a:rPr lang="en-US" sz="2000" b="1" dirty="0" smtClean="0"/>
                <a:t>2 </a:t>
              </a:r>
              <a:r>
                <a:rPr lang="en-US" sz="4400" b="1" dirty="0" smtClean="0"/>
                <a:t>y</a:t>
              </a:r>
              <a:r>
                <a:rPr lang="ru-RU" sz="4400" b="1" dirty="0" smtClean="0"/>
                <a:t> =</a:t>
              </a:r>
              <a:r>
                <a:rPr lang="en-US" sz="4400" b="1" dirty="0" smtClean="0"/>
                <a:t> c</a:t>
              </a:r>
              <a:r>
                <a:rPr lang="en-US" sz="2000" b="1" dirty="0" smtClean="0"/>
                <a:t>2</a:t>
              </a:r>
              <a:r>
                <a:rPr lang="ru-RU" sz="4400" dirty="0" smtClean="0"/>
                <a:t>;</a:t>
              </a:r>
              <a:endParaRPr lang="ru-RU" sz="4400" dirty="0"/>
            </a:p>
          </p:txBody>
        </p:sp>
        <p:sp>
          <p:nvSpPr>
            <p:cNvPr id="7" name="Автофигура 1029"/>
            <p:cNvSpPr>
              <a:spLocks/>
            </p:cNvSpPr>
            <p:nvPr/>
          </p:nvSpPr>
          <p:spPr bwMode="auto">
            <a:xfrm>
              <a:off x="7" y="1392"/>
              <a:ext cx="108" cy="900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 sz="5400" dirty="0"/>
            </a:p>
          </p:txBody>
        </p:sp>
      </p:grpSp>
      <p:sp>
        <p:nvSpPr>
          <p:cNvPr id="9" name="Поле 1028"/>
          <p:cNvSpPr txBox="1">
            <a:spLocks noChangeArrowheads="1"/>
          </p:cNvSpPr>
          <p:nvPr/>
        </p:nvSpPr>
        <p:spPr bwMode="auto">
          <a:xfrm>
            <a:off x="357158" y="3071810"/>
            <a:ext cx="8286808" cy="123110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800" i="1" dirty="0" smtClean="0"/>
              <a:t>В  общем  виде  систему двух линейных уравнений с двумя  неизвестными записывают так :</a:t>
            </a:r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500032" y="5715017"/>
            <a:ext cx="12144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где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00100" y="5572140"/>
            <a:ext cx="20717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а</a:t>
            </a:r>
            <a:r>
              <a:rPr lang="ru-RU" sz="1600" b="1" dirty="0" smtClean="0"/>
              <a:t>1 </a:t>
            </a:r>
            <a:r>
              <a:rPr lang="ru-RU" sz="3600" b="1" dirty="0" smtClean="0"/>
              <a:t> , </a:t>
            </a:r>
            <a:r>
              <a:rPr lang="en-US" sz="3600" b="1" dirty="0" smtClean="0"/>
              <a:t>b</a:t>
            </a:r>
            <a:r>
              <a:rPr lang="ru-RU" sz="1600" b="1" dirty="0" smtClean="0"/>
              <a:t>1 </a:t>
            </a:r>
            <a:r>
              <a:rPr lang="ru-RU" sz="3600" b="1" dirty="0" smtClean="0"/>
              <a:t>,</a:t>
            </a:r>
            <a:r>
              <a:rPr lang="en-US" sz="3600" b="1" dirty="0" smtClean="0"/>
              <a:t> c</a:t>
            </a:r>
            <a:r>
              <a:rPr lang="ru-RU" sz="1600" b="1" dirty="0" smtClean="0"/>
              <a:t>1 ,</a:t>
            </a:r>
            <a:endParaRPr lang="ru-RU" sz="1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071802" y="5643578"/>
            <a:ext cx="20024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а</a:t>
            </a:r>
            <a:r>
              <a:rPr lang="ru-RU" sz="2000" b="1" dirty="0" smtClean="0"/>
              <a:t>2</a:t>
            </a:r>
            <a:r>
              <a:rPr lang="en-US" sz="3600" b="1" dirty="0" smtClean="0"/>
              <a:t> </a:t>
            </a:r>
            <a:r>
              <a:rPr lang="ru-RU" sz="3600" b="1" dirty="0" smtClean="0"/>
              <a:t>, </a:t>
            </a:r>
            <a:r>
              <a:rPr lang="en-US" sz="3600" b="1" dirty="0" smtClean="0"/>
              <a:t>b</a:t>
            </a:r>
            <a:r>
              <a:rPr lang="ru-RU" sz="2000" b="1" dirty="0" smtClean="0"/>
              <a:t>2</a:t>
            </a:r>
            <a:r>
              <a:rPr lang="en-US" sz="3600" b="1" dirty="0" smtClean="0"/>
              <a:t> </a:t>
            </a:r>
            <a:r>
              <a:rPr lang="ru-RU" sz="3600" b="1" dirty="0" smtClean="0"/>
              <a:t>, </a:t>
            </a:r>
            <a:r>
              <a:rPr lang="en-US" sz="3600" b="1" dirty="0" smtClean="0"/>
              <a:t> c</a:t>
            </a:r>
            <a:r>
              <a:rPr lang="ru-RU" sz="2000" b="1" dirty="0" smtClean="0"/>
              <a:t>2</a:t>
            </a:r>
            <a:endParaRPr lang="ru-RU" sz="3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929322" y="4643446"/>
            <a:ext cx="20717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22" name="Выноска-облако 21"/>
          <p:cNvSpPr/>
          <p:nvPr/>
        </p:nvSpPr>
        <p:spPr>
          <a:xfrm rot="21253154">
            <a:off x="5199052" y="4332749"/>
            <a:ext cx="3857620" cy="1928826"/>
          </a:xfrm>
          <a:prstGeom prst="cloudCallout">
            <a:avLst>
              <a:gd name="adj1" fmla="val -251389"/>
              <a:gd name="adj2" fmla="val 79084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- </a:t>
            </a:r>
            <a:r>
              <a:rPr lang="ru-RU" sz="2800" b="1" dirty="0" smtClean="0"/>
              <a:t>Заданные числа, а  </a:t>
            </a:r>
            <a:r>
              <a:rPr lang="ru-RU" sz="2800" b="1" dirty="0" err="1" smtClean="0"/>
              <a:t>х</a:t>
            </a:r>
            <a:r>
              <a:rPr lang="ru-RU" sz="2800" b="1" dirty="0" smtClean="0"/>
              <a:t>  и  у - неизвестные</a:t>
            </a:r>
            <a:endParaRPr lang="ru-RU" sz="2800" dirty="0"/>
          </a:p>
        </p:txBody>
      </p:sp>
      <p:cxnSp>
        <p:nvCxnSpPr>
          <p:cNvPr id="24" name="Скругленная соединительная линия 23"/>
          <p:cNvCxnSpPr>
            <a:stCxn id="15" idx="2"/>
          </p:cNvCxnSpPr>
          <p:nvPr/>
        </p:nvCxnSpPr>
        <p:spPr>
          <a:xfrm rot="5400000" flipH="1" flipV="1">
            <a:off x="4499419" y="5074321"/>
            <a:ext cx="789207" cy="1641970"/>
          </a:xfrm>
          <a:prstGeom prst="curvedConnector4">
            <a:avLst>
              <a:gd name="adj1" fmla="val -28966"/>
              <a:gd name="adj2" fmla="val 80489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</TotalTime>
  <Words>781</Words>
  <Application>Microsoft Office PowerPoint</Application>
  <PresentationFormat>Экран (4:3)</PresentationFormat>
  <Paragraphs>123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Системы двух уравнений с двумя неизвестными</vt:lpstr>
      <vt:lpstr>Урок 1 Уравнения первой степени с двумя неизвестными. Системы уравнений </vt:lpstr>
      <vt:lpstr>Слайд 3</vt:lpstr>
      <vt:lpstr> Из  истории  уравнений</vt:lpstr>
      <vt:lpstr>Слайд 5</vt:lpstr>
      <vt:lpstr>Задание 1.</vt:lpstr>
      <vt:lpstr>Решением  уравнения  с  двумя  неизвестными   х  и  у называется  упорядоченная  пара  чисел  ( х ; у ), при  подстановке которых  в  это  уравнение  получается  верное  числовое  равенство. </vt:lpstr>
      <vt:lpstr>Задание 2 Найдите  все  пары ( х ; у ) натуральных  чисел, которые  являются  решениями  уравнения.</vt:lpstr>
      <vt:lpstr>Слайд 9</vt:lpstr>
      <vt:lpstr>Из  истории  систем  уравнений</vt:lpstr>
      <vt:lpstr>Например, в системе    а1 = 1, b1 = -1, с1 = 2; а2 = 3, b2 = -2, с2 = 9.</vt:lpstr>
      <vt:lpstr>Решением системы уравнений с двумя переменными называется пара значений переменных, обращающая каждое уравнение системы в верное равенство </vt:lpstr>
      <vt:lpstr>Задание 4.      Если  в  системе уравнений                                                                                      </vt:lpstr>
      <vt:lpstr>Домашнее  задание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1</dc:title>
  <dc:creator>xp home</dc:creator>
  <cp:lastModifiedBy>xp home</cp:lastModifiedBy>
  <cp:revision>143</cp:revision>
  <dcterms:created xsi:type="dcterms:W3CDTF">2012-02-25T09:56:42Z</dcterms:created>
  <dcterms:modified xsi:type="dcterms:W3CDTF">2012-02-26T08:08:14Z</dcterms:modified>
</cp:coreProperties>
</file>