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56" r:id="rId3"/>
    <p:sldId id="278" r:id="rId4"/>
    <p:sldId id="281" r:id="rId5"/>
    <p:sldId id="266" r:id="rId6"/>
    <p:sldId id="277" r:id="rId7"/>
    <p:sldId id="276" r:id="rId8"/>
    <p:sldId id="282" r:id="rId9"/>
    <p:sldId id="286" r:id="rId10"/>
    <p:sldId id="264" r:id="rId11"/>
    <p:sldId id="283" r:id="rId12"/>
    <p:sldId id="284" r:id="rId13"/>
    <p:sldId id="268" r:id="rId14"/>
    <p:sldId id="279" r:id="rId15"/>
    <p:sldId id="291" r:id="rId16"/>
    <p:sldId id="292" r:id="rId17"/>
    <p:sldId id="293" r:id="rId18"/>
    <p:sldId id="285" r:id="rId19"/>
    <p:sldId id="290" r:id="rId20"/>
    <p:sldId id="28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gif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latimesblogs.latimes.com/.a/6a00d8341c630a53ef01310f8fdfff970c-400wi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hyperlink" Target="http://www.answers.com/topic/macmillan-publishers" TargetMode="Externa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43998" cy="106047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Муниципальное бюджетное общеобразовательное учреждение                                                                                                      «Средняя общеобразовательная школа №15 г. Йошкар-Олы»</a:t>
            </a:r>
            <a:b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1934" y="4000504"/>
            <a:ext cx="45576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Joseph</a:t>
            </a:r>
            <a:r>
              <a:rPr lang="ru-RU" sz="4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Rud</a:t>
            </a:r>
            <a:r>
              <a:rPr lang="en-US" sz="4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y</a:t>
            </a:r>
            <a:r>
              <a:rPr lang="ru-RU" sz="40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ard</a:t>
            </a:r>
            <a:r>
              <a:rPr lang="ru-RU" sz="4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Kipling</a:t>
            </a:r>
            <a:r>
              <a:rPr lang="ru-RU" sz="4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/>
            </a:r>
            <a:br>
              <a:rPr lang="ru-RU" sz="4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</a:br>
            <a:endParaRPr lang="ru-RU" sz="4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2143116"/>
            <a:ext cx="75724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THE GREATEST </a:t>
            </a:r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FAIRY-TAILERS </a:t>
            </a:r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OF THE WORLD</a:t>
            </a:r>
            <a:endParaRPr lang="ru-RU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7686" y="5500702"/>
            <a:ext cx="1139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2014</a:t>
            </a: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</a:t>
            </a: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endParaRPr lang="ru-RU" sz="2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&amp;Ocy;&amp;tcy;&amp;kcy;&amp;ucy;&amp;dcy;&amp;acy; &amp;ucy; &amp;kcy;&amp;icy;&amp;tcy;&amp;ocy;&amp;vcy; &amp;tcy;&amp;acy;&amp;kcy;&amp;acy;&amp;yacy; &amp;gcy;&amp;lcy;&amp;ocy;&amp;tcy;&amp;kcy;&amp;acy;, &amp;Kcy;&amp;icy;&amp;pcy;&amp;lcy;&amp;icy;&amp;ncy;&amp;gcy; &amp;Rcy;&amp;iecy;&amp;dcy;&amp;softcy;&amp;yacy;&amp;rcy;&amp;dcy; &amp;Dcy;&amp;zhcy;&amp;ocy;&amp;zcy;&amp;iecy;&amp;fcy;"/>
          <p:cNvPicPr>
            <a:picLocks noChangeAspect="1" noChangeArrowheads="1"/>
          </p:cNvPicPr>
          <p:nvPr/>
        </p:nvPicPr>
        <p:blipFill>
          <a:blip r:embed="rId2"/>
          <a:srcRect l="2775" t="36954" r="15355" b="13328"/>
          <a:stretch>
            <a:fillRect/>
          </a:stretch>
        </p:blipFill>
        <p:spPr bwMode="auto">
          <a:xfrm>
            <a:off x="5500694" y="4143380"/>
            <a:ext cx="3000396" cy="2390163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the Whale Got His Throat </a:t>
            </a: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285860"/>
            <a:ext cx="435771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+mj-lt"/>
              </a:rPr>
              <a:t>The Whale gets a tiny throat because he swallows a mariner. </a:t>
            </a:r>
          </a:p>
          <a:p>
            <a:endParaRPr lang="en-US" sz="2800" b="1" dirty="0" smtClean="0">
              <a:latin typeface="+mj-lt"/>
            </a:endParaRPr>
          </a:p>
          <a:p>
            <a:r>
              <a:rPr lang="en-US" sz="2800" b="1" dirty="0" smtClean="0">
                <a:latin typeface="+mj-lt"/>
              </a:rPr>
              <a:t>The mariner makes a grating  from the raft and puts it into the whale’s throat. </a:t>
            </a:r>
          </a:p>
          <a:p>
            <a:endParaRPr lang="en-US" sz="2800" b="1" dirty="0" smtClean="0">
              <a:latin typeface="+mj-lt"/>
            </a:endParaRPr>
          </a:p>
          <a:p>
            <a:r>
              <a:rPr lang="en-US" sz="2800" b="1" dirty="0" smtClean="0">
                <a:latin typeface="+mj-lt"/>
              </a:rPr>
              <a:t>So the Whale can’t swallow big fishes and men.</a:t>
            </a:r>
          </a:p>
          <a:p>
            <a:endParaRPr lang="ru-RU" sz="2800" b="1" dirty="0">
              <a:latin typeface="+mj-lt"/>
            </a:endParaRPr>
          </a:p>
        </p:txBody>
      </p:sp>
      <p:pic>
        <p:nvPicPr>
          <p:cNvPr id="7" name="Picture 2" descr="&amp;KHcy;&amp;ucy;&amp;dcy;&amp;ocy;&amp;zhcy;&amp;ncy;&amp;icy;&amp;tscy;&amp;acy; &amp;Ncy;&amp;acy;&amp;tcy;&amp;acy;&amp;lcy;&amp;softcy;&amp;yacy; &amp;Gcy;&amp;rcy;&amp;ocy;&amp;fcy;&amp;pcy;&amp;iecy;&amp;lcy;&amp;softcy; (31 &amp;rcy;&amp;acy;&amp;bcy;&amp;ocy;&amp;tcy;) &quot; &amp;Kcy;&amp;acy;&amp;rcy;&amp;tcy;&amp;icy;&amp;ncy;&amp;ycy;, &amp;khcy;&amp;ucy;&amp;dcy;&amp;ocy;&amp;zhcy;&amp;ncy;&amp;icy;&amp;kcy;&amp;icy;, &amp;fcy;&amp;ocy;&amp;tcy;&amp;ocy;&amp;gcy;&amp;rcy;&amp;acy;&amp;fcy;&amp;ycy; &amp;ncy;&amp;acy; Nevsep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285860"/>
            <a:ext cx="3830811" cy="2451719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the Camel Got His Hump</a:t>
            </a:r>
            <a:r>
              <a:rPr lang="en-US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4" descr="&amp;Icy;&amp;lcy;&amp;lcy;&amp;yucy;&amp;scy;&amp;tcy;&amp;rcy;&amp;acy;&amp;tscy;&amp;icy;&amp;yacy; 5 &amp;icy;&amp;zcy; 36 &amp;dcy;&amp;lcy;&amp;yacy; &amp;Dcy;&amp;lcy;&amp;yacy; &amp;scy;&amp;acy;&amp;mcy;&amp;ycy;&amp;khcy; &amp;mcy;&amp;acy;&amp;lcy;&amp;iecy;&amp;ncy;&amp;softcy;&amp;kcy;&amp;icy;&amp;khcy;. &amp;Scy;&amp;kcy;&amp;acy;&amp;zcy;&amp;kcy;&amp;icy; &amp;Kcy;&amp;icy;&amp;pcy;&amp;lcy;&amp;icy;&amp;ncy;&amp;gcy;&amp;acy;…"/>
          <p:cNvPicPr>
            <a:picLocks noChangeAspect="1" noChangeArrowheads="1"/>
          </p:cNvPicPr>
          <p:nvPr/>
        </p:nvPicPr>
        <p:blipFill>
          <a:blip r:embed="rId2">
            <a:lum bright="20000" contrast="20000"/>
          </a:blip>
          <a:srcRect l="47609" b="31443"/>
          <a:stretch>
            <a:fillRect/>
          </a:stretch>
        </p:blipFill>
        <p:spPr bwMode="auto">
          <a:xfrm>
            <a:off x="3071802" y="2928934"/>
            <a:ext cx="2620411" cy="2571744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2" descr="&amp;Icy;&amp;lcy;&amp;lcy;&amp;yucy;&amp;scy;&amp;tcy;&amp;rcy;&amp;acy;&amp;tscy;&amp;icy;&amp;yacy; 5 &amp;icy;&amp;zcy; 36 &amp;dcy;&amp;lcy;&amp;yacy; &amp;Dcy;&amp;lcy;&amp;yacy; &amp;scy;&amp;acy;&amp;mcy;&amp;ycy;&amp;khcy; &amp;mcy;&amp;acy;&amp;lcy;&amp;iecy;&amp;ncy;&amp;softcy;&amp;kcy;&amp;icy;&amp;khcy;. &amp;Scy;&amp;kcy;&amp;acy;&amp;zcy;&amp;kcy;&amp;icy; &amp;Kcy;&amp;icy;&amp;pcy;&amp;lcy;&amp;icy;&amp;ncy;&amp;gcy;&amp;acy;…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 t="26923" r="55288" b="9615"/>
          <a:stretch>
            <a:fillRect/>
          </a:stretch>
        </p:blipFill>
        <p:spPr bwMode="auto">
          <a:xfrm>
            <a:off x="357158" y="3857628"/>
            <a:ext cx="2415903" cy="2571768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&amp;Icy;&amp;lcy;&amp;lcy;&amp;yucy;&amp;scy;&amp;tcy;&amp;rcy;&amp;acy;&amp;tscy;&amp;icy;&amp;yacy; 27 &amp;icy;&amp;zcy; 42 &amp;dcy;&amp;lcy;&amp;yacy; &amp;Scy;&amp;kcy;&amp;acy;&amp;zcy;&amp;kcy;&amp;icy; - &amp;Rcy;&amp;iecy;&amp;dcy;&amp;softcy;&amp;yacy;&amp;rcy;&amp;dcy; &amp;Kcy;&amp;icy;&amp;pcy;&amp;lcy;&amp;icy;&amp;ncy;&amp;gcy; &amp;Lcy;&amp;acy;&amp;bcy;&amp;icy;&amp;rcy;&amp;icy;&amp;ncy;&amp;tcy; -…"/>
          <p:cNvPicPr>
            <a:picLocks noChangeAspect="1" noChangeArrowheads="1"/>
          </p:cNvPicPr>
          <p:nvPr/>
        </p:nvPicPr>
        <p:blipFill>
          <a:blip r:embed="rId3"/>
          <a:srcRect r="50312"/>
          <a:stretch>
            <a:fillRect/>
          </a:stretch>
        </p:blipFill>
        <p:spPr bwMode="auto">
          <a:xfrm>
            <a:off x="6000760" y="2357430"/>
            <a:ext cx="2698562" cy="4073272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1214422"/>
            <a:ext cx="742955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 smtClean="0">
                <a:latin typeface="+mj-lt"/>
              </a:rPr>
              <a:t>The  jinn gives a hump to the Camel because the Camel is very lazy and doesn’t want to help other animals</a:t>
            </a:r>
            <a:endParaRPr lang="ru-RU" sz="2800" b="1" dirty="0" smtClean="0">
              <a:latin typeface="+mj-lt"/>
            </a:endParaRPr>
          </a:p>
          <a:p>
            <a:r>
              <a:rPr lang="en-US" sz="2800" b="1" dirty="0" smtClean="0">
                <a:latin typeface="+mj-lt"/>
              </a:rPr>
              <a:t> </a:t>
            </a:r>
            <a:endParaRPr lang="ru-RU" sz="2800" b="1" dirty="0" smtClean="0">
              <a:latin typeface="+mj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the Rhinoceros Got His Skin </a:t>
            </a: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&amp;Scy;&amp;kcy;&amp;acy;&amp;zcy;&amp;kcy;&amp;icy;. &amp;Kcy;&amp;icy;&amp;pcy;&amp;lcy;&amp;icy;&amp;ncy;&amp;gcy; &amp;Rcy;.; &amp;Ocy;&amp;zcy;&amp;ocy;&amp;rcy;&amp;ncy;&amp;ycy;&amp;iecy; &amp;icy;&amp;scy;&amp;tcy;&amp;ocy;&amp;rcy;&amp;icy;&amp;icy; &amp;Dcy;&amp;iecy;&amp;tcy;&amp;scy;&amp;kcy;&amp;acy;&amp;yacy; &amp;lcy;&amp;icy;&amp;tcy;&amp;iecy;&amp;rcy;&amp;acy;&amp;tcy;&amp;ucy;&amp;rcy;&amp;acy; &amp;Kcy;&amp;ncy;&amp;icy;&amp;gcy;&amp;icy; &amp;dcy;&amp;lcy;&amp;yacy; &amp;dcy;&amp;iecy;&amp;tcy;&amp;iecy;&amp;jcy; &amp;Kcy;&amp;ncy;&amp;icy;&amp;gcy;&amp;icy; - Zakazivaite.ru - &amp;Zcy;&amp;acy;&amp;kcy;&amp;acy;&amp;zcy;&amp;ycy;&amp;vcy;&amp;acy;&amp;jcy;&amp;tcy;&amp;iecy; &amp;tcy;&amp;ocy;&amp;vcy;&amp;acy;&amp;rcy;&amp;y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3500438"/>
            <a:ext cx="2103751" cy="2867121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&amp;Kcy;&amp;acy;&amp;tcy;&amp;acy;&amp;lcy;&amp;ocy;&amp;gcy; &amp;mcy;&amp;acy;&amp;rcy;&amp;ocy;&amp;kcy; : &amp;Scy;&amp;pcy;&amp;icy;&amp;scy;&amp;ocy;&amp;kcy; &amp;Vcy;&amp;iecy;&amp;lcy;&amp;icy;&amp;kcy;&amp;ocy;&amp;bcy;&amp;rcy;&amp;icy;&amp;tcy;&amp;acy;&amp;ncy;&amp;icy;&amp;yacy; &amp;Gcy;&amp;ocy;&amp;dcy;: 2002 1/10"/>
          <p:cNvPicPr>
            <a:picLocks noChangeAspect="1" noChangeArrowheads="1"/>
          </p:cNvPicPr>
          <p:nvPr/>
        </p:nvPicPr>
        <p:blipFill>
          <a:blip r:embed="rId3"/>
          <a:srcRect l="10000" t="4615" r="3333" b="7692"/>
          <a:stretch>
            <a:fillRect/>
          </a:stretch>
        </p:blipFill>
        <p:spPr bwMode="auto">
          <a:xfrm>
            <a:off x="5643570" y="1142984"/>
            <a:ext cx="2846240" cy="2079945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714348" y="1142984"/>
            <a:ext cx="4786346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800" b="1" dirty="0" smtClean="0">
                <a:latin typeface="+mj-lt"/>
              </a:rPr>
              <a:t>Parsee punishes the rhinoceros because he is rude. </a:t>
            </a:r>
          </a:p>
          <a:p>
            <a:endParaRPr lang="en-US" sz="2800" b="1" dirty="0" smtClean="0">
              <a:latin typeface="+mj-lt"/>
            </a:endParaRPr>
          </a:p>
          <a:p>
            <a:r>
              <a:rPr lang="en-US" sz="2800" b="1" dirty="0" smtClean="0">
                <a:latin typeface="+mj-lt"/>
              </a:rPr>
              <a:t>The rhinoceros gets folds in his skin and becomes  wrinkly and  bad tempered. </a:t>
            </a:r>
            <a:endParaRPr lang="ru-RU" sz="2800" b="1" dirty="0" smtClean="0">
              <a:latin typeface="+mj-lt"/>
            </a:endParaRPr>
          </a:p>
          <a:p>
            <a:r>
              <a:rPr lang="en-US" sz="2800" b="1" dirty="0" smtClean="0">
                <a:latin typeface="+mj-lt"/>
              </a:rPr>
              <a:t> </a:t>
            </a:r>
            <a:endParaRPr lang="ru-RU" sz="2400" b="1" dirty="0" smtClean="0">
              <a:latin typeface="+mj-lt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http://wpcontent.answcdn.com/wikipedia/commons/thumb/3/31/Justso_rhino.jpg/230px-Justso_rhin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357694"/>
            <a:ext cx="1981199" cy="1938129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643174" y="4929198"/>
            <a:ext cx="25003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Original woodcut illustration for The Just So story 'How the Rhino got its skin‘</a:t>
            </a:r>
          </a:p>
          <a:p>
            <a:r>
              <a:rPr lang="en-US" b="1" dirty="0" smtClean="0"/>
              <a:t>by Rudyard Kipling</a:t>
            </a:r>
            <a:endParaRPr lang="ru-RU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560406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Elephant's Child                                    or How the Elephant got his trunk </a:t>
            </a:r>
            <a:r>
              <a:rPr lang="ru-RU" sz="4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606" name="Picture 6" descr="&amp;Scy;&amp;ocy;&amp;ocy;&amp;bcy;&amp;shchcy;&amp;iecy;&amp;scy;&amp;tcy;&amp;vcy;&amp;ocy; &amp;icy;&amp;lcy;&amp;lcy;&amp;yucy;&amp;scy;&amp;tcy;&amp;rcy;&amp;acy;&amp;tcy;&amp;ocy;&amp;rcy;&amp;ocy;&amp;vcy; / &amp;Icy;&amp;lcy;&amp;lcy;&amp;yucy;&amp;scy;&amp;tcy;&amp;rcy;&amp;acy;&amp;tscy;&amp;icy;&amp;icy; / &amp;Mcy;&amp;icy;&amp;tcy;&amp;chcy;&amp;iecy;&amp;ncy;&amp;kcy;&amp;ocy; &amp;YUcy;&amp;lcy;&amp;icy;&amp;yacy; / &quot;&amp;Pcy;&amp;ocy;&amp;chcy;&amp;iecy;&amp;mcy;&amp;ucy; &amp;ucy; &amp;scy;&amp;lcy;&amp;ocy;&amp;ncy;&amp;acy; &amp;tcy;&amp;acy;&amp;kcy;&amp;ocy;&amp;jcy; &amp;khcy;&amp;ocy;&amp;bcy;&amp;ocy;&amp;tcy;&quot; &amp;Rcy;.&amp;Kcy;&amp;icy;&amp;pcy;&amp;lcy;&amp;icy;&amp;ncy;&amp;g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643314"/>
            <a:ext cx="4603236" cy="2356857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642910" y="1857364"/>
            <a:ext cx="821537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+mj-lt"/>
              </a:rPr>
              <a:t>The Crocodile pulls the elephant's trunk because the elephant is very curious and wants to know much.</a:t>
            </a:r>
            <a:endParaRPr lang="ru-RU" sz="2800" b="1" dirty="0" smtClean="0">
              <a:latin typeface="+mj-lt"/>
            </a:endParaRPr>
          </a:p>
          <a:p>
            <a:r>
              <a:rPr lang="en-US" dirty="0" smtClean="0"/>
              <a:t> </a:t>
            </a:r>
            <a:endParaRPr lang="ru-RU" dirty="0" smtClean="0"/>
          </a:p>
        </p:txBody>
      </p:sp>
      <p:pic>
        <p:nvPicPr>
          <p:cNvPr id="8" name="Picture 2" descr="http://aerodrome.co.za/wp-content/uploads/2013/08/Just-So-Stories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071810"/>
            <a:ext cx="3018118" cy="3467064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7157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Unusualness of Kipling’s tales 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357290" y="2428868"/>
            <a:ext cx="664373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Kipling gave fantastical explanations for various phenomena about animals.</a:t>
            </a:r>
            <a:endParaRPr kumimoji="0" lang="en-US" sz="5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3" y="1214423"/>
            <a:ext cx="7286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question HOW                                            is a serious, scientific question</a:t>
            </a:r>
            <a:endParaRPr lang="ru-RU" sz="3600" b="1" u="sng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Wha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4429132"/>
            <a:ext cx="2143108" cy="1428739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http://1-ps.googleusercontent.com/x/www.storynory.com/storynory.com/wp-content/uploads/2011/04/camel.png.pagespeed.ce.1tsX1NPlpi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4500570"/>
            <a:ext cx="1666876" cy="1714488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 descr="http://storynory.com/wp-content/uploads/2012/06/rhinocero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929198"/>
            <a:ext cx="1872619" cy="1644632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 descr="Elephant's child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5214950"/>
            <a:ext cx="1948727" cy="1347789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Explanations </a:t>
            </a:r>
            <a:b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various phenomena about animals</a:t>
            </a:r>
            <a:b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33794" name="Picture 2" descr="&amp;Kcy;&amp;icy;&amp;tcy;&amp;ycy; &amp;rcy;&amp;iecy;&amp;zcy;&amp;vcy;&amp;yacy;&amp;tcy;&amp;scy;&amp;yacy; &amp;ncy;&amp;acy; &amp;vcy;&amp;ocy;&amp;dcy;&amp;ncy;&amp;ycy;&amp;khcy; &amp;pcy;&amp;rcy;&amp;ocy;&amp;scy;&amp;tcy;&amp;ocy;&amp;rcy;&amp;acy;&amp;khcy; &amp;Gcy;&amp;rcy;&amp;icy;&amp;ncy;&amp;pcy;&amp;icy;&amp;scy; &amp;Rcy;&amp;ocy;&amp;scy;&amp;scy;&amp;i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3643314"/>
            <a:ext cx="4500594" cy="2915001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3796" name="AutoShape 4" descr="&amp;Scy;&amp;chcy;&amp;acy;&amp;scy;&amp;tcy;&amp;lcy;&amp;icy;&amp;vcy;&amp;iecy;&amp;jcy;&amp;shcy;&amp;icy;&amp;jcy; &amp;vcy; &amp;mcy;&amp;icy;&amp;rcy;&amp;iecy; &amp;kcy;&amp;icy;&amp;tcy; &amp;vcy;&amp;scy;&amp;iecy;&amp;gcy;&amp;dcy;&amp;acy; &amp;ucy;&amp;lcy;&amp;ycy;&amp;bcy;&amp;acy;&amp;tcy;&amp;softcy;&amp;scy;&amp;yacy; (&amp;Fcy;&amp;Ocy;&amp;Tcy;&amp;Ocy;) MediaDr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8" name="AutoShape 6" descr="&amp;Mcy;&amp;ocy;&amp;rcy;&amp;scy;&amp;kcy;&amp;icy;&amp;iecy; &amp;zhcy;&amp;icy;&amp;tcy;&amp;iecy;&amp;lcy;&amp;icy; 3 - &amp;Mcy;&amp;ocy;&amp;rcy;&amp;scy;&amp;kcy;&amp;icy;&amp;iecy; &amp;zhcy;&amp;icy;&amp;tcy;&amp;iecy;&amp;lcy;&amp;icy; - &amp;Kcy;&amp;acy;&amp;rcy;&amp;tcy;&amp;icy;&amp;ncy;&amp;kcy;&amp;i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0" name="Picture 8" descr="&amp;Mcy;&amp;ocy;&amp;rcy;&amp;scy;&amp;kcy;&amp;icy;&amp;iecy; &amp;zhcy;&amp;icy;&amp;tcy;&amp;iecy;&amp;lcy;&amp;icy; 3 - &amp;Mcy;&amp;ocy;&amp;rcy;&amp;scy;&amp;kcy;&amp;icy;&amp;iecy; &amp;zhcy;&amp;icy;&amp;tcy;&amp;iecy;&amp;lcy;&amp;icy; - &amp;Kcy;&amp;acy;&amp;rcy;&amp;tcy;&amp;icy;&amp;ncy;&amp;kcy;&amp;icy;"/>
          <p:cNvPicPr>
            <a:picLocks noChangeAspect="1" noChangeArrowheads="1"/>
          </p:cNvPicPr>
          <p:nvPr/>
        </p:nvPicPr>
        <p:blipFill>
          <a:blip r:embed="rId3"/>
          <a:srcRect b="16666"/>
          <a:stretch>
            <a:fillRect/>
          </a:stretch>
        </p:blipFill>
        <p:spPr bwMode="auto">
          <a:xfrm>
            <a:off x="500034" y="1857364"/>
            <a:ext cx="4000528" cy="2500340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714876" y="1928802"/>
            <a:ext cx="40005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+mj-lt"/>
                <a:ea typeface="Times New Roman" pitchFamily="18" charset="0"/>
                <a:cs typeface="Times New Roman" pitchFamily="18" charset="0"/>
              </a:rPr>
              <a:t>Whale’s throat: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+mj-lt"/>
                <a:ea typeface="Times New Roman" pitchFamily="18" charset="0"/>
                <a:cs typeface="Times New Roman" pitchFamily="18" charset="0"/>
              </a:rPr>
              <a:t>big whale eats small prey</a:t>
            </a:r>
            <a:endParaRPr lang="ru-RU" sz="1400" b="1" dirty="0" smtClean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Explanations </a:t>
            </a:r>
            <a:b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various phenomena about animals</a:t>
            </a:r>
            <a:endParaRPr lang="ru-RU" dirty="0"/>
          </a:p>
        </p:txBody>
      </p:sp>
      <p:pic>
        <p:nvPicPr>
          <p:cNvPr id="38914" name="Picture 2" descr="http://open.az/uploads/posts/2009-04/1239864698_zoo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143248"/>
            <a:ext cx="4229094" cy="3326255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00034" y="1714488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atin typeface="+mj-lt"/>
                <a:ea typeface="Times New Roman" pitchFamily="18" charset="0"/>
                <a:cs typeface="Times New Roman" pitchFamily="18" charset="0"/>
              </a:rPr>
              <a:t>Camel’s hump: </a:t>
            </a:r>
          </a:p>
          <a:p>
            <a:pPr algn="ctr"/>
            <a:r>
              <a:rPr lang="en-US" sz="2800" b="1" dirty="0" smtClean="0">
                <a:latin typeface="+mj-lt"/>
                <a:ea typeface="Times New Roman" pitchFamily="18" charset="0"/>
                <a:cs typeface="Times New Roman" pitchFamily="18" charset="0"/>
              </a:rPr>
              <a:t> camels can work longer without water and food. </a:t>
            </a:r>
            <a:endParaRPr lang="ru-RU" sz="2800" b="1" dirty="0">
              <a:latin typeface="+mj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Explanations </a:t>
            </a:r>
            <a:b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various phenomena about animals</a:t>
            </a:r>
            <a:endParaRPr lang="ru-RU" dirty="0"/>
          </a:p>
        </p:txBody>
      </p:sp>
      <p:pic>
        <p:nvPicPr>
          <p:cNvPr id="39938" name="Picture 2" descr="&amp;Pcy;&amp;ocy;&amp;pcy;&amp;ucy;&amp;lcy;&amp;yacy;&amp;rcy;&amp;ncy;&amp;ycy;&amp;iecy; &amp;scy;&amp;yucy;&amp;zhcy;&amp;iecy;&amp;tcy;&amp;ycy; - &amp;gcy;&amp;iecy;&amp;rcy;&amp;ocy;&amp;icy;&amp;ncy; &amp;Vcy;&amp;iecy;&amp;scy;&amp;tcy;&amp;ocy;&amp;chcy;&amp;kcy;&amp;acy;.L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035472"/>
            <a:ext cx="4010009" cy="3002957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9940" name="Picture 4" descr="&amp;ZHcy;&amp;icy;&amp;zcy;&amp;ncy;&amp;softcy; &amp;icy; &amp;icy;&amp;scy;&amp;tcy;&amp;ocy;&amp;rcy;&amp;icy;&amp;icy; &amp;bcy;&amp;iecy;&amp;zcy;&amp;ncy;&amp;acy;&amp;dcy;&amp;iocy;&amp;zhcy;&amp;ncy;&amp;ocy; &amp;vcy;&amp;lcy;&amp;yucy;&amp;bcy;&amp;lcy;&amp;iocy;&amp;ncy;&amp;ncy;&amp;ocy;&amp;jcy; &amp;vcy; &amp;zhcy;&amp;icy;&amp;zcy;&amp;ncy;&amp;softcy;. &quot;&amp;Ucy;&amp;lcy;&amp;ycy;&amp;bcy;&amp;kcy;&amp;acy;&quot; &amp;scy;&amp;mcy;&amp;iecy;&amp;rcy;&amp;tcy;&amp;icy;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000504"/>
            <a:ext cx="3750465" cy="2500310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143504" y="1142984"/>
            <a:ext cx="37147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b="1" dirty="0" smtClean="0"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+mj-lt"/>
                <a:ea typeface="Times New Roman" pitchFamily="18" charset="0"/>
                <a:cs typeface="Times New Roman" pitchFamily="18" charset="0"/>
              </a:rPr>
              <a:t>Elephant's trunk: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+mj-lt"/>
                <a:ea typeface="Times New Roman" pitchFamily="18" charset="0"/>
                <a:cs typeface="Times New Roman" pitchFamily="18" charset="0"/>
              </a:rPr>
              <a:t>Trunks help elephants eat fruit from the trees and grass from the ground.</a:t>
            </a:r>
            <a:endParaRPr lang="ru-RU" sz="1400" b="1" dirty="0" smtClean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Autofit/>
          </a:bodyPr>
          <a:lstStyle/>
          <a:p>
            <a:pPr lvl="0"/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Conclusion</a:t>
            </a: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</a:b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500034" y="1285860"/>
            <a:ext cx="821537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The tales of R. Kipling are unusual: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b="1" dirty="0" smtClean="0"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They tell the new information about animals.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Readers get new knowledge.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They are cognitive tales.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i="1" dirty="0" smtClean="0">
                <a:latin typeface="+mj-lt"/>
                <a:ea typeface="Times New Roman" pitchFamily="18" charset="0"/>
                <a:cs typeface="Times New Roman" pitchFamily="18" charset="0"/>
              </a:rPr>
              <a:t>The </a:t>
            </a:r>
            <a:r>
              <a:rPr lang="en-US" sz="3200" b="1" i="1" dirty="0" smtClean="0">
                <a:latin typeface="+mj-lt"/>
                <a:ea typeface="Times New Roman" pitchFamily="18" charset="0"/>
                <a:cs typeface="Times New Roman" pitchFamily="18" charset="0"/>
              </a:rPr>
              <a:t>work </a:t>
            </a:r>
            <a:r>
              <a:rPr lang="en-US" sz="3200" b="1" i="1" dirty="0" smtClean="0">
                <a:latin typeface="+mj-lt"/>
                <a:ea typeface="Times New Roman" pitchFamily="18" charset="0"/>
                <a:cs typeface="Times New Roman" pitchFamily="18" charset="0"/>
              </a:rPr>
              <a:t>of </a:t>
            </a:r>
            <a:r>
              <a:rPr lang="en-US" sz="3200" b="1" i="1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R.Kipling</a:t>
            </a:r>
            <a:r>
              <a:rPr lang="en-US" sz="3200" b="1" i="1" dirty="0" smtClean="0">
                <a:latin typeface="+mj-lt"/>
                <a:ea typeface="Times New Roman" pitchFamily="18" charset="0"/>
                <a:cs typeface="Times New Roman" pitchFamily="18" charset="0"/>
              </a:rPr>
              <a:t> is a fabulous version                  on the scientific questions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They are educational tales.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4" name="Picture 2" descr="OZON.ru - &amp;Kcy;&amp;ncy;&amp;icy;&amp;gcy;&amp;icy; &amp;Bcy;&amp;ucy;&amp;kcy;&amp;icy;&amp;ncy;&amp;icy;&amp;scy;&amp;tcy;&amp;icy;&amp;chcy;&amp;iecy;&amp;scy;&amp;kcy;&amp;icy;&amp;iecy; &amp;icy;&amp;zcy;&amp;dcy;&amp;acy;&amp;ncy;&amp;icy;&amp;yacy; / &amp;Dcy;&amp;iecy;&amp;tcy;&amp;scy;&amp;kcy;&amp;acy;&amp;yacy; &amp;lcy;&amp;icy;&amp;tcy;&amp;iecy;&amp;rcy;&amp;acy;&amp;tcy;&amp;ucy;&amp;rcy;&amp;acy; / &amp;KHcy;&amp;ucy;&amp;dcy;&amp;ocy;&amp;zhcy;&amp;iecy;&amp;scy;&amp;tcy;&amp;vcy;&amp;iecy;&amp;ncy;&amp;ncy;&amp;acy;&amp;yacy; &amp;lcy;&amp;icy;&amp;tcy;&amp;iecy;&amp;rcy;&amp;acy;&amp;tcy;&amp;ucy;&amp;rcy;&amp;acy; / &amp;Kcy;&amp;ucy;&amp;pcy;&amp;icy;&amp;tcy;&amp;softcy; &amp;Scy;&amp;kcy;&amp;acy;&amp;zcy;&amp;k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357166"/>
            <a:ext cx="1343025" cy="1905000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14620"/>
            <a:ext cx="8229600" cy="500066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project was made by the pupils of the 4</a:t>
            </a:r>
            <a:r>
              <a:rPr lang="en-US" b="1" baseline="30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form, school 15.</a:t>
            </a:r>
            <a:b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English teachers:  </a:t>
            </a:r>
            <a:b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Balastaeva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Maria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Gabdullovna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Kukina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Tatiana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Valerievna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60472"/>
          </a:xfrm>
        </p:spPr>
        <p:txBody>
          <a:bodyPr>
            <a:noAutofit/>
          </a:bodyPr>
          <a:lstStyle/>
          <a:p>
            <a:r>
              <a:rPr lang="ru-RU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Joseph</a:t>
            </a: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ru-RU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Rudyard</a:t>
            </a: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ru-RU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Kipling</a:t>
            </a: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 </a:t>
            </a:r>
            <a:r>
              <a:rPr lang="ru-RU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/>
            </a:r>
            <a:br>
              <a:rPr lang="ru-RU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</a:b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(1865-1936)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http://biodata.narod.ru/kipling_sign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5715016"/>
            <a:ext cx="2928958" cy="50006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149725" y="3861812"/>
            <a:ext cx="228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/>
            </a:r>
            <a:br>
              <a:rPr lang="ru-RU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</a:br>
            <a:endParaRPr lang="ru-RU" sz="14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lum bright="24000" contrast="30000"/>
          </a:blip>
          <a:srcRect/>
          <a:stretch>
            <a:fillRect/>
          </a:stretch>
        </p:blipFill>
        <p:spPr bwMode="auto">
          <a:xfrm>
            <a:off x="3214678" y="2285992"/>
            <a:ext cx="2760261" cy="3293911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1643042" y="1500174"/>
            <a:ext cx="67866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 </a:t>
            </a:r>
            <a:r>
              <a:rPr lang="en-US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well-known British writer</a:t>
            </a:r>
            <a:endParaRPr lang="ru-RU" sz="4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28802"/>
            <a:ext cx="8229600" cy="928694"/>
          </a:xfrm>
        </p:spPr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attention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Acy;&amp;vcy;&amp;tcy;&amp;ocy;&amp;rcy;&amp;ycy; &amp;vcy; &amp;dcy;&amp;iecy;&amp;tcy;&amp;scy;&amp;tcy;&amp;vcy;&amp;iecy; &amp;icy; &amp;yucy;&amp;ncy;&amp;ocy;&amp;scy;&amp;tcy;&amp;icy;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285860"/>
            <a:ext cx="2553078" cy="3301981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Childhood in India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600000">
            <a:off x="517078" y="2234632"/>
            <a:ext cx="4613642" cy="3068324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128594"/>
            <a:ext cx="4290661" cy="2729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Famous Works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7" descr="Картинка 19 из 66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1500174"/>
            <a:ext cx="2595554" cy="2595554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2" descr="http://upload.wikimedia.org/wikipedia/en/b/ba/JustSoStories.jpg"/>
          <p:cNvPicPr>
            <a:picLocks noChangeAspect="1" noChangeArrowheads="1"/>
          </p:cNvPicPr>
          <p:nvPr/>
        </p:nvPicPr>
        <p:blipFill>
          <a:blip r:embed="rId4"/>
          <a:srcRect t="1958" b="6004"/>
          <a:stretch>
            <a:fillRect/>
          </a:stretch>
        </p:blipFill>
        <p:spPr bwMode="auto">
          <a:xfrm>
            <a:off x="428596" y="1285860"/>
            <a:ext cx="2519983" cy="344785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428596" y="5000636"/>
            <a:ext cx="264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solidFill>
                  <a:srgbClr val="00B050"/>
                </a:solidFill>
                <a:latin typeface="+mj-lt"/>
              </a:rPr>
              <a:t>Just So Stories</a:t>
            </a:r>
            <a:r>
              <a:rPr lang="en-US" sz="2400" b="1" dirty="0" smtClean="0">
                <a:solidFill>
                  <a:srgbClr val="00B050"/>
                </a:solidFill>
                <a:latin typeface="+mj-lt"/>
              </a:rPr>
              <a:t>. </a:t>
            </a:r>
            <a:endParaRPr lang="ru-RU" sz="2400" b="1" dirty="0" smtClean="0">
              <a:solidFill>
                <a:srgbClr val="00B050"/>
              </a:solidFill>
              <a:latin typeface="+mj-lt"/>
            </a:endParaRPr>
          </a:p>
          <a:p>
            <a:r>
              <a:rPr lang="en-US" sz="2400" b="1" dirty="0" smtClean="0">
                <a:solidFill>
                  <a:srgbClr val="00B050"/>
                </a:solidFill>
                <a:latin typeface="+mj-lt"/>
              </a:rPr>
              <a:t>1st edition (publ. </a:t>
            </a:r>
            <a:r>
              <a:rPr lang="en-US" sz="2400" b="1" u="sng" dirty="0" smtClean="0">
                <a:solidFill>
                  <a:srgbClr val="00B050"/>
                </a:solidFill>
                <a:latin typeface="+mj-lt"/>
                <a:hlinkClick r:id="rId5"/>
              </a:rPr>
              <a:t>Macmillan &amp; Co.</a:t>
            </a:r>
            <a:r>
              <a:rPr lang="en-US" sz="2400" b="1" u="sng" dirty="0" smtClean="0">
                <a:solidFill>
                  <a:srgbClr val="00B050"/>
                </a:solidFill>
                <a:latin typeface="+mj-lt"/>
              </a:rPr>
              <a:t>)</a:t>
            </a:r>
            <a:endParaRPr lang="ru-RU" sz="2400" b="1" u="sng" dirty="0">
              <a:solidFill>
                <a:srgbClr val="00B050"/>
              </a:solidFill>
              <a:latin typeface="+mj-lt"/>
            </a:endParaRPr>
          </a:p>
        </p:txBody>
      </p:sp>
      <p:pic>
        <p:nvPicPr>
          <p:cNvPr id="38914" name="Picture 2" descr="Bonhams : KIPLING (RUDYARD) The Jungle Book, 1894; The Second Jungle Book, 1895, FIRST EDITIONS (2)"/>
          <p:cNvPicPr>
            <a:picLocks noChangeAspect="1" noChangeArrowheads="1"/>
          </p:cNvPicPr>
          <p:nvPr/>
        </p:nvPicPr>
        <p:blipFill>
          <a:blip r:embed="rId6"/>
          <a:srcRect r="42188"/>
          <a:stretch>
            <a:fillRect/>
          </a:stretch>
        </p:blipFill>
        <p:spPr bwMode="auto">
          <a:xfrm>
            <a:off x="6072198" y="1285860"/>
            <a:ext cx="2658912" cy="3500462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6286512" y="5072074"/>
            <a:ext cx="26432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solidFill>
                  <a:srgbClr val="00B050"/>
                </a:solidFill>
                <a:latin typeface="+mj-lt"/>
              </a:rPr>
              <a:t>Jungle Books</a:t>
            </a:r>
            <a:endParaRPr lang="ru-RU" sz="2400" b="1" i="1" dirty="0" smtClean="0">
              <a:solidFill>
                <a:srgbClr val="00B050"/>
              </a:solidFill>
              <a:latin typeface="+mj-lt"/>
            </a:endParaRPr>
          </a:p>
          <a:p>
            <a:r>
              <a:rPr lang="en-US" sz="2400" b="1" dirty="0" smtClean="0">
                <a:solidFill>
                  <a:srgbClr val="00B050"/>
                </a:solidFill>
              </a:rPr>
              <a:t>1st edition (publ. </a:t>
            </a:r>
            <a:r>
              <a:rPr lang="en-US" sz="2400" b="1" u="sng" dirty="0" smtClean="0">
                <a:solidFill>
                  <a:srgbClr val="00B050"/>
                </a:solidFill>
                <a:hlinkClick r:id="rId5"/>
              </a:rPr>
              <a:t>Macmillan &amp; Co.</a:t>
            </a:r>
            <a:r>
              <a:rPr lang="en-US" sz="2400" b="1" u="sng" dirty="0" smtClean="0">
                <a:solidFill>
                  <a:srgbClr val="00B050"/>
                </a:solidFill>
              </a:rPr>
              <a:t>)</a:t>
            </a:r>
            <a:endParaRPr lang="ru-RU" sz="2400" b="1" u="sng" dirty="0" smtClean="0">
              <a:solidFill>
                <a:srgbClr val="00B050"/>
              </a:solidFill>
            </a:endParaRPr>
          </a:p>
          <a:p>
            <a:endParaRPr lang="ru-RU" sz="2400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428992" y="4286257"/>
            <a:ext cx="250033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the Nobel Prize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      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in Literature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             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(1907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г.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)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560406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 aim of the project </a:t>
            </a:r>
            <a:r>
              <a:rPr lang="ru-RU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8" name="Picture 4" descr="Pin Free Childrens Stories on Pintere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714620"/>
            <a:ext cx="2570507" cy="3802526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596" y="1071546"/>
            <a:ext cx="8286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find out the unusual features</a:t>
            </a:r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Kipling’s tales </a:t>
            </a:r>
            <a:endParaRPr lang="ru-RU" sz="40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Unusual features of Kipling’s tales 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2" descr="How the Rhinoceros Got His Skin: The Graphic Novel (Graphic Spin) by Rudyard Kipling Price In India, Coupons and Specificatio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1709726" cy="2428588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10" descr="How the Rhinoceros Got His Skin: The Graphic Novel, Powell, …"/>
          <p:cNvPicPr>
            <a:picLocks noChangeAspect="1" noChangeArrowheads="1"/>
          </p:cNvPicPr>
          <p:nvPr/>
        </p:nvPicPr>
        <p:blipFill>
          <a:blip r:embed="rId3"/>
          <a:srcRect l="15556" r="15555"/>
          <a:stretch>
            <a:fillRect/>
          </a:stretch>
        </p:blipFill>
        <p:spPr bwMode="auto">
          <a:xfrm>
            <a:off x="4714876" y="2214554"/>
            <a:ext cx="1785950" cy="2592489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4" descr="How the whale got his throat Kipling Rudyar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6052" y="2214554"/>
            <a:ext cx="1716160" cy="2601759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Picture 2" descr="How the Camel Got His Hump Rudyard Kipling's Just So stories about animals and their antics have delighted readers for years. M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1714488"/>
            <a:ext cx="1785950" cy="2775656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TextBox 12"/>
          <p:cNvSpPr txBox="1"/>
          <p:nvPr/>
        </p:nvSpPr>
        <p:spPr>
          <a:xfrm>
            <a:off x="2000232" y="928670"/>
            <a:ext cx="54292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ctr"/>
            <a:r>
              <a:rPr lang="en-US" sz="3600" b="1" i="1" u="sng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1.</a:t>
            </a:r>
            <a:r>
              <a:rPr lang="ru-RU" sz="3600" b="1" i="1" u="sng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3600" b="1" i="1" u="sng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titles of the tales</a:t>
            </a:r>
          </a:p>
          <a:p>
            <a:pPr marL="742950" indent="-742950"/>
            <a:r>
              <a:rPr lang="en-US" sz="3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             </a:t>
            </a:r>
            <a:r>
              <a:rPr lang="en-US" sz="3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HOW…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36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00034" y="5000636"/>
            <a:ext cx="807249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It’s very interesting to know                                              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HOW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animals got their parts of body.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Unusual features of Kipling’s tales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794" name="Picture 2" descr="http://upload.wikimedia.org/wikipedia/en/d/dc/Naulakha_jsephne_logg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928802"/>
            <a:ext cx="2786082" cy="3157561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596" y="5143512"/>
            <a:ext cx="31432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/>
              <a:t>Kipling's first daughter Josephine, 1895.</a:t>
            </a:r>
            <a:endParaRPr lang="ru-RU" sz="2000" b="1" i="1" dirty="0" smtClean="0"/>
          </a:p>
          <a:p>
            <a:pPr algn="ctr"/>
            <a:r>
              <a:rPr lang="en-US" sz="2000" b="1" i="1" dirty="0" smtClean="0"/>
              <a:t>She died of pneumonia </a:t>
            </a:r>
            <a:r>
              <a:rPr lang="ru-RU" sz="2000" b="1" i="1" dirty="0" smtClean="0"/>
              <a:t>                  </a:t>
            </a:r>
            <a:r>
              <a:rPr lang="en-US" sz="2000" b="1" i="1" dirty="0" smtClean="0"/>
              <a:t>in 1899 aged 6.</a:t>
            </a:r>
            <a:endParaRPr lang="ru-RU" sz="2800" b="1" i="1" dirty="0"/>
          </a:p>
        </p:txBody>
      </p:sp>
      <p:pic>
        <p:nvPicPr>
          <p:cNvPr id="3074" name="Picture 2" descr="Performanc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071810"/>
            <a:ext cx="3249417" cy="3091589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628" y="2214554"/>
            <a:ext cx="31432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O Best Beloved</a:t>
            </a:r>
            <a:endParaRPr lang="ru-RU" sz="2000" b="1" i="1" dirty="0" smtClean="0">
              <a:latin typeface="+mj-lt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O my Best Beloved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14480" y="1071546"/>
            <a:ext cx="70009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u="sng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sz="3600" b="1" i="1" u="sng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i="1" u="sng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Addressed to “Best Beloved” </a:t>
            </a:r>
            <a:endParaRPr lang="ru-RU" sz="3600" i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Unusual features of Kipling’s tales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85720" y="1428736"/>
            <a:ext cx="500066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200" b="1" i="1" u="sng" strike="noStrike" cap="none" normalizeH="0" baseline="0" dirty="0" smtClean="0">
              <a:ln>
                <a:noFill/>
              </a:ln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IN the high and far-off times…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IN the days when everybody started fair…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ONCE upon a time, there lived…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IN the beginning of years, when the world was so new…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A long time ago…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4" name="Picture 6" descr="The Advertising Archives Book Cover Just So Stories by Rudyard Kipling Cover Book childrens stori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214554"/>
            <a:ext cx="3379410" cy="4152899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1922695" y="1285860"/>
            <a:ext cx="5616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u="sng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3. The beginning of the tales</a:t>
            </a:r>
            <a:endParaRPr lang="en-US" sz="3600" b="1" i="1" u="sng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Unusual features of Kipling’s tales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071546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1" u="sng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4.</a:t>
            </a:r>
            <a:r>
              <a:rPr lang="ru-RU" sz="3600" b="1" i="1" u="sng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3600" b="1" i="1" u="sng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Readers get the answer to the question</a:t>
            </a:r>
            <a:endParaRPr lang="ru-RU" sz="36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785927"/>
            <a:ext cx="6429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1" dirty="0" smtClean="0">
                <a:latin typeface="+mj-lt"/>
              </a:rPr>
              <a:t>HOW and WHY                                animals took a modern look </a:t>
            </a:r>
            <a:endParaRPr lang="ru-RU" sz="3600" b="1" i="1" dirty="0">
              <a:latin typeface="+mj-lt"/>
            </a:endParaRPr>
          </a:p>
        </p:txBody>
      </p:sp>
      <p:pic>
        <p:nvPicPr>
          <p:cNvPr id="5" name="Picture 4" descr="Just So Stories, Rudyard Kipling &amp;Scy;&amp;kcy;&amp;acy;&amp;chcy;&amp;acy;&amp;tcy;&amp;softcy; &amp;kcy;&amp;ncy;&amp;icy;&amp;gcy;&amp;ucy;: &amp;icy;&amp;ncy;&amp;tcy;&amp;iecy;&amp;rcy;&amp;ncy;&amp;iecy;&amp;tcy;-&amp;rcy;&amp;iecy;&amp;scy;&amp;ucy;&amp;rcy;&amp;scy; &amp;Kcy;&amp;ncy;&amp;icy;&amp;zhcy;&amp;ncy;&amp;ycy;&amp;jcy; &amp;Rcy;&amp;Acy;&amp;J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143248"/>
            <a:ext cx="1768233" cy="2728755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2" descr="&amp;Scy;&amp;iecy;&amp;rcy;&amp;icy;&amp;yacy; Oxford Progressive English Readers &amp;icy;&amp;zcy;&amp;dcy;&amp;acy;&amp;tcy;&amp;iecy;&amp;lcy;&amp;softcy;&amp;scy;&amp;tcy;&amp;vcy;&amp;acy; Oxford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286124"/>
            <a:ext cx="1777415" cy="2782610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 descr="Just So Stories: The Elephant's Child - James Robert &amp;Kcy;&amp;ucy;&amp;pcy;&amp;icy;&amp;tcy;&amp;softcy; …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3857628"/>
            <a:ext cx="1762124" cy="2466974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6" descr="Popular items for 1950s book on Etsy"/>
          <p:cNvPicPr>
            <a:picLocks noChangeAspect="1" noChangeArrowheads="1"/>
          </p:cNvPicPr>
          <p:nvPr/>
        </p:nvPicPr>
        <p:blipFill>
          <a:blip r:embed="rId5"/>
          <a:srcRect l="19853" t="2778" r="20588"/>
          <a:stretch>
            <a:fillRect/>
          </a:stretch>
        </p:blipFill>
        <p:spPr bwMode="auto">
          <a:xfrm>
            <a:off x="2786050" y="4214818"/>
            <a:ext cx="1714512" cy="2222500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983</TotalTime>
  <Words>503</Words>
  <PresentationFormat>Экран (4:3)</PresentationFormat>
  <Paragraphs>80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Муниципальное бюджетное общеобразовательное учреждение                                                                                                      «Средняя общеобразовательная школа №15 г. Йошкар-Олы» </vt:lpstr>
      <vt:lpstr>Joseph Rudyard Kipling   (1865-1936)</vt:lpstr>
      <vt:lpstr>Childhood in India</vt:lpstr>
      <vt:lpstr>Famous Works</vt:lpstr>
      <vt:lpstr>The  aim of the project    </vt:lpstr>
      <vt:lpstr>Unusual features of Kipling’s tales </vt:lpstr>
      <vt:lpstr>Unusual features of Kipling’s tales</vt:lpstr>
      <vt:lpstr>Unusual features of Kipling’s tales</vt:lpstr>
      <vt:lpstr>Unusual features of Kipling’s tales</vt:lpstr>
      <vt:lpstr>How the Whale Got His Throat  </vt:lpstr>
      <vt:lpstr>How the Camel Got His Hump  </vt:lpstr>
      <vt:lpstr>How the Rhinoceros Got His Skin  </vt:lpstr>
      <vt:lpstr>The Elephant's Child                                    or How the Elephant got his trunk  </vt:lpstr>
      <vt:lpstr>Unusualness of Kipling’s tales </vt:lpstr>
      <vt:lpstr>Explanations  for various phenomena about animals </vt:lpstr>
      <vt:lpstr>Explanations  for various phenomena about animals</vt:lpstr>
      <vt:lpstr>Explanations  for various phenomena about animals</vt:lpstr>
      <vt:lpstr>Conclusion </vt:lpstr>
      <vt:lpstr>The project was made by the pupils of the 4th form, school 15.   Our English teachers:   Balastaeva Maria Gabdullovna Kukina Tatiana Valerievna</vt:lpstr>
      <vt:lpstr>Thank you for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Леонид</dc:creator>
  <cp:lastModifiedBy>Леонид</cp:lastModifiedBy>
  <cp:revision>109</cp:revision>
  <dcterms:created xsi:type="dcterms:W3CDTF">2014-11-06T18:41:02Z</dcterms:created>
  <dcterms:modified xsi:type="dcterms:W3CDTF">2014-12-09T18:06:21Z</dcterms:modified>
</cp:coreProperties>
</file>