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9" r:id="rId7"/>
    <p:sldId id="268" r:id="rId8"/>
    <p:sldId id="270" r:id="rId9"/>
    <p:sldId id="271" r:id="rId10"/>
    <p:sldId id="272" r:id="rId11"/>
    <p:sldId id="273" r:id="rId12"/>
    <p:sldId id="274" r:id="rId13"/>
    <p:sldId id="275" r:id="rId14"/>
    <p:sldId id="277" r:id="rId15"/>
    <p:sldId id="278" r:id="rId16"/>
    <p:sldId id="279" r:id="rId17"/>
    <p:sldId id="281" r:id="rId18"/>
    <p:sldId id="282" r:id="rId19"/>
    <p:sldId id="280" r:id="rId20"/>
    <p:sldId id="283" r:id="rId21"/>
    <p:sldId id="284" r:id="rId22"/>
    <p:sldId id="286" r:id="rId23"/>
    <p:sldId id="287" r:id="rId24"/>
    <p:sldId id="276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C292"/>
    <a:srgbClr val="FF3300"/>
    <a:srgbClr val="CC9900"/>
    <a:srgbClr val="666633"/>
    <a:srgbClr val="FFFF00"/>
    <a:srgbClr val="BDD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A113E-EA96-4FA8-A31A-7B62729A60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9DD24E-05CB-432B-B6BD-C5AFD4C359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A79B13-781E-499A-992A-CA41FCD599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A758D-9542-48FA-997B-BC3B2DABF3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20BF97-A0CD-4680-879C-425A4CFEBC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9DB6F-36F5-4CE4-89CE-C3B54C25A4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AE764D-4FBF-4897-AD6D-484E2E99B5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BA30E-4EBE-4DC8-8AE2-71B5005413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AF8ED-8F86-4B30-958B-816B0AE905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5588EA-6800-45E5-A6DC-6485D186BC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A18C56-D876-44A0-ABD8-6B28D95683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9A42329-3E41-40BF-B2C5-7667009911F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/>
          <a:lstStyle/>
          <a:p>
            <a:r>
              <a:rPr lang="ru-RU" sz="5400" b="1">
                <a:solidFill>
                  <a:schemeClr val="tx1"/>
                </a:solidFill>
              </a:rPr>
              <a:t>Тема урока: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2590800"/>
            <a:ext cx="7315200" cy="2590800"/>
          </a:xfrm>
        </p:spPr>
        <p:txBody>
          <a:bodyPr/>
          <a:lstStyle/>
          <a:p>
            <a:r>
              <a:rPr lang="ru-RU" sz="6000" b="1" dirty="0"/>
              <a:t>« Столетняя война</a:t>
            </a:r>
            <a:r>
              <a:rPr lang="ru-RU" sz="6000" b="1" dirty="0" smtClean="0"/>
              <a:t>»</a:t>
            </a:r>
            <a:endParaRPr lang="en-US" sz="6000" b="1" dirty="0" smtClean="0"/>
          </a:p>
          <a:p>
            <a:r>
              <a:rPr lang="ru-RU" sz="2400" b="1" dirty="0" smtClean="0"/>
              <a:t>Создала:</a:t>
            </a:r>
          </a:p>
          <a:p>
            <a:r>
              <a:rPr lang="ru-RU" sz="2400" b="1" dirty="0" smtClean="0"/>
              <a:t>Учитель истории</a:t>
            </a:r>
          </a:p>
          <a:p>
            <a:r>
              <a:rPr lang="ru-RU" sz="2400" b="1" dirty="0" err="1" smtClean="0"/>
              <a:t>Шаламонова</a:t>
            </a:r>
            <a:r>
              <a:rPr lang="ru-RU" sz="2400" b="1" dirty="0" smtClean="0"/>
              <a:t> Т.И.</a:t>
            </a:r>
          </a:p>
          <a:p>
            <a:r>
              <a:rPr lang="ru-RU" sz="2400" b="1" dirty="0" smtClean="0"/>
              <a:t>ГБОУ СОШ №639</a:t>
            </a:r>
          </a:p>
          <a:p>
            <a:r>
              <a:rPr lang="ru-RU" sz="2400" b="1" dirty="0" smtClean="0"/>
              <a:t>Невского района СПб</a:t>
            </a:r>
            <a:endParaRPr lang="ru-RU" sz="2400" b="1" dirty="0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228600" y="152400"/>
            <a:ext cx="8686800" cy="9144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/>
              <a:t>История Средних веков 6 класс</a:t>
            </a:r>
          </a:p>
        </p:txBody>
      </p:sp>
      <p:pic>
        <p:nvPicPr>
          <p:cNvPr id="4103" name="Picture 7" descr="4c292b669d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95400"/>
            <a:ext cx="1809750" cy="1895475"/>
          </a:xfrm>
          <a:prstGeom prst="rect">
            <a:avLst/>
          </a:prstGeom>
          <a:noFill/>
        </p:spPr>
      </p:pic>
      <p:pic>
        <p:nvPicPr>
          <p:cNvPr id="4104" name="Picture 8" descr="Эдуард II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4724400"/>
            <a:ext cx="1438275" cy="1905000"/>
          </a:xfrm>
          <a:prstGeom prst="rect">
            <a:avLst/>
          </a:prstGeom>
          <a:noFill/>
        </p:spPr>
      </p:pic>
      <p:pic>
        <p:nvPicPr>
          <p:cNvPr id="4105" name="Picture 9" descr="File:Crécy jean froissar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4341813"/>
            <a:ext cx="2286000" cy="2278062"/>
          </a:xfrm>
          <a:prstGeom prst="rect">
            <a:avLst/>
          </a:prstGeom>
          <a:noFill/>
        </p:spPr>
      </p:pic>
      <p:pic>
        <p:nvPicPr>
          <p:cNvPr id="4106" name="Picture 10" descr="File:BattleofSluys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1800" y="1295400"/>
            <a:ext cx="2209800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191000" cy="4876800"/>
          </a:xfrm>
        </p:spPr>
        <p:txBody>
          <a:bodyPr/>
          <a:lstStyle/>
          <a:p>
            <a:pPr>
              <a:buFontTx/>
              <a:buNone/>
            </a:pPr>
            <a:r>
              <a:rPr lang="ru-RU" b="1"/>
              <a:t>Англичане во главе с наследником престола Эдуардом начали новое наступление из Аквитании. Французы, имея численный перевес, действовали разрозненно.</a:t>
            </a:r>
          </a:p>
        </p:txBody>
      </p:sp>
      <p:sp>
        <p:nvSpPr>
          <p:cNvPr id="28679" name="AutoShape 7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86800" cy="118903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/>
          <a:lstStyle/>
          <a:p>
            <a:r>
              <a:rPr lang="ru-RU" sz="4000" b="1"/>
              <a:t>Поражение французских войск</a:t>
            </a:r>
          </a:p>
        </p:txBody>
      </p:sp>
      <p:pic>
        <p:nvPicPr>
          <p:cNvPr id="28681" name="Picture 9" descr="File:Crécy jean froissar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0"/>
            <a:ext cx="4191000" cy="4176713"/>
          </a:xfrm>
          <a:prstGeom prst="rect">
            <a:avLst/>
          </a:prstGeom>
          <a:noFill/>
        </p:spPr>
      </p:pic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152400" y="5562600"/>
            <a:ext cx="4191000" cy="685800"/>
          </a:xfrm>
          <a:prstGeom prst="rect">
            <a:avLst/>
          </a:prstGeom>
          <a:gradFill rotWithShape="1">
            <a:gsLst>
              <a:gs pos="0">
                <a:srgbClr val="E6C292"/>
              </a:gs>
              <a:gs pos="100000">
                <a:srgbClr val="E6C292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Битва при Крейси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114800" cy="4876800"/>
          </a:xfrm>
        </p:spPr>
        <p:txBody>
          <a:bodyPr/>
          <a:lstStyle/>
          <a:p>
            <a:pPr>
              <a:buFontTx/>
              <a:buNone/>
            </a:pPr>
            <a:r>
              <a:rPr lang="ru-RU" b="1"/>
              <a:t>В </a:t>
            </a:r>
            <a:r>
              <a:rPr lang="ru-RU" b="1" u="sng">
                <a:solidFill>
                  <a:srgbClr val="FF3300"/>
                </a:solidFill>
              </a:rPr>
              <a:t>1356 г.</a:t>
            </a:r>
            <a:r>
              <a:rPr lang="ru-RU" b="1"/>
              <a:t> произошла битва у города </a:t>
            </a:r>
            <a:r>
              <a:rPr lang="ru-RU" b="1" u="sng">
                <a:solidFill>
                  <a:srgbClr val="FF3300"/>
                </a:solidFill>
              </a:rPr>
              <a:t>Пуатье</a:t>
            </a:r>
            <a:r>
              <a:rPr lang="ru-RU" b="1"/>
              <a:t>. В плен к англичанам попали самые знатные господа вместе с королём. На севере и на юге страны хозяйничали англичане.</a:t>
            </a:r>
          </a:p>
        </p:txBody>
      </p:sp>
      <p:sp>
        <p:nvSpPr>
          <p:cNvPr id="30727" name="AutoShape 7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86800" cy="118903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/>
          <a:lstStyle/>
          <a:p>
            <a:r>
              <a:rPr lang="ru-RU" sz="4000" b="1"/>
              <a:t>Поражение французских войск</a:t>
            </a:r>
          </a:p>
        </p:txBody>
      </p:sp>
      <p:pic>
        <p:nvPicPr>
          <p:cNvPr id="30729" name="Picture 9" descr="Battle-poitiers(135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0"/>
            <a:ext cx="3657600" cy="2497138"/>
          </a:xfrm>
          <a:prstGeom prst="rect">
            <a:avLst/>
          </a:prstGeom>
          <a:noFill/>
        </p:spPr>
      </p:pic>
      <p:pic>
        <p:nvPicPr>
          <p:cNvPr id="30731" name="Picture 11" descr="eugene-delacroix_1722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4038600"/>
            <a:ext cx="3429000" cy="2628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114800" y="1600200"/>
            <a:ext cx="4800600" cy="4953000"/>
          </a:xfrm>
        </p:spPr>
        <p:txBody>
          <a:bodyPr/>
          <a:lstStyle/>
          <a:p>
            <a:pPr>
              <a:buFontTx/>
              <a:buNone/>
            </a:pPr>
            <a:r>
              <a:rPr lang="ru-RU" b="1" u="sng">
                <a:solidFill>
                  <a:srgbClr val="FF3300"/>
                </a:solidFill>
              </a:rPr>
              <a:t>В 1415</a:t>
            </a:r>
            <a:r>
              <a:rPr lang="ru-RU" b="1"/>
              <a:t> году большое английское войско высадилось в устье Сены и направилось к Кале. У деревни </a:t>
            </a:r>
            <a:r>
              <a:rPr lang="ru-RU" b="1">
                <a:solidFill>
                  <a:srgbClr val="FF3300"/>
                </a:solidFill>
              </a:rPr>
              <a:t>Азенкур</a:t>
            </a:r>
            <a:r>
              <a:rPr lang="ru-RU" b="1"/>
              <a:t> французская армия вновь была разгромлена и бежала с поля боя.</a:t>
            </a:r>
          </a:p>
        </p:txBody>
      </p:sp>
      <p:sp>
        <p:nvSpPr>
          <p:cNvPr id="31751" name="AutoShape 7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8991600" cy="12954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/>
          <a:lstStyle/>
          <a:p>
            <a:r>
              <a:rPr lang="ru-RU" sz="4000" b="1"/>
              <a:t>Захваты англичан во Франции</a:t>
            </a:r>
          </a:p>
        </p:txBody>
      </p:sp>
      <p:pic>
        <p:nvPicPr>
          <p:cNvPr id="31753" name="Picture 9" descr="File:Agincou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0"/>
            <a:ext cx="3581400" cy="2747963"/>
          </a:xfrm>
          <a:prstGeom prst="rect">
            <a:avLst/>
          </a:prstGeom>
          <a:noFill/>
        </p:spPr>
      </p:pic>
      <p:pic>
        <p:nvPicPr>
          <p:cNvPr id="31755" name="Picture 11" descr="300px-Schlacht_von_Azincou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343400"/>
            <a:ext cx="3581400" cy="238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267200" y="1600200"/>
            <a:ext cx="4876800" cy="5257800"/>
          </a:xfrm>
        </p:spPr>
        <p:txBody>
          <a:bodyPr/>
          <a:lstStyle/>
          <a:p>
            <a:pPr>
              <a:buFontTx/>
              <a:buNone/>
            </a:pPr>
            <a:r>
              <a:rPr lang="ru-RU" b="1"/>
              <a:t>После смерти французского короля, новым королём был объявлен английский король – младенец, которому исполнился всего лишь 1 год. Не согласившись с этим, законный наследник бежал из  Парижа и провозгласил себя королём Карлом </a:t>
            </a:r>
            <a:r>
              <a:rPr lang="en-US" b="1"/>
              <a:t>VII</a:t>
            </a:r>
            <a:r>
              <a:rPr lang="ru-RU" b="1"/>
              <a:t>. </a:t>
            </a:r>
          </a:p>
        </p:txBody>
      </p:sp>
      <p:sp>
        <p:nvSpPr>
          <p:cNvPr id="34824" name="AutoShape 8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458200" cy="126523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/>
          <a:lstStyle/>
          <a:p>
            <a:r>
              <a:rPr lang="ru-RU" sz="4000" b="1"/>
              <a:t>Захваты англичан во Франции</a:t>
            </a:r>
          </a:p>
        </p:txBody>
      </p:sp>
      <p:pic>
        <p:nvPicPr>
          <p:cNvPr id="34826" name="Picture 10" descr="Карл VII Победите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76400"/>
            <a:ext cx="3579813" cy="4267200"/>
          </a:xfrm>
          <a:prstGeom prst="rect">
            <a:avLst/>
          </a:prstGeom>
          <a:noFill/>
        </p:spPr>
      </p:pic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533400" y="5943600"/>
            <a:ext cx="3581400" cy="533400"/>
          </a:xfrm>
          <a:prstGeom prst="rect">
            <a:avLst/>
          </a:prstGeom>
          <a:solidFill>
            <a:srgbClr val="E6C292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/>
              <a:t>Карл </a:t>
            </a:r>
            <a:r>
              <a:rPr lang="en-US" sz="2800" b="1"/>
              <a:t>VII</a:t>
            </a:r>
            <a:r>
              <a:rPr lang="ru-RU" sz="2800" b="1"/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b="1"/>
              <a:t>Остатки французских войск засели в крепостях на берегу Луары. Под Орлеаном решалась судьба Франции. Лишь одни крестьяне сохранили веру в победу. В стране разгоралась партизанская война.</a:t>
            </a:r>
          </a:p>
        </p:txBody>
      </p:sp>
      <p:pic>
        <p:nvPicPr>
          <p:cNvPr id="37896" name="Picture 8" descr="250px-Vigiles_du_roi_Charles_VII_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757363"/>
            <a:ext cx="4419600" cy="3659187"/>
          </a:xfrm>
          <a:prstGeom prst="rect">
            <a:avLst/>
          </a:prstGeom>
          <a:noFill/>
        </p:spPr>
      </p:pic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152400" y="5334000"/>
            <a:ext cx="4419600" cy="1066800"/>
          </a:xfrm>
          <a:prstGeom prst="rect">
            <a:avLst/>
          </a:prstGeom>
          <a:solidFill>
            <a:srgbClr val="E6C292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Восстание 1418 года</a:t>
            </a:r>
          </a:p>
          <a:p>
            <a:pPr algn="ctr"/>
            <a:r>
              <a:rPr lang="ru-RU" sz="2400" b="1"/>
              <a:t> и избиение арманьяков</a:t>
            </a:r>
          </a:p>
        </p:txBody>
      </p:sp>
      <p:sp>
        <p:nvSpPr>
          <p:cNvPr id="37899" name="AutoShape 11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763000" cy="117316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/>
          <a:lstStyle/>
          <a:p>
            <a:r>
              <a:rPr lang="ru-RU" b="1"/>
              <a:t>Захват англичан во Франции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AutoShape 4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/>
          <a:lstStyle/>
          <a:p>
            <a:r>
              <a:rPr lang="ru-RU" b="1"/>
              <a:t>Жанна д Арк: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4648200"/>
          </a:xfrm>
        </p:spPr>
        <p:txBody>
          <a:bodyPr/>
          <a:lstStyle/>
          <a:p>
            <a:pPr>
              <a:buFontTx/>
              <a:buNone/>
            </a:pPr>
            <a:r>
              <a:rPr lang="ru-RU" b="1"/>
              <a:t>В подъёме народной борьбы против захватчиков большую роль сыграла Жанна д Арк. Она была убеждена, что ей предназначено Богом спасти родину от врага.</a:t>
            </a:r>
          </a:p>
        </p:txBody>
      </p:sp>
      <p:pic>
        <p:nvPicPr>
          <p:cNvPr id="38921" name="Picture 9" descr="4c292b669d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0"/>
            <a:ext cx="2392363" cy="2505075"/>
          </a:xfrm>
          <a:prstGeom prst="rect">
            <a:avLst/>
          </a:prstGeom>
          <a:noFill/>
        </p:spPr>
      </p:pic>
      <p:pic>
        <p:nvPicPr>
          <p:cNvPr id="38925" name="Picture 13" descr="45858125_jeanne_dar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92350" y="3429000"/>
            <a:ext cx="2143125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AutoShape 4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/>
          <a:lstStyle/>
          <a:p>
            <a:r>
              <a:rPr lang="ru-RU" b="1"/>
              <a:t>Жанна д Арк:</a:t>
            </a:r>
          </a:p>
        </p:txBody>
      </p:sp>
      <p:pic>
        <p:nvPicPr>
          <p:cNvPr id="39944" name="Picture 8" descr="47a69dbe94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24000"/>
            <a:ext cx="3875088" cy="5105400"/>
          </a:xfrm>
          <a:prstGeom prst="rect">
            <a:avLst/>
          </a:prstGeom>
          <a:noFill/>
        </p:spPr>
      </p:pic>
      <p:sp>
        <p:nvSpPr>
          <p:cNvPr id="39945" name="AutoShape 9"/>
          <p:cNvSpPr>
            <a:spLocks noChangeArrowheads="1"/>
          </p:cNvSpPr>
          <p:nvPr/>
        </p:nvSpPr>
        <p:spPr bwMode="auto">
          <a:xfrm>
            <a:off x="4343400" y="1752600"/>
            <a:ext cx="4648200" cy="3048000"/>
          </a:xfrm>
          <a:prstGeom prst="cloudCallout">
            <a:avLst>
              <a:gd name="adj1" fmla="val -82718"/>
              <a:gd name="adj2" fmla="val -17500"/>
            </a:avLst>
          </a:prstGeom>
          <a:solidFill>
            <a:srgbClr val="E6C292"/>
          </a:solidFill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 b="1"/>
              <a:t>« Никто на свете.. Не спасёт королевство французское и не поможет ему, кроме меня…»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AutoShape 4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/>
          <a:lstStyle/>
          <a:p>
            <a:r>
              <a:rPr lang="ru-RU" b="1"/>
              <a:t>Жанна д Арк: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191000" y="1600200"/>
            <a:ext cx="4800600" cy="4953000"/>
          </a:xfrm>
        </p:spPr>
        <p:txBody>
          <a:bodyPr/>
          <a:lstStyle/>
          <a:p>
            <a:pPr>
              <a:buFontTx/>
              <a:buNone/>
            </a:pPr>
            <a:r>
              <a:rPr lang="ru-RU" b="1"/>
              <a:t>Поверив в искренность девушки, ей выделили отряд рыцарей после, вместе с которыми они отправились на помощь Орлеану. В 1429 году город был освобождён от осады. Этот момент стал переломным в судьбе Франции.</a:t>
            </a:r>
          </a:p>
        </p:txBody>
      </p:sp>
      <p:pic>
        <p:nvPicPr>
          <p:cNvPr id="46088" name="Picture 8" descr="diqy3pivaqtx0r1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495425"/>
            <a:ext cx="3587750" cy="4981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AutoShape 4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/>
          <a:lstStyle/>
          <a:p>
            <a:r>
              <a:rPr lang="ru-RU" b="1"/>
              <a:t>Жанна д Арк: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038600" y="1600200"/>
            <a:ext cx="49530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b="1"/>
              <a:t>Необычный успех простой крестьянской девушки вызывали зависть у знатных господ. Однажды Жанна сражалась с бургундцами. Окружённая со всех сторон, она пыталась вернуться в крепость, но ворота оказались запертыми</a:t>
            </a:r>
          </a:p>
        </p:txBody>
      </p:sp>
      <p:pic>
        <p:nvPicPr>
          <p:cNvPr id="47113" name="Picture 9" descr="jeannedar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00200"/>
            <a:ext cx="3487738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0" name="AutoShape 10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/>
          <a:lstStyle/>
          <a:p>
            <a:r>
              <a:rPr lang="ru-RU" b="1"/>
              <a:t>Жанна д Арк:</a:t>
            </a:r>
          </a:p>
        </p:txBody>
      </p:sp>
      <p:sp>
        <p:nvSpPr>
          <p:cNvPr id="40974" name="Rectangle 1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Жанна попала в плен и была продана англичанам. Карл, которому Жанна обеспечила корону, даже не попытался выкупить её или обменять на какого-либо пленника.</a:t>
            </a:r>
          </a:p>
        </p:txBody>
      </p:sp>
      <p:pic>
        <p:nvPicPr>
          <p:cNvPr id="40976" name="Picture 16" descr="0_61fa7_93d89f8b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0"/>
            <a:ext cx="4800600" cy="3486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4000" b="1"/>
              <a:t>Почему она началась;</a:t>
            </a:r>
          </a:p>
          <a:p>
            <a:pPr>
              <a:lnSpc>
                <a:spcPct val="90000"/>
              </a:lnSpc>
            </a:pPr>
            <a:r>
              <a:rPr lang="ru-RU" sz="4000" b="1"/>
              <a:t>Кто в ней принимал участие;</a:t>
            </a:r>
          </a:p>
          <a:p>
            <a:pPr>
              <a:lnSpc>
                <a:spcPct val="90000"/>
              </a:lnSpc>
            </a:pPr>
            <a:r>
              <a:rPr lang="ru-RU" sz="4000" b="1"/>
              <a:t>К каким последствиям привела эта затяжная война</a:t>
            </a:r>
          </a:p>
          <a:p>
            <a:pPr>
              <a:lnSpc>
                <a:spcPct val="90000"/>
              </a:lnSpc>
            </a:pPr>
            <a:r>
              <a:rPr lang="ru-RU" sz="4000" b="1"/>
              <a:t>Познакомитесь с Жанной д Арк и выясните почему её называли « Орлеанской Девой»</a:t>
            </a:r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228600" y="152400"/>
            <a:ext cx="868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/>
              <a:t>Сегодня вы узнаете: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AutoShape 4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/>
          <a:lstStyle/>
          <a:p>
            <a:r>
              <a:rPr lang="ru-RU" b="1"/>
              <a:t>Жанна д Арк:</a:t>
            </a:r>
          </a:p>
        </p:txBody>
      </p:sp>
      <p:pic>
        <p:nvPicPr>
          <p:cNvPr id="50181" name="Picture 5" descr="vs101c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1600200"/>
            <a:ext cx="3168650" cy="4525963"/>
          </a:xfrm>
          <a:noFill/>
          <a:ln/>
        </p:spPr>
      </p:pic>
      <p:sp>
        <p:nvSpPr>
          <p:cNvPr id="50185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0" y="1600200"/>
            <a:ext cx="5105400" cy="4953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b="1"/>
              <a:t>Долгие месяцы она провела в тюрьме. Её держали в железной клетке, с цепью на шее  на ногах. Чтобы её оклеветать, англичане решили обвинить её в колдовстве. Она предстала перед судом инквизиции, который приговорил её к сожжению на костре.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1" name="AutoShape 7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/>
          <a:lstStyle/>
          <a:p>
            <a:r>
              <a:rPr lang="ru-RU" b="1"/>
              <a:t>Конец столетней войны:</a:t>
            </a:r>
          </a:p>
        </p:txBody>
      </p:sp>
      <p:sp>
        <p:nvSpPr>
          <p:cNvPr id="52233" name="Rectangle 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609600" indent="-609600"/>
            <a:r>
              <a:rPr lang="ru-RU" sz="2400" b="1"/>
              <a:t>Поражение Англии избавило ее от давней мечты – восстановить Анжуйскую империю Плантагенетов. </a:t>
            </a:r>
          </a:p>
          <a:p>
            <a:pPr marL="609600" indent="-609600"/>
            <a:r>
              <a:rPr lang="ru-RU" sz="2400" b="1"/>
              <a:t>Англичане изгнаны со всей территории Франции. У Англии остался лишь порт Кале. </a:t>
            </a:r>
          </a:p>
          <a:p>
            <a:pPr marL="609600" indent="-609600"/>
            <a:r>
              <a:rPr lang="ru-RU" sz="2400" b="1"/>
              <a:t>Война привела  к усилению королевской власти во Франции. </a:t>
            </a:r>
          </a:p>
          <a:p>
            <a:pPr marL="609600" indent="-609600"/>
            <a:r>
              <a:rPr lang="ru-RU" sz="2400" b="1"/>
              <a:t>Пользуясь поддержкой населения, король укреплял постоянную армию, а для ее содержания увеличивал налоги. Роль рыцарского ополчения постепенно уменьшалась.</a:t>
            </a:r>
            <a:r>
              <a:rPr lang="ru-RU" sz="2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2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2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22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22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  <a:p>
            <a:endParaRPr lang="ru-RU"/>
          </a:p>
          <a:p>
            <a:r>
              <a:rPr lang="ru-RU" sz="4400" b="1"/>
              <a:t>Вопросы на стр. 171</a:t>
            </a:r>
          </a:p>
        </p:txBody>
      </p:sp>
      <p:sp>
        <p:nvSpPr>
          <p:cNvPr id="54276" name="AutoShape 4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/>
          <a:lstStyle/>
          <a:p>
            <a:r>
              <a:rPr lang="ru-RU" b="1"/>
              <a:t>Подведём итог урока: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  <a:p>
            <a:r>
              <a:rPr lang="ru-RU" sz="4000" b="1"/>
              <a:t>Параграф 19, вопросы, записи, рабочая тетрадь.</a:t>
            </a:r>
          </a:p>
        </p:txBody>
      </p:sp>
      <p:sp>
        <p:nvSpPr>
          <p:cNvPr id="58372" name="AutoShape 4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/>
          <a:lstStyle/>
          <a:p>
            <a:r>
              <a:rPr lang="ru-RU" b="1"/>
              <a:t>Домашнее задание: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4525963"/>
          </a:xfrm>
        </p:spPr>
        <p:txBody>
          <a:bodyPr/>
          <a:lstStyle/>
          <a:p>
            <a:r>
              <a:rPr lang="ru-RU" sz="1800" b="1"/>
              <a:t>Агибалова Е.В. история Средних веков: учебник для 6 класса общеобразовательных учреждений 14-е издание.-М.: Просвещение,2007.</a:t>
            </a:r>
          </a:p>
          <a:p>
            <a:r>
              <a:rPr lang="ru-RU" sz="1800" b="1"/>
              <a:t>Картинки Жанна д Арк: http://images.rambler.ru/srch?query=%D0%B6%D0%B0%D0%BD%D0%BD%D0%B0%20%D0%B4%20%D0%B0%D1%80%D0%BA%20%D0%BA%D0%B0%D1%80%D1%82%D0%B8%D0%BD%D0%BA%D0%B8</a:t>
            </a:r>
          </a:p>
          <a:p>
            <a:r>
              <a:rPr lang="ru-RU" sz="1800" b="1"/>
              <a:t>http://ru.wikipedia.org/wiki/%D0%91%D0%B8%D1%82%D0%B2%D0%B0_%D0%BF%D1%80%D0%B8_%D0%90%D0%B7%D0%B5%D0%BD%D0%BA%D1%83%D1%80%D0%B5</a:t>
            </a:r>
          </a:p>
          <a:p>
            <a:r>
              <a:rPr lang="ru-RU" sz="1800" b="1"/>
              <a:t>Картинка Жанна д Арк: http://100grp.ru/srednie-veka/orleanskaya-deva/attachment/01-19/</a:t>
            </a:r>
          </a:p>
          <a:p>
            <a:endParaRPr lang="ru-RU" sz="1800" b="1"/>
          </a:p>
        </p:txBody>
      </p:sp>
      <p:sp>
        <p:nvSpPr>
          <p:cNvPr id="36868" name="AutoShape 4"/>
          <p:cNvSpPr>
            <a:spLocks noChangeArrowheads="1"/>
          </p:cNvSpPr>
          <p:nvPr/>
        </p:nvSpPr>
        <p:spPr bwMode="auto">
          <a:xfrm>
            <a:off x="1600200" y="5105400"/>
            <a:ext cx="7315200" cy="1600200"/>
          </a:xfrm>
          <a:prstGeom prst="foldedCorner">
            <a:avLst>
              <a:gd name="adj" fmla="val 17046"/>
            </a:avLst>
          </a:prstGeom>
          <a:gradFill rotWithShape="1">
            <a:gsLst>
              <a:gs pos="0">
                <a:srgbClr val="CC9900"/>
              </a:gs>
              <a:gs pos="100000">
                <a:srgbClr val="E6C292"/>
              </a:gs>
            </a:gsLst>
            <a:lin ang="5400000" scaled="1"/>
          </a:gradFill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Антоненкова Анжелика Викторовна</a:t>
            </a:r>
          </a:p>
          <a:p>
            <a:pPr algn="ctr"/>
            <a:r>
              <a:rPr lang="ru-RU" sz="2400" b="1"/>
              <a:t>Учитель истории МУ Будинской ООШ</a:t>
            </a:r>
          </a:p>
          <a:p>
            <a:pPr algn="ctr"/>
            <a:r>
              <a:rPr lang="ru-RU" sz="2400" b="1"/>
              <a:t>Тверской области</a:t>
            </a:r>
          </a:p>
        </p:txBody>
      </p:sp>
      <p:sp>
        <p:nvSpPr>
          <p:cNvPr id="36869" name="AutoShap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58200" cy="86836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/>
          <a:lstStyle/>
          <a:p>
            <a:r>
              <a:rPr lang="ru-RU" sz="2800" b="1"/>
              <a:t>В работе использованы ресурсы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915400" cy="4953000"/>
          </a:xfrm>
        </p:spPr>
        <p:txBody>
          <a:bodyPr/>
          <a:lstStyle/>
          <a:p>
            <a:pPr>
              <a:buFontTx/>
              <a:buNone/>
            </a:pPr>
            <a:r>
              <a:rPr lang="ru-RU" b="1"/>
              <a:t>1.Причины войны и повод к ней.</a:t>
            </a:r>
          </a:p>
          <a:p>
            <a:pPr>
              <a:buFontTx/>
              <a:buNone/>
            </a:pPr>
            <a:r>
              <a:rPr lang="ru-RU" b="1"/>
              <a:t>  2. Армия двух стран.</a:t>
            </a:r>
          </a:p>
          <a:p>
            <a:pPr>
              <a:buFontTx/>
              <a:buNone/>
            </a:pPr>
            <a:r>
              <a:rPr lang="ru-RU" b="1"/>
              <a:t>    3. Поражение французских войск.</a:t>
            </a:r>
          </a:p>
          <a:p>
            <a:pPr>
              <a:buFontTx/>
              <a:buNone/>
            </a:pPr>
            <a:r>
              <a:rPr lang="ru-RU" b="1"/>
              <a:t>      4. Продолжение войны.</a:t>
            </a:r>
          </a:p>
          <a:p>
            <a:pPr>
              <a:buFontTx/>
              <a:buNone/>
            </a:pPr>
            <a:r>
              <a:rPr lang="ru-RU" b="1"/>
              <a:t>        5. Война бургундцев с арманьяками.</a:t>
            </a:r>
          </a:p>
          <a:p>
            <a:pPr>
              <a:buFontTx/>
              <a:buNone/>
            </a:pPr>
            <a:r>
              <a:rPr lang="ru-RU" b="1"/>
              <a:t>          6. Захваты англичан во Франции.</a:t>
            </a:r>
          </a:p>
          <a:p>
            <a:pPr>
              <a:buFontTx/>
              <a:buNone/>
            </a:pPr>
            <a:r>
              <a:rPr lang="ru-RU" b="1"/>
              <a:t>		     7.Народная героиня Жанна д Арк.</a:t>
            </a:r>
          </a:p>
          <a:p>
            <a:pPr>
              <a:buFontTx/>
              <a:buNone/>
            </a:pPr>
            <a:r>
              <a:rPr lang="ru-RU" b="1"/>
              <a:t>			  8. Конец Столетней войны.</a:t>
            </a:r>
          </a:p>
          <a:p>
            <a:pPr>
              <a:buFontTx/>
              <a:buNone/>
            </a:pPr>
            <a:endParaRPr lang="ru-RU" b="1"/>
          </a:p>
        </p:txBody>
      </p:sp>
      <p:sp>
        <p:nvSpPr>
          <p:cNvPr id="7177" name="AutoShape 9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/>
          <a:lstStyle/>
          <a:p>
            <a:r>
              <a:rPr lang="ru-RU" b="1"/>
              <a:t>План: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5029200"/>
          </a:xfrm>
        </p:spPr>
        <p:txBody>
          <a:bodyPr/>
          <a:lstStyle/>
          <a:p>
            <a:pPr>
              <a:buFontTx/>
              <a:buNone/>
            </a:pPr>
            <a:r>
              <a:rPr lang="ru-RU" sz="3200" b="1"/>
              <a:t>В </a:t>
            </a:r>
            <a:r>
              <a:rPr lang="en-US" sz="3200" b="1"/>
              <a:t>XIV</a:t>
            </a:r>
            <a:r>
              <a:rPr lang="ru-RU" sz="3200" b="1"/>
              <a:t> веке началась самая длительная и тяжёлая война между Англией и Францией, которая вошла в историю под названием </a:t>
            </a:r>
            <a:r>
              <a:rPr lang="ru-RU" sz="3200" b="1" u="sng">
                <a:solidFill>
                  <a:srgbClr val="FF3300"/>
                </a:solidFill>
              </a:rPr>
              <a:t>Столетней</a:t>
            </a:r>
            <a:r>
              <a:rPr lang="ru-RU" sz="3200" b="1">
                <a:solidFill>
                  <a:srgbClr val="FF3300"/>
                </a:solidFill>
              </a:rPr>
              <a:t> </a:t>
            </a:r>
            <a:r>
              <a:rPr lang="ru-RU" sz="3200" b="1"/>
              <a:t>( 1337 – 1453 гг.)</a:t>
            </a:r>
            <a:r>
              <a:rPr lang="ru-RU" b="1"/>
              <a:t> </a:t>
            </a:r>
          </a:p>
        </p:txBody>
      </p:sp>
      <p:sp>
        <p:nvSpPr>
          <p:cNvPr id="9227" name="AutoShape 11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/>
          <a:lstStyle/>
          <a:p>
            <a:r>
              <a:rPr lang="ru-RU" sz="4000" b="1"/>
              <a:t>Причины войны и повод к ней</a:t>
            </a:r>
          </a:p>
        </p:txBody>
      </p:sp>
      <p:pic>
        <p:nvPicPr>
          <p:cNvPr id="9232" name="Picture 16" descr="12891719965447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00200"/>
            <a:ext cx="4191000" cy="2489200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267200"/>
            <a:ext cx="4191000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3200" b="1"/>
              <a:t>Все ли земли были возвращены Францией?</a:t>
            </a:r>
          </a:p>
          <a:p>
            <a:pPr>
              <a:buFontTx/>
              <a:buNone/>
            </a:pPr>
            <a:r>
              <a:rPr lang="ru-RU" sz="3200" b="1"/>
              <a:t>Какой территории не хватало для объединения страны?</a:t>
            </a:r>
          </a:p>
        </p:txBody>
      </p:sp>
      <p:sp>
        <p:nvSpPr>
          <p:cNvPr id="13318" name="AutoShape 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58200" cy="109696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/>
          <a:lstStyle/>
          <a:p>
            <a:r>
              <a:rPr lang="ru-RU" sz="4000" b="1"/>
              <a:t>Причины войны и повод к ней</a:t>
            </a:r>
          </a:p>
        </p:txBody>
      </p:sp>
      <p:pic>
        <p:nvPicPr>
          <p:cNvPr id="13319" name="Picture 7" descr="000666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1447800"/>
            <a:ext cx="4325938" cy="5181600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886200" y="1600200"/>
            <a:ext cx="4800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3200" b="1"/>
              <a:t>Английский король был родственником короля Франции. Пользуясь этим Эдуард </a:t>
            </a:r>
            <a:r>
              <a:rPr lang="en-US" sz="3200" b="1"/>
              <a:t>III</a:t>
            </a:r>
            <a:r>
              <a:rPr lang="ru-RU" sz="3200" b="1"/>
              <a:t>  заявил о своих правах на французский престол</a:t>
            </a:r>
          </a:p>
        </p:txBody>
      </p:sp>
      <p:sp>
        <p:nvSpPr>
          <p:cNvPr id="20486" name="AutoShape 6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534400" cy="109696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/>
          <a:lstStyle/>
          <a:p>
            <a:r>
              <a:rPr lang="ru-RU" sz="4000" b="1"/>
              <a:t>Причины войны и повод к ней</a:t>
            </a:r>
          </a:p>
        </p:txBody>
      </p:sp>
      <p:pic>
        <p:nvPicPr>
          <p:cNvPr id="20488" name="Picture 8" descr="Эдуард II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00200"/>
            <a:ext cx="3165475" cy="4191000"/>
          </a:xfrm>
          <a:prstGeom prst="rect">
            <a:avLst/>
          </a:prstGeom>
          <a:noFill/>
        </p:spPr>
      </p:pic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304800" y="5791200"/>
            <a:ext cx="3124200" cy="533400"/>
          </a:xfrm>
          <a:prstGeom prst="rect">
            <a:avLst/>
          </a:prstGeom>
          <a:solidFill>
            <a:srgbClr val="FFCC9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Эдуард </a:t>
            </a:r>
            <a:r>
              <a:rPr lang="en-US" sz="2400" b="1"/>
              <a:t>III</a:t>
            </a:r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AutoShape 6"/>
          <p:cNvSpPr>
            <a:spLocks noGrp="1" noChangeArrowheads="1"/>
          </p:cNvSpPr>
          <p:nvPr>
            <p:ph type="title"/>
          </p:nvPr>
        </p:nvSpPr>
        <p:spPr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/>
          <a:lstStyle/>
          <a:p>
            <a:r>
              <a:rPr lang="ru-RU" b="1"/>
              <a:t>Армии двух стран:</a:t>
            </a:r>
          </a:p>
        </p:txBody>
      </p:sp>
      <p:sp>
        <p:nvSpPr>
          <p:cNvPr id="19463" name="Oval 7"/>
          <p:cNvSpPr>
            <a:spLocks noChangeArrowheads="1"/>
          </p:cNvSpPr>
          <p:nvPr/>
        </p:nvSpPr>
        <p:spPr bwMode="auto">
          <a:xfrm>
            <a:off x="685800" y="1524000"/>
            <a:ext cx="3124200" cy="914400"/>
          </a:xfrm>
          <a:prstGeom prst="ellipse">
            <a:avLst/>
          </a:prstGeom>
          <a:gradFill rotWithShape="1">
            <a:gsLst>
              <a:gs pos="0">
                <a:srgbClr val="E6C292">
                  <a:gamma/>
                  <a:shade val="46275"/>
                  <a:invGamma/>
                </a:srgbClr>
              </a:gs>
              <a:gs pos="100000">
                <a:srgbClr val="E6C292"/>
              </a:gs>
            </a:gsLst>
            <a:lin ang="5400000" scaled="1"/>
          </a:gradFill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Франция</a:t>
            </a:r>
          </a:p>
        </p:txBody>
      </p:sp>
      <p:sp>
        <p:nvSpPr>
          <p:cNvPr id="19464" name="Oval 8"/>
          <p:cNvSpPr>
            <a:spLocks noChangeArrowheads="1"/>
          </p:cNvSpPr>
          <p:nvPr/>
        </p:nvSpPr>
        <p:spPr bwMode="auto">
          <a:xfrm>
            <a:off x="5181600" y="1524000"/>
            <a:ext cx="3124200" cy="914400"/>
          </a:xfrm>
          <a:prstGeom prst="ellipse">
            <a:avLst/>
          </a:prstGeom>
          <a:gradFill rotWithShape="1">
            <a:gsLst>
              <a:gs pos="0">
                <a:srgbClr val="E6C292">
                  <a:gamma/>
                  <a:shade val="46275"/>
                  <a:invGamma/>
                </a:srgbClr>
              </a:gs>
              <a:gs pos="100000">
                <a:srgbClr val="E6C29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Англия</a:t>
            </a:r>
          </a:p>
        </p:txBody>
      </p:sp>
      <p:sp>
        <p:nvSpPr>
          <p:cNvPr id="19465" name="AutoShape 9"/>
          <p:cNvSpPr>
            <a:spLocks noChangeArrowheads="1"/>
          </p:cNvSpPr>
          <p:nvPr/>
        </p:nvSpPr>
        <p:spPr bwMode="auto">
          <a:xfrm>
            <a:off x="1752600" y="2438400"/>
            <a:ext cx="762000" cy="609600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rgbClr val="E6C292"/>
              </a:gs>
              <a:gs pos="100000">
                <a:srgbClr val="E6C292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6" name="AutoShape 10"/>
          <p:cNvSpPr>
            <a:spLocks noChangeArrowheads="1"/>
          </p:cNvSpPr>
          <p:nvPr/>
        </p:nvSpPr>
        <p:spPr bwMode="auto">
          <a:xfrm>
            <a:off x="6629400" y="2438400"/>
            <a:ext cx="762000" cy="609600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rgbClr val="E6C292"/>
              </a:gs>
              <a:gs pos="100000">
                <a:srgbClr val="E6C292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228600" y="3048000"/>
            <a:ext cx="4191000" cy="3581400"/>
          </a:xfrm>
          <a:prstGeom prst="rect">
            <a:avLst/>
          </a:prstGeom>
          <a:solidFill>
            <a:srgbClr val="E6C292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buFontTx/>
              <a:buAutoNum type="arabicPeriod"/>
            </a:pPr>
            <a:r>
              <a:rPr lang="ru-RU" sz="2400" b="1"/>
              <a:t>Состояло из рыцарских</a:t>
            </a:r>
          </a:p>
          <a:p>
            <a:pPr marL="342900" indent="-342900" algn="ctr"/>
            <a:r>
              <a:rPr lang="ru-RU" sz="2400" b="1"/>
              <a:t>отрядов, возглавляемых</a:t>
            </a:r>
          </a:p>
          <a:p>
            <a:pPr marL="342900" indent="-342900" algn="ctr"/>
            <a:r>
              <a:rPr lang="ru-RU" sz="2400" b="1"/>
              <a:t>сеньорами</a:t>
            </a:r>
          </a:p>
          <a:p>
            <a:pPr marL="342900" indent="-342900" algn="ctr"/>
            <a:r>
              <a:rPr lang="ru-RU" sz="2400" b="1"/>
              <a:t>2. Отсутствовала</a:t>
            </a:r>
          </a:p>
          <a:p>
            <a:pPr marL="342900" indent="-342900" algn="ctr"/>
            <a:r>
              <a:rPr lang="ru-RU" sz="2400" b="1"/>
              <a:t>дисциплина.</a:t>
            </a:r>
          </a:p>
          <a:p>
            <a:pPr marL="342900" indent="-342900" algn="ctr"/>
            <a:r>
              <a:rPr lang="ru-RU" sz="2400" b="1"/>
              <a:t>3. Пехота состояла из </a:t>
            </a:r>
          </a:p>
          <a:p>
            <a:pPr marL="342900" indent="-342900" algn="ctr"/>
            <a:r>
              <a:rPr lang="ru-RU" sz="2400" b="1"/>
              <a:t>чужеземных наёмников</a:t>
            </a:r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4876800" y="3048000"/>
            <a:ext cx="4038600" cy="3581400"/>
          </a:xfrm>
          <a:prstGeom prst="rect">
            <a:avLst/>
          </a:prstGeom>
          <a:solidFill>
            <a:srgbClr val="E6C292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buFontTx/>
              <a:buAutoNum type="arabicPeriod"/>
            </a:pPr>
            <a:r>
              <a:rPr lang="ru-RU" sz="2400" b="1"/>
              <a:t>Руководил войском</a:t>
            </a:r>
          </a:p>
          <a:p>
            <a:pPr marL="342900" indent="-342900" algn="ctr"/>
            <a:r>
              <a:rPr lang="ru-RU" sz="2400" b="1"/>
              <a:t> сам король</a:t>
            </a:r>
          </a:p>
          <a:p>
            <a:pPr marL="342900" indent="-342900" algn="ctr"/>
            <a:r>
              <a:rPr lang="ru-RU" sz="2400" b="1"/>
              <a:t>2. Была конница и </a:t>
            </a:r>
          </a:p>
          <a:p>
            <a:pPr marL="342900" indent="-342900" algn="ctr"/>
            <a:r>
              <a:rPr lang="ru-RU" sz="2400" b="1"/>
              <a:t>многочисленная пехота.</a:t>
            </a:r>
          </a:p>
          <a:p>
            <a:pPr marL="342900" indent="-342900" algn="ctr"/>
            <a:r>
              <a:rPr lang="ru-RU" sz="2400" b="1"/>
              <a:t>3. Состояла из свободных</a:t>
            </a:r>
          </a:p>
          <a:p>
            <a:pPr marL="342900" indent="-342900" algn="ctr"/>
            <a:r>
              <a:rPr lang="ru-RU" sz="2400" b="1"/>
              <a:t>крестьян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343400" cy="4800600"/>
          </a:xfrm>
        </p:spPr>
        <p:txBody>
          <a:bodyPr/>
          <a:lstStyle/>
          <a:p>
            <a:pPr>
              <a:buFontTx/>
              <a:buNone/>
            </a:pPr>
            <a:r>
              <a:rPr lang="ru-RU" sz="3200" b="1"/>
              <a:t>В </a:t>
            </a:r>
            <a:r>
              <a:rPr lang="ru-RU" sz="3200" b="1" u="sng">
                <a:solidFill>
                  <a:srgbClr val="FF3300"/>
                </a:solidFill>
              </a:rPr>
              <a:t>1340 г.</a:t>
            </a:r>
            <a:r>
              <a:rPr lang="ru-RU" sz="3200" b="1"/>
              <a:t> в морском сражении в узком проливе при Слейсе у берегов Фландрии англичане разгромили французский флот.</a:t>
            </a:r>
          </a:p>
        </p:txBody>
      </p:sp>
      <p:sp>
        <p:nvSpPr>
          <p:cNvPr id="24583" name="AutoShape 7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458200" cy="126523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/>
          <a:lstStyle/>
          <a:p>
            <a:r>
              <a:rPr lang="ru-RU" sz="4000" b="1"/>
              <a:t>Поражение французских войск</a:t>
            </a:r>
          </a:p>
        </p:txBody>
      </p:sp>
      <p:pic>
        <p:nvPicPr>
          <p:cNvPr id="24585" name="Picture 9" descr="File:BattleofSluy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905000"/>
            <a:ext cx="4419600" cy="3448050"/>
          </a:xfrm>
          <a:prstGeom prst="rect">
            <a:avLst/>
          </a:prstGeom>
          <a:noFill/>
        </p:spPr>
      </p:pic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152400" y="5334000"/>
            <a:ext cx="4419600" cy="685800"/>
          </a:xfrm>
          <a:prstGeom prst="rect">
            <a:avLst/>
          </a:prstGeom>
          <a:gradFill rotWithShape="1">
            <a:gsLst>
              <a:gs pos="0">
                <a:srgbClr val="E6C292"/>
              </a:gs>
              <a:gs pos="100000">
                <a:srgbClr val="E6C292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Битва при Слейсе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AutoShap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458200" cy="126523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9900"/>
              </a:gs>
              <a:gs pos="100000">
                <a:schemeClr val="bg1"/>
              </a:gs>
            </a:gsLst>
            <a:lin ang="5400000" scaled="1"/>
          </a:gradFill>
          <a:ln w="34925">
            <a:solidFill>
              <a:schemeClr val="tx1"/>
            </a:solidFill>
          </a:ln>
        </p:spPr>
        <p:txBody>
          <a:bodyPr/>
          <a:lstStyle/>
          <a:p>
            <a:r>
              <a:rPr lang="ru-RU" sz="4000" b="1"/>
              <a:t>Поражение французских войск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4958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3200" b="1"/>
              <a:t>В </a:t>
            </a:r>
            <a:r>
              <a:rPr lang="ru-RU" sz="3200" b="1" u="sng">
                <a:solidFill>
                  <a:srgbClr val="FF3300"/>
                </a:solidFill>
              </a:rPr>
              <a:t>1346 г</a:t>
            </a:r>
            <a:r>
              <a:rPr lang="ru-RU" sz="3200" b="1"/>
              <a:t>. в сражении у </a:t>
            </a:r>
            <a:r>
              <a:rPr lang="ru-RU" sz="3200" b="1" u="sng">
                <a:solidFill>
                  <a:srgbClr val="FF3300"/>
                </a:solidFill>
              </a:rPr>
              <a:t>Креси</a:t>
            </a:r>
            <a:r>
              <a:rPr lang="ru-RU" sz="3200" b="1"/>
              <a:t> французы были разгромлены: они потеряли  полторы тысячи рыцарей и 10 000 пехотинцев.</a:t>
            </a:r>
          </a:p>
        </p:txBody>
      </p:sp>
      <p:pic>
        <p:nvPicPr>
          <p:cNvPr id="26631" name="Picture 7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905000"/>
            <a:ext cx="4114800" cy="3560763"/>
          </a:xfrm>
          <a:noFill/>
          <a:ln/>
        </p:spPr>
      </p:pic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152400" y="5334000"/>
            <a:ext cx="4419600" cy="685800"/>
          </a:xfrm>
          <a:prstGeom prst="rect">
            <a:avLst/>
          </a:prstGeom>
          <a:gradFill rotWithShape="1">
            <a:gsLst>
              <a:gs pos="0">
                <a:srgbClr val="E6C292"/>
              </a:gs>
              <a:gs pos="100000">
                <a:srgbClr val="E6C292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Битва при Крейси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</TotalTime>
  <Words>789</Words>
  <Application>Microsoft Office PowerPoint</Application>
  <PresentationFormat>Экран (4:3)</PresentationFormat>
  <Paragraphs>100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Оформление по умолчанию</vt:lpstr>
      <vt:lpstr>Тема урока:</vt:lpstr>
      <vt:lpstr>Презентация PowerPoint</vt:lpstr>
      <vt:lpstr>План:</vt:lpstr>
      <vt:lpstr>Причины войны и повод к ней</vt:lpstr>
      <vt:lpstr>Причины войны и повод к ней</vt:lpstr>
      <vt:lpstr>Причины войны и повод к ней</vt:lpstr>
      <vt:lpstr>Армии двух стран:</vt:lpstr>
      <vt:lpstr>Поражение французских войск</vt:lpstr>
      <vt:lpstr>Поражение французских войск</vt:lpstr>
      <vt:lpstr>Поражение французских войск</vt:lpstr>
      <vt:lpstr>Поражение французских войск</vt:lpstr>
      <vt:lpstr>Захваты англичан во Франции</vt:lpstr>
      <vt:lpstr>Захваты англичан во Франции</vt:lpstr>
      <vt:lpstr>Захват англичан во Франции</vt:lpstr>
      <vt:lpstr>Жанна д Арк:</vt:lpstr>
      <vt:lpstr>Жанна д Арк:</vt:lpstr>
      <vt:lpstr>Жанна д Арк:</vt:lpstr>
      <vt:lpstr>Жанна д Арк:</vt:lpstr>
      <vt:lpstr>Жанна д Арк:</vt:lpstr>
      <vt:lpstr>Жанна д Арк:</vt:lpstr>
      <vt:lpstr>Конец столетней войны:</vt:lpstr>
      <vt:lpstr>Подведём итог урока:</vt:lpstr>
      <vt:lpstr>Домашнее задание:</vt:lpstr>
      <vt:lpstr>В работе использованы 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</cp:revision>
  <cp:lastPrinted>1601-01-01T00:00:00Z</cp:lastPrinted>
  <dcterms:created xsi:type="dcterms:W3CDTF">1601-01-01T00:00:00Z</dcterms:created>
  <dcterms:modified xsi:type="dcterms:W3CDTF">2022-11-20T12:45:23Z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